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3" r:id="rId3"/>
    <p:sldId id="310" r:id="rId4"/>
    <p:sldId id="304" r:id="rId5"/>
    <p:sldId id="258" r:id="rId6"/>
    <p:sldId id="305" r:id="rId7"/>
    <p:sldId id="259" r:id="rId8"/>
    <p:sldId id="260" r:id="rId9"/>
    <p:sldId id="261" r:id="rId10"/>
    <p:sldId id="262" r:id="rId11"/>
    <p:sldId id="263" r:id="rId12"/>
    <p:sldId id="264" r:id="rId13"/>
    <p:sldId id="265" r:id="rId14"/>
    <p:sldId id="266" r:id="rId15"/>
    <p:sldId id="267" r:id="rId16"/>
    <p:sldId id="268" r:id="rId17"/>
    <p:sldId id="306" r:id="rId18"/>
    <p:sldId id="269" r:id="rId19"/>
    <p:sldId id="307" r:id="rId20"/>
    <p:sldId id="308" r:id="rId21"/>
    <p:sldId id="309" r:id="rId22"/>
    <p:sldId id="270"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tapad.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8D6F-8B9B-49C3-A21C-B4F7180ED5B1}"/>
              </a:ext>
            </a:extLst>
          </p:cNvPr>
          <p:cNvSpPr>
            <a:spLocks noGrp="1"/>
          </p:cNvSpPr>
          <p:nvPr>
            <p:ph type="ctrTitle"/>
          </p:nvPr>
        </p:nvSpPr>
        <p:spPr/>
        <p:txBody>
          <a:bodyPr>
            <a:normAutofit/>
          </a:bodyPr>
          <a:lstStyle/>
          <a:p>
            <a:r>
              <a:rPr lang="en-IN" sz="4400" b="1" dirty="0">
                <a:solidFill>
                  <a:srgbClr val="00B050"/>
                </a:solidFill>
              </a:rPr>
              <a:t>Ethics, Privacy and </a:t>
            </a:r>
            <a:br>
              <a:rPr lang="en-IN" sz="4400" b="1" dirty="0">
                <a:solidFill>
                  <a:srgbClr val="00B050"/>
                </a:solidFill>
              </a:rPr>
            </a:br>
            <a:r>
              <a:rPr lang="en-IN" sz="4400" b="1" dirty="0">
                <a:solidFill>
                  <a:srgbClr val="00B050"/>
                </a:solidFill>
              </a:rPr>
              <a:t>Information Security</a:t>
            </a:r>
          </a:p>
        </p:txBody>
      </p:sp>
      <p:sp>
        <p:nvSpPr>
          <p:cNvPr id="3" name="Subtitle 2">
            <a:extLst>
              <a:ext uri="{FF2B5EF4-FFF2-40B4-BE49-F238E27FC236}">
                <a16:creationId xmlns:a16="http://schemas.microsoft.com/office/drawing/2014/main" id="{1286F0F1-E3F2-4A57-A159-D5DE875F297A}"/>
              </a:ext>
            </a:extLst>
          </p:cNvPr>
          <p:cNvSpPr>
            <a:spLocks noGrp="1"/>
          </p:cNvSpPr>
          <p:nvPr>
            <p:ph type="subTitle" idx="1"/>
          </p:nvPr>
        </p:nvSpPr>
        <p:spPr/>
        <p:txBody>
          <a:bodyPr>
            <a:normAutofit/>
          </a:bodyPr>
          <a:lstStyle/>
          <a:p>
            <a:r>
              <a:rPr lang="en-IN" sz="2000" b="1" dirty="0">
                <a:solidFill>
                  <a:srgbClr val="002060"/>
                </a:solidFill>
              </a:rPr>
              <a:t>Management Information System – Module 3</a:t>
            </a:r>
          </a:p>
        </p:txBody>
      </p:sp>
    </p:spTree>
    <p:extLst>
      <p:ext uri="{BB962C8B-B14F-4D97-AF65-F5344CB8AC3E}">
        <p14:creationId xmlns:p14="http://schemas.microsoft.com/office/powerpoint/2010/main" val="263500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AC76-D7A7-4B56-AFD7-CA0FF235A342}"/>
              </a:ext>
            </a:extLst>
          </p:cNvPr>
          <p:cNvSpPr>
            <a:spLocks noGrp="1"/>
          </p:cNvSpPr>
          <p:nvPr>
            <p:ph type="title"/>
          </p:nvPr>
        </p:nvSpPr>
        <p:spPr>
          <a:xfrm>
            <a:off x="2182107" y="306058"/>
            <a:ext cx="8911687" cy="820377"/>
          </a:xfrm>
        </p:spPr>
        <p:txBody>
          <a:bodyPr/>
          <a:lstStyle/>
          <a:p>
            <a:r>
              <a:rPr lang="en-IN" b="1" dirty="0">
                <a:solidFill>
                  <a:srgbClr val="002060"/>
                </a:solidFill>
              </a:rPr>
              <a:t>A general framework for ethics </a:t>
            </a:r>
            <a:r>
              <a:rPr lang="en-IN" sz="2400" b="1" dirty="0">
                <a:solidFill>
                  <a:srgbClr val="002060"/>
                </a:solidFill>
              </a:rPr>
              <a:t>(Steps)</a:t>
            </a:r>
            <a:endParaRPr lang="en-IN" sz="2400" dirty="0"/>
          </a:p>
        </p:txBody>
      </p:sp>
      <p:sp>
        <p:nvSpPr>
          <p:cNvPr id="3" name="Content Placeholder 2">
            <a:extLst>
              <a:ext uri="{FF2B5EF4-FFF2-40B4-BE49-F238E27FC236}">
                <a16:creationId xmlns:a16="http://schemas.microsoft.com/office/drawing/2014/main" id="{2906275B-C7BC-452E-AC03-0EE8A154E110}"/>
              </a:ext>
            </a:extLst>
          </p:cNvPr>
          <p:cNvSpPr>
            <a:spLocks noGrp="1"/>
          </p:cNvSpPr>
          <p:nvPr>
            <p:ph idx="1"/>
          </p:nvPr>
        </p:nvSpPr>
        <p:spPr>
          <a:xfrm>
            <a:off x="2199861" y="1232453"/>
            <a:ext cx="9435548" cy="5247860"/>
          </a:xfrm>
        </p:spPr>
        <p:txBody>
          <a:bodyPr>
            <a:normAutofit fontScale="70000" lnSpcReduction="20000"/>
          </a:bodyPr>
          <a:lstStyle/>
          <a:p>
            <a:pPr marL="0" indent="0">
              <a:buNone/>
            </a:pPr>
            <a:r>
              <a:rPr lang="en-IN" b="1" dirty="0"/>
              <a:t>•</a:t>
            </a:r>
            <a:r>
              <a:rPr lang="en-IN" sz="2600" b="1" dirty="0"/>
              <a:t> </a:t>
            </a:r>
            <a:r>
              <a:rPr lang="en-IN" sz="2600" b="1" dirty="0">
                <a:solidFill>
                  <a:srgbClr val="7030A0"/>
                </a:solidFill>
              </a:rPr>
              <a:t>Evaluate alternative actions:</a:t>
            </a:r>
          </a:p>
          <a:p>
            <a:pPr marL="685800" lvl="1">
              <a:buFont typeface="Wingdings" panose="05000000000000000000" pitchFamily="2" charset="2"/>
              <a:buChar char="ü"/>
            </a:pPr>
            <a:r>
              <a:rPr lang="en-IN" sz="2600" b="1" dirty="0"/>
              <a:t>º Which option will produce the most good and do the least harm? (the utilitarian approach)</a:t>
            </a:r>
          </a:p>
          <a:p>
            <a:pPr marL="685800" lvl="1">
              <a:buFont typeface="Wingdings" panose="05000000000000000000" pitchFamily="2" charset="2"/>
              <a:buChar char="ü"/>
            </a:pPr>
            <a:r>
              <a:rPr lang="en-IN" sz="2600" b="1" dirty="0"/>
              <a:t>º Which option best respects the rights of all stakeholders? (the rights approach)</a:t>
            </a:r>
          </a:p>
          <a:p>
            <a:pPr marL="685800" lvl="1">
              <a:buFont typeface="Wingdings" panose="05000000000000000000" pitchFamily="2" charset="2"/>
              <a:buChar char="ü"/>
            </a:pPr>
            <a:r>
              <a:rPr lang="en-IN" sz="2600" b="1" dirty="0"/>
              <a:t>º Which option treats people equally or proportionately? (the fairness approach)</a:t>
            </a:r>
          </a:p>
          <a:p>
            <a:pPr marL="685800" lvl="1">
              <a:buFont typeface="Wingdings" panose="05000000000000000000" pitchFamily="2" charset="2"/>
              <a:buChar char="ü"/>
            </a:pPr>
            <a:r>
              <a:rPr lang="en-IN" sz="2600" b="1" dirty="0"/>
              <a:t>º Which option best serves the community as a whole, and not just some members? (the common good approach)</a:t>
            </a:r>
          </a:p>
          <a:p>
            <a:pPr marL="0" indent="0">
              <a:buNone/>
            </a:pPr>
            <a:r>
              <a:rPr lang="en-IN" sz="2600" b="1" dirty="0"/>
              <a:t>• </a:t>
            </a:r>
            <a:r>
              <a:rPr lang="en-IN" sz="2600" b="1" dirty="0">
                <a:solidFill>
                  <a:srgbClr val="7030A0"/>
                </a:solidFill>
              </a:rPr>
              <a:t>Make a decision and test it:</a:t>
            </a:r>
          </a:p>
          <a:p>
            <a:pPr marL="0" indent="0">
              <a:buNone/>
            </a:pPr>
            <a:r>
              <a:rPr lang="en-IN" sz="2600" b="1" dirty="0"/>
              <a:t>		º Considering all the approaches, which option best addresses the   				situation?</a:t>
            </a:r>
          </a:p>
          <a:p>
            <a:pPr marL="0" indent="0">
              <a:buNone/>
            </a:pPr>
            <a:r>
              <a:rPr lang="en-IN" sz="2600" b="1" dirty="0"/>
              <a:t>• </a:t>
            </a:r>
            <a:r>
              <a:rPr lang="en-IN" sz="2600" b="1" dirty="0">
                <a:solidFill>
                  <a:srgbClr val="7030A0"/>
                </a:solidFill>
              </a:rPr>
              <a:t>Act and reflect on the outcome of your decision:</a:t>
            </a:r>
          </a:p>
          <a:p>
            <a:pPr marL="685800" lvl="1">
              <a:buFont typeface="Wingdings" panose="05000000000000000000" pitchFamily="2" charset="2"/>
              <a:buChar char="ü"/>
            </a:pPr>
            <a:r>
              <a:rPr lang="en-IN" sz="2600" b="1" dirty="0"/>
              <a:t>º How can I implement my decision with the greatest care and attention to the concerns of all stakeholders?</a:t>
            </a:r>
          </a:p>
          <a:p>
            <a:pPr marL="685800" lvl="1">
              <a:buFont typeface="Wingdings" panose="05000000000000000000" pitchFamily="2" charset="2"/>
              <a:buChar char="ü"/>
            </a:pPr>
            <a:r>
              <a:rPr lang="en-IN" sz="2600" b="1" dirty="0"/>
              <a:t>º How did my decision turn out, and what did I learn from this specific situation?</a:t>
            </a:r>
          </a:p>
        </p:txBody>
      </p:sp>
    </p:spTree>
    <p:extLst>
      <p:ext uri="{BB962C8B-B14F-4D97-AF65-F5344CB8AC3E}">
        <p14:creationId xmlns:p14="http://schemas.microsoft.com/office/powerpoint/2010/main" val="326297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D655-859F-41B4-819C-1C8CE76F92E4}"/>
              </a:ext>
            </a:extLst>
          </p:cNvPr>
          <p:cNvSpPr>
            <a:spLocks noGrp="1"/>
          </p:cNvSpPr>
          <p:nvPr>
            <p:ph type="title"/>
          </p:nvPr>
        </p:nvSpPr>
        <p:spPr>
          <a:xfrm>
            <a:off x="1961322" y="133780"/>
            <a:ext cx="9463777" cy="926394"/>
          </a:xfrm>
        </p:spPr>
        <p:txBody>
          <a:bodyPr/>
          <a:lstStyle/>
          <a:p>
            <a:r>
              <a:rPr lang="en-IN" b="1" dirty="0"/>
              <a:t>Ethics in the Corporate Environment</a:t>
            </a:r>
            <a:endParaRPr lang="en-IN" dirty="0"/>
          </a:p>
        </p:txBody>
      </p:sp>
      <p:sp>
        <p:nvSpPr>
          <p:cNvPr id="3" name="Content Placeholder 2">
            <a:extLst>
              <a:ext uri="{FF2B5EF4-FFF2-40B4-BE49-F238E27FC236}">
                <a16:creationId xmlns:a16="http://schemas.microsoft.com/office/drawing/2014/main" id="{FB3D9B3C-11EA-4EEC-A0F5-1F07F073923A}"/>
              </a:ext>
            </a:extLst>
          </p:cNvPr>
          <p:cNvSpPr>
            <a:spLocks noGrp="1"/>
          </p:cNvSpPr>
          <p:nvPr>
            <p:ph idx="1"/>
          </p:nvPr>
        </p:nvSpPr>
        <p:spPr>
          <a:xfrm>
            <a:off x="1987826" y="1219200"/>
            <a:ext cx="9516786" cy="4692022"/>
          </a:xfrm>
        </p:spPr>
        <p:txBody>
          <a:bodyPr>
            <a:normAutofit/>
          </a:bodyPr>
          <a:lstStyle/>
          <a:p>
            <a:r>
              <a:rPr lang="en-IN" sz="2000" dirty="0">
                <a:solidFill>
                  <a:srgbClr val="002060"/>
                </a:solidFill>
              </a:rPr>
              <a:t>Many companies and professional organizations develop their own codes of ethics. A </a:t>
            </a:r>
            <a:r>
              <a:rPr lang="en-IN" sz="2000" b="1" dirty="0">
                <a:solidFill>
                  <a:srgbClr val="002060"/>
                </a:solidFill>
              </a:rPr>
              <a:t>code of ethics </a:t>
            </a:r>
            <a:r>
              <a:rPr lang="en-IN" sz="2000" dirty="0">
                <a:solidFill>
                  <a:srgbClr val="002060"/>
                </a:solidFill>
              </a:rPr>
              <a:t>is a collection of principles intended to guide decision making by members of the organization.</a:t>
            </a:r>
          </a:p>
          <a:p>
            <a:r>
              <a:rPr lang="en-IN" sz="2000" b="1" dirty="0">
                <a:solidFill>
                  <a:srgbClr val="C00000"/>
                </a:solidFill>
              </a:rPr>
              <a:t>Fundamental tenets of ethics </a:t>
            </a:r>
            <a:r>
              <a:rPr lang="en-IN" sz="2000" dirty="0">
                <a:solidFill>
                  <a:srgbClr val="002060"/>
                </a:solidFill>
              </a:rPr>
              <a:t>include responsibility, accountability, and liability:</a:t>
            </a:r>
          </a:p>
          <a:p>
            <a:pPr lvl="1">
              <a:buFont typeface="Wingdings" panose="05000000000000000000" pitchFamily="2" charset="2"/>
              <a:buChar char="q"/>
            </a:pPr>
            <a:r>
              <a:rPr lang="en-IN" sz="2000" b="1" dirty="0"/>
              <a:t>Responsibility </a:t>
            </a:r>
            <a:r>
              <a:rPr lang="en-IN" sz="2000" dirty="0"/>
              <a:t>means that you accept the consequences of your decisions and actions.</a:t>
            </a:r>
          </a:p>
          <a:p>
            <a:pPr lvl="1">
              <a:buFont typeface="Wingdings" panose="05000000000000000000" pitchFamily="2" charset="2"/>
              <a:buChar char="q"/>
            </a:pPr>
            <a:r>
              <a:rPr lang="en-IN" sz="2000" b="1" dirty="0"/>
              <a:t>Accountability </a:t>
            </a:r>
            <a:r>
              <a:rPr lang="en-IN" sz="2000" dirty="0"/>
              <a:t>refers to determining who is responsible for actions that were taken.</a:t>
            </a:r>
          </a:p>
          <a:p>
            <a:pPr lvl="1">
              <a:buFont typeface="Wingdings" panose="05000000000000000000" pitchFamily="2" charset="2"/>
              <a:buChar char="q"/>
            </a:pPr>
            <a:r>
              <a:rPr lang="en-IN" sz="2000" b="1" dirty="0"/>
              <a:t>Liability </a:t>
            </a:r>
            <a:r>
              <a:rPr lang="en-IN" sz="2000" dirty="0"/>
              <a:t>is a legal concept that gives individuals the right to recover the damages done to them by other individuals, organizations, or systems.</a:t>
            </a:r>
          </a:p>
          <a:p>
            <a:r>
              <a:rPr lang="en-IN" b="1" dirty="0"/>
              <a:t>It is critical that you realize - what is </a:t>
            </a:r>
            <a:r>
              <a:rPr lang="en-IN" b="1" i="1" dirty="0"/>
              <a:t>unethical </a:t>
            </a:r>
            <a:r>
              <a:rPr lang="en-IN" b="1" dirty="0"/>
              <a:t>is not necessarily </a:t>
            </a:r>
            <a:r>
              <a:rPr lang="en-IN" b="1" i="1" dirty="0"/>
              <a:t>illegal</a:t>
            </a:r>
            <a:r>
              <a:rPr lang="en-IN" b="1" dirty="0"/>
              <a:t>.</a:t>
            </a:r>
            <a:endParaRPr lang="en-IN" sz="4800" b="1" dirty="0"/>
          </a:p>
        </p:txBody>
      </p:sp>
    </p:spTree>
    <p:extLst>
      <p:ext uri="{BB962C8B-B14F-4D97-AF65-F5344CB8AC3E}">
        <p14:creationId xmlns:p14="http://schemas.microsoft.com/office/powerpoint/2010/main" val="141569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mph" presetSubtype="0" fill="hold" nodeType="clickEffect">
                                  <p:stCondLst>
                                    <p:cond delay="0"/>
                                  </p:stCondLst>
                                  <p:iterate type="lt">
                                    <p:tmPct val="4000"/>
                                  </p:iterate>
                                  <p:childTnLst>
                                    <p:set>
                                      <p:cBhvr override="childStyle">
                                        <p:cTn id="33" dur="500" fill="hold"/>
                                        <p:tgtEl>
                                          <p:spTgt spid="3">
                                            <p:txEl>
                                              <p:pRg st="5" end="5"/>
                                            </p:txEl>
                                          </p:spTgt>
                                        </p:tgtEl>
                                        <p:attrNameLst>
                                          <p:attrName>style.color</p:attrName>
                                        </p:attrNameLst>
                                      </p:cBhvr>
                                      <p:to>
                                        <p:clrVal>
                                          <a:schemeClr val="accent2"/>
                                        </p:clrVal>
                                      </p:to>
                                    </p:set>
                                    <p:set>
                                      <p:cBhvr>
                                        <p:cTn id="34" dur="500" fill="hold"/>
                                        <p:tgtEl>
                                          <p:spTgt spid="3">
                                            <p:txEl>
                                              <p:pRg st="5" end="5"/>
                                            </p:txEl>
                                          </p:spTgt>
                                        </p:tgtEl>
                                        <p:attrNameLst>
                                          <p:attrName>fillcolor</p:attrName>
                                        </p:attrNameLst>
                                      </p:cBhvr>
                                      <p:to>
                                        <p:clrVal>
                                          <a:schemeClr val="accent2"/>
                                        </p:clrVal>
                                      </p:to>
                                    </p:set>
                                    <p:set>
                                      <p:cBhvr>
                                        <p:cTn id="35"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76E1-A757-4852-8CAE-D5EAFDA1E8C4}"/>
              </a:ext>
            </a:extLst>
          </p:cNvPr>
          <p:cNvSpPr>
            <a:spLocks noGrp="1"/>
          </p:cNvSpPr>
          <p:nvPr>
            <p:ph type="title"/>
          </p:nvPr>
        </p:nvSpPr>
        <p:spPr>
          <a:xfrm>
            <a:off x="2027583" y="345815"/>
            <a:ext cx="9371012" cy="886637"/>
          </a:xfrm>
        </p:spPr>
        <p:txBody>
          <a:bodyPr>
            <a:normAutofit fontScale="90000"/>
          </a:bodyPr>
          <a:lstStyle/>
          <a:p>
            <a:r>
              <a:rPr lang="en-IN" dirty="0"/>
              <a:t>Key Technology Trends that Raise Ethical Issues</a:t>
            </a:r>
            <a:br>
              <a:rPr lang="en-IN" dirty="0"/>
            </a:br>
            <a:endParaRPr lang="en-IN" dirty="0"/>
          </a:p>
        </p:txBody>
      </p:sp>
      <p:sp>
        <p:nvSpPr>
          <p:cNvPr id="3" name="Content Placeholder 2">
            <a:extLst>
              <a:ext uri="{FF2B5EF4-FFF2-40B4-BE49-F238E27FC236}">
                <a16:creationId xmlns:a16="http://schemas.microsoft.com/office/drawing/2014/main" id="{5610555C-3B86-496C-93F6-65A9E7082CDF}"/>
              </a:ext>
            </a:extLst>
          </p:cNvPr>
          <p:cNvSpPr>
            <a:spLocks noGrp="1"/>
          </p:cNvSpPr>
          <p:nvPr>
            <p:ph idx="1"/>
          </p:nvPr>
        </p:nvSpPr>
        <p:spPr>
          <a:xfrm>
            <a:off x="1775791" y="1139687"/>
            <a:ext cx="10018644" cy="5314121"/>
          </a:xfrm>
        </p:spPr>
        <p:txBody>
          <a:bodyPr>
            <a:normAutofit/>
          </a:bodyPr>
          <a:lstStyle/>
          <a:p>
            <a:r>
              <a:rPr lang="en-IN" sz="2000" b="1" dirty="0"/>
              <a:t> Computing power doubles every 18 months – more organisations depend on computer systems for critical operations</a:t>
            </a:r>
          </a:p>
          <a:p>
            <a:r>
              <a:rPr lang="en-IN" sz="2000" b="1" dirty="0"/>
              <a:t> Data storage costs rapidly declining – organisations can easily maintain detailed databases on individuals</a:t>
            </a:r>
          </a:p>
          <a:p>
            <a:r>
              <a:rPr lang="en-IN" sz="2000" b="1" dirty="0"/>
              <a:t> Data analysis advances – companies can analyse vast quantities of data gathered on individuals to develop detailed profiles of individual behaviour </a:t>
            </a:r>
          </a:p>
          <a:p>
            <a:r>
              <a:rPr lang="en-IN" sz="2000" b="1" dirty="0"/>
              <a:t> Networking advantages – copying data from one location to another and accessing personal data from remote locations are much easier</a:t>
            </a:r>
          </a:p>
          <a:p>
            <a:r>
              <a:rPr lang="en-IN" sz="2000" b="1" dirty="0"/>
              <a:t> Profiling – the use of computers to combine data from multiple sources and create electronic dossiers of detailed information on individuals</a:t>
            </a:r>
          </a:p>
          <a:p>
            <a:r>
              <a:rPr lang="en-IN" sz="2000" b="1" dirty="0"/>
              <a:t>Non-obvious Relationship Awareness (NORA) – given both the government and the private sector more powerful profiling capabilities. NORA can take information about people from many disparate sources and correlate relationships to find obscure hidden connections that might help identify criminals or terrorists.</a:t>
            </a:r>
          </a:p>
          <a:p>
            <a:endParaRPr lang="en-IN" dirty="0"/>
          </a:p>
        </p:txBody>
      </p:sp>
    </p:spTree>
    <p:extLst>
      <p:ext uri="{BB962C8B-B14F-4D97-AF65-F5344CB8AC3E}">
        <p14:creationId xmlns:p14="http://schemas.microsoft.com/office/powerpoint/2010/main" val="277394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5F1-8A53-4479-BA43-2A18DAEB34C7}"/>
              </a:ext>
            </a:extLst>
          </p:cNvPr>
          <p:cNvSpPr>
            <a:spLocks noGrp="1"/>
          </p:cNvSpPr>
          <p:nvPr>
            <p:ph type="title"/>
          </p:nvPr>
        </p:nvSpPr>
        <p:spPr>
          <a:xfrm>
            <a:off x="1881809" y="251792"/>
            <a:ext cx="9622803" cy="808382"/>
          </a:xfrm>
        </p:spPr>
        <p:txBody>
          <a:bodyPr>
            <a:normAutofit/>
          </a:bodyPr>
          <a:lstStyle/>
          <a:p>
            <a:r>
              <a:rPr lang="en-IN" sz="2400" b="1" i="0" u="none" strike="noStrike" baseline="0" dirty="0">
                <a:solidFill>
                  <a:srgbClr val="C00000"/>
                </a:solidFill>
                <a:latin typeface="SerifaStd-Bold"/>
              </a:rPr>
              <a:t>Ethics and Information Technology</a:t>
            </a:r>
            <a:endParaRPr lang="en-IN" sz="2400" b="1" dirty="0">
              <a:solidFill>
                <a:srgbClr val="C00000"/>
              </a:solidFill>
            </a:endParaRPr>
          </a:p>
        </p:txBody>
      </p:sp>
      <p:sp>
        <p:nvSpPr>
          <p:cNvPr id="3" name="Content Placeholder 2">
            <a:extLst>
              <a:ext uri="{FF2B5EF4-FFF2-40B4-BE49-F238E27FC236}">
                <a16:creationId xmlns:a16="http://schemas.microsoft.com/office/drawing/2014/main" id="{BB569A20-2E05-47E8-BF27-5A1856B05F53}"/>
              </a:ext>
            </a:extLst>
          </p:cNvPr>
          <p:cNvSpPr>
            <a:spLocks noGrp="1"/>
          </p:cNvSpPr>
          <p:nvPr>
            <p:ph idx="1"/>
          </p:nvPr>
        </p:nvSpPr>
        <p:spPr>
          <a:xfrm>
            <a:off x="1961321" y="1099931"/>
            <a:ext cx="9912626" cy="4744277"/>
          </a:xfrm>
        </p:spPr>
        <p:txBody>
          <a:bodyPr>
            <a:normAutofit/>
          </a:bodyPr>
          <a:lstStyle/>
          <a:p>
            <a:pPr marL="0" indent="0">
              <a:buNone/>
            </a:pPr>
            <a:r>
              <a:rPr lang="en-IN" sz="2000" b="1" dirty="0">
                <a:latin typeface="Arial" panose="020B0604020202020204" pitchFamily="34" charset="0"/>
                <a:cs typeface="Arial" panose="020B0604020202020204" pitchFamily="34" charset="0"/>
              </a:rPr>
              <a:t>•</a:t>
            </a:r>
            <a:r>
              <a:rPr lang="en-IN" sz="2000" b="1" dirty="0">
                <a:solidFill>
                  <a:srgbClr val="7030A0"/>
                </a:solidFill>
              </a:rPr>
              <a:t>Consider the following decisions that you might have to make</a:t>
            </a:r>
            <a:r>
              <a:rPr lang="en-IN" sz="4000" b="1" dirty="0">
                <a:solidFill>
                  <a:srgbClr val="7030A0"/>
                </a:solidFill>
              </a:rPr>
              <a:t>:</a:t>
            </a:r>
            <a:r>
              <a:rPr lang="en-IN" sz="2000" b="1" dirty="0">
                <a:latin typeface="Arial" panose="020B0604020202020204" pitchFamily="34" charset="0"/>
                <a:cs typeface="Arial" panose="020B0604020202020204" pitchFamily="34" charset="0"/>
              </a:rPr>
              <a:t> </a:t>
            </a:r>
          </a:p>
          <a:p>
            <a:pPr>
              <a:buFont typeface="Courier New" panose="02070309020205020404" pitchFamily="49" charset="0"/>
              <a:buChar char="o"/>
            </a:pPr>
            <a:r>
              <a:rPr lang="en-IN" sz="2000" dirty="0">
                <a:latin typeface="Arial" panose="020B0604020202020204" pitchFamily="34" charset="0"/>
                <a:cs typeface="Arial" panose="020B0604020202020204" pitchFamily="34" charset="0"/>
              </a:rPr>
              <a:t>Should organizations monitor employees’ Web surfing and e-mail?</a:t>
            </a:r>
          </a:p>
          <a:p>
            <a:pPr>
              <a:buFont typeface="Courier New" panose="02070309020205020404" pitchFamily="49" charset="0"/>
              <a:buChar char="o"/>
            </a:pPr>
            <a:r>
              <a:rPr lang="en-IN" sz="2000" dirty="0">
                <a:latin typeface="Arial" panose="020B0604020202020204" pitchFamily="34" charset="0"/>
                <a:cs typeface="Arial" panose="020B0604020202020204" pitchFamily="34" charset="0"/>
              </a:rPr>
              <a:t>Should organizations sell customer information to other companies?</a:t>
            </a:r>
          </a:p>
          <a:p>
            <a:pPr>
              <a:buFont typeface="Courier New" panose="02070309020205020404" pitchFamily="49" charset="0"/>
              <a:buChar char="o"/>
            </a:pPr>
            <a:r>
              <a:rPr lang="en-IN" sz="2000" dirty="0">
                <a:latin typeface="Arial" panose="020B0604020202020204" pitchFamily="34" charset="0"/>
                <a:cs typeface="Arial" panose="020B0604020202020204" pitchFamily="34" charset="0"/>
              </a:rPr>
              <a:t>Organizations audit employees’ computers for unauthorized software or illegally downloaded music or video files?</a:t>
            </a:r>
          </a:p>
          <a:p>
            <a:pPr>
              <a:buFont typeface="Courier New" panose="02070309020205020404" pitchFamily="49" charset="0"/>
              <a:buChar char="o"/>
            </a:pPr>
            <a:endParaRPr lang="en-IN" sz="2000" dirty="0">
              <a:latin typeface="Arial" panose="020B0604020202020204" pitchFamily="34" charset="0"/>
              <a:cs typeface="Arial" panose="020B0604020202020204" pitchFamily="34" charset="0"/>
            </a:endParaRPr>
          </a:p>
          <a:p>
            <a:pPr algn="l"/>
            <a:r>
              <a:rPr lang="en-IN" sz="2000" b="0" i="0" u="none" strike="noStrike" baseline="0" dirty="0">
                <a:solidFill>
                  <a:srgbClr val="C00000"/>
                </a:solidFill>
                <a:latin typeface="ElectraLTStd-Regular"/>
              </a:rPr>
              <a:t>All employees have a responsibility to encourage ethical uses of information and information technology. Many of the business decisions you will face at work will have an ethical dimension.</a:t>
            </a:r>
            <a:endParaRPr lang="en-IN" sz="2000" dirty="0">
              <a:solidFill>
                <a:srgbClr val="C00000"/>
              </a:solidFill>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587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CC5C-C617-4BD0-9EA6-9E24222CC8B6}"/>
              </a:ext>
            </a:extLst>
          </p:cNvPr>
          <p:cNvSpPr>
            <a:spLocks noGrp="1"/>
          </p:cNvSpPr>
          <p:nvPr>
            <p:ph type="title"/>
          </p:nvPr>
        </p:nvSpPr>
        <p:spPr>
          <a:xfrm>
            <a:off x="2107096" y="425328"/>
            <a:ext cx="9052959" cy="939646"/>
          </a:xfrm>
        </p:spPr>
        <p:txBody>
          <a:bodyPr>
            <a:normAutofit/>
          </a:bodyPr>
          <a:lstStyle/>
          <a:p>
            <a:r>
              <a:rPr lang="en-IN" sz="3200" b="1" dirty="0"/>
              <a:t>Ethical issues created by IT applications </a:t>
            </a:r>
          </a:p>
        </p:txBody>
      </p:sp>
      <p:sp>
        <p:nvSpPr>
          <p:cNvPr id="3" name="Content Placeholder 2">
            <a:extLst>
              <a:ext uri="{FF2B5EF4-FFF2-40B4-BE49-F238E27FC236}">
                <a16:creationId xmlns:a16="http://schemas.microsoft.com/office/drawing/2014/main" id="{3DE1C9A0-D183-4B08-85D1-C53A341C5622}"/>
              </a:ext>
            </a:extLst>
          </p:cNvPr>
          <p:cNvSpPr>
            <a:spLocks noGrp="1"/>
          </p:cNvSpPr>
          <p:nvPr>
            <p:ph idx="1"/>
          </p:nvPr>
        </p:nvSpPr>
        <p:spPr>
          <a:xfrm>
            <a:off x="2133600" y="1470991"/>
            <a:ext cx="9371012" cy="4440231"/>
          </a:xfrm>
        </p:spPr>
        <p:txBody>
          <a:bodyPr>
            <a:normAutofit/>
          </a:bodyPr>
          <a:lstStyle/>
          <a:p>
            <a:pPr marL="0" indent="0">
              <a:buNone/>
            </a:pPr>
            <a:r>
              <a:rPr lang="en-IN" sz="2400" b="1" dirty="0"/>
              <a:t>1. </a:t>
            </a:r>
            <a:r>
              <a:rPr lang="en-IN" sz="2400" b="1" i="1" dirty="0">
                <a:solidFill>
                  <a:srgbClr val="7030A0"/>
                </a:solidFill>
              </a:rPr>
              <a:t>Privacy issues </a:t>
            </a:r>
            <a:r>
              <a:rPr lang="en-IN" sz="2400" dirty="0">
                <a:solidFill>
                  <a:srgbClr val="7030A0"/>
                </a:solidFill>
              </a:rPr>
              <a:t>involve collecting, storing, and disseminating information about individuals.</a:t>
            </a:r>
          </a:p>
          <a:p>
            <a:pPr marL="0" indent="0">
              <a:buNone/>
            </a:pPr>
            <a:r>
              <a:rPr lang="en-IN" sz="2400" b="1" dirty="0">
                <a:solidFill>
                  <a:srgbClr val="7030A0"/>
                </a:solidFill>
              </a:rPr>
              <a:t>2. </a:t>
            </a:r>
            <a:r>
              <a:rPr lang="en-IN" sz="2400" b="1" i="1" dirty="0">
                <a:solidFill>
                  <a:srgbClr val="7030A0"/>
                </a:solidFill>
              </a:rPr>
              <a:t>Accuracy issues </a:t>
            </a:r>
            <a:r>
              <a:rPr lang="en-IN" sz="2400" dirty="0">
                <a:solidFill>
                  <a:srgbClr val="7030A0"/>
                </a:solidFill>
              </a:rPr>
              <a:t>involve the authenticity, fidelity, and correctness of information that is collected and processed.</a:t>
            </a:r>
          </a:p>
          <a:p>
            <a:pPr marL="0" indent="0">
              <a:buNone/>
            </a:pPr>
            <a:r>
              <a:rPr lang="en-IN" sz="2400" b="1" dirty="0">
                <a:solidFill>
                  <a:srgbClr val="7030A0"/>
                </a:solidFill>
              </a:rPr>
              <a:t>3. </a:t>
            </a:r>
            <a:r>
              <a:rPr lang="en-IN" sz="2400" b="1" i="1" dirty="0">
                <a:solidFill>
                  <a:srgbClr val="7030A0"/>
                </a:solidFill>
              </a:rPr>
              <a:t>Property issues </a:t>
            </a:r>
            <a:r>
              <a:rPr lang="en-IN" sz="2400" dirty="0">
                <a:solidFill>
                  <a:srgbClr val="7030A0"/>
                </a:solidFill>
              </a:rPr>
              <a:t>involve the ownership and value of information.</a:t>
            </a:r>
          </a:p>
          <a:p>
            <a:pPr marL="0" indent="0">
              <a:buNone/>
            </a:pPr>
            <a:r>
              <a:rPr lang="en-IN" sz="2400" b="1" dirty="0">
                <a:solidFill>
                  <a:srgbClr val="7030A0"/>
                </a:solidFill>
              </a:rPr>
              <a:t>4. </a:t>
            </a:r>
            <a:r>
              <a:rPr lang="en-IN" sz="2400" b="1" i="1" dirty="0">
                <a:solidFill>
                  <a:srgbClr val="7030A0"/>
                </a:solidFill>
              </a:rPr>
              <a:t>Accessibility issues </a:t>
            </a:r>
            <a:r>
              <a:rPr lang="en-IN" sz="2400" dirty="0">
                <a:solidFill>
                  <a:srgbClr val="7030A0"/>
                </a:solidFill>
              </a:rPr>
              <a:t>revolve around who should have access to information and whether they should pay a fee for this access.</a:t>
            </a:r>
          </a:p>
        </p:txBody>
      </p:sp>
    </p:spTree>
    <p:extLst>
      <p:ext uri="{BB962C8B-B14F-4D97-AF65-F5344CB8AC3E}">
        <p14:creationId xmlns:p14="http://schemas.microsoft.com/office/powerpoint/2010/main" val="325704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F20B-A9B4-4B4C-B8EC-B4B19410D17F}"/>
              </a:ext>
            </a:extLst>
          </p:cNvPr>
          <p:cNvSpPr>
            <a:spLocks noGrp="1"/>
          </p:cNvSpPr>
          <p:nvPr>
            <p:ph type="title"/>
          </p:nvPr>
        </p:nvSpPr>
        <p:spPr>
          <a:xfrm>
            <a:off x="2367638" y="504841"/>
            <a:ext cx="8911687" cy="913142"/>
          </a:xfrm>
        </p:spPr>
        <p:txBody>
          <a:bodyPr/>
          <a:lstStyle/>
          <a:p>
            <a:r>
              <a:rPr lang="en-IN" b="1" dirty="0"/>
              <a:t>Questions</a:t>
            </a:r>
          </a:p>
        </p:txBody>
      </p:sp>
      <p:sp>
        <p:nvSpPr>
          <p:cNvPr id="3" name="Content Placeholder 2">
            <a:extLst>
              <a:ext uri="{FF2B5EF4-FFF2-40B4-BE49-F238E27FC236}">
                <a16:creationId xmlns:a16="http://schemas.microsoft.com/office/drawing/2014/main" id="{DCB9B4AB-C43E-48C7-A85F-97281D52C469}"/>
              </a:ext>
            </a:extLst>
          </p:cNvPr>
          <p:cNvSpPr>
            <a:spLocks noGrp="1"/>
          </p:cNvSpPr>
          <p:nvPr>
            <p:ph idx="1"/>
          </p:nvPr>
        </p:nvSpPr>
        <p:spPr>
          <a:xfrm>
            <a:off x="2337421" y="1908312"/>
            <a:ext cx="9152214" cy="4359965"/>
          </a:xfrm>
        </p:spPr>
        <p:txBody>
          <a:bodyPr>
            <a:normAutofit/>
          </a:bodyPr>
          <a:lstStyle/>
          <a:p>
            <a:r>
              <a:rPr lang="en-IN" sz="2800" dirty="0">
                <a:solidFill>
                  <a:srgbClr val="002060"/>
                </a:solidFill>
              </a:rPr>
              <a:t>What does a code of ethics contain?</a:t>
            </a:r>
          </a:p>
          <a:p>
            <a:r>
              <a:rPr lang="en-IN" sz="2800" dirty="0">
                <a:solidFill>
                  <a:srgbClr val="002060"/>
                </a:solidFill>
              </a:rPr>
              <a:t>Describe the fundamental tenets of ethics.</a:t>
            </a:r>
          </a:p>
          <a:p>
            <a:endParaRPr lang="en-IN" sz="2800" dirty="0">
              <a:solidFill>
                <a:srgbClr val="002060"/>
              </a:solidFill>
            </a:endParaRPr>
          </a:p>
          <a:p>
            <a:pPr marL="0" indent="0">
              <a:buNone/>
            </a:pPr>
            <a:r>
              <a:rPr lang="en-IN" sz="2800" b="1" u="sng" dirty="0">
                <a:solidFill>
                  <a:srgbClr val="002060"/>
                </a:solidFill>
              </a:rPr>
              <a:t>Case Study of </a:t>
            </a:r>
            <a:r>
              <a:rPr lang="en-IN" sz="2800" b="1" i="1" u="sng" dirty="0" err="1">
                <a:solidFill>
                  <a:srgbClr val="002060"/>
                </a:solidFill>
              </a:rPr>
              <a:t>turnitin</a:t>
            </a:r>
            <a:endParaRPr lang="en-IN" sz="2800" b="1" i="1" u="sng" dirty="0">
              <a:solidFill>
                <a:srgbClr val="002060"/>
              </a:solidFill>
            </a:endParaRPr>
          </a:p>
        </p:txBody>
      </p:sp>
    </p:spTree>
    <p:extLst>
      <p:ext uri="{BB962C8B-B14F-4D97-AF65-F5344CB8AC3E}">
        <p14:creationId xmlns:p14="http://schemas.microsoft.com/office/powerpoint/2010/main" val="45334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AD1-442F-4209-8CA1-15704C86BA7B}"/>
              </a:ext>
            </a:extLst>
          </p:cNvPr>
          <p:cNvSpPr>
            <a:spLocks noGrp="1"/>
          </p:cNvSpPr>
          <p:nvPr>
            <p:ph type="title"/>
          </p:nvPr>
        </p:nvSpPr>
        <p:spPr>
          <a:xfrm>
            <a:off x="2301377" y="332562"/>
            <a:ext cx="8911687" cy="1280890"/>
          </a:xfrm>
        </p:spPr>
        <p:txBody>
          <a:bodyPr/>
          <a:lstStyle/>
          <a:p>
            <a:r>
              <a:rPr lang="en-IN" b="1" dirty="0">
                <a:solidFill>
                  <a:srgbClr val="7030A0"/>
                </a:solidFill>
              </a:rPr>
              <a:t>Privacy</a:t>
            </a:r>
            <a:endParaRPr lang="en-IN" dirty="0">
              <a:solidFill>
                <a:srgbClr val="7030A0"/>
              </a:solidFill>
            </a:endParaRPr>
          </a:p>
        </p:txBody>
      </p:sp>
      <p:sp>
        <p:nvSpPr>
          <p:cNvPr id="3" name="Content Placeholder 2">
            <a:extLst>
              <a:ext uri="{FF2B5EF4-FFF2-40B4-BE49-F238E27FC236}">
                <a16:creationId xmlns:a16="http://schemas.microsoft.com/office/drawing/2014/main" id="{1375687A-B923-41A9-9E85-8F688EBEA126}"/>
              </a:ext>
            </a:extLst>
          </p:cNvPr>
          <p:cNvSpPr>
            <a:spLocks noGrp="1"/>
          </p:cNvSpPr>
          <p:nvPr>
            <p:ph idx="1"/>
          </p:nvPr>
        </p:nvSpPr>
        <p:spPr>
          <a:xfrm>
            <a:off x="1987827" y="1258957"/>
            <a:ext cx="9687338" cy="4943059"/>
          </a:xfrm>
        </p:spPr>
        <p:txBody>
          <a:bodyPr>
            <a:normAutofit/>
          </a:bodyPr>
          <a:lstStyle/>
          <a:p>
            <a:r>
              <a:rPr lang="en-IN" sz="2000" b="1" dirty="0">
                <a:solidFill>
                  <a:srgbClr val="002060"/>
                </a:solidFill>
              </a:rPr>
              <a:t>Privacy </a:t>
            </a:r>
            <a:r>
              <a:rPr lang="en-IN" sz="2000" dirty="0">
                <a:solidFill>
                  <a:srgbClr val="002060"/>
                </a:solidFill>
              </a:rPr>
              <a:t>is the right to be left alone and to be free of unreasonable personal intrusions.</a:t>
            </a:r>
          </a:p>
          <a:p>
            <a:r>
              <a:rPr lang="en-IN" sz="2000" b="1" dirty="0">
                <a:solidFill>
                  <a:srgbClr val="002060"/>
                </a:solidFill>
              </a:rPr>
              <a:t>Information privacy </a:t>
            </a:r>
            <a:r>
              <a:rPr lang="en-IN" sz="2000" dirty="0">
                <a:solidFill>
                  <a:srgbClr val="002060"/>
                </a:solidFill>
              </a:rPr>
              <a:t>is the right to determine when, and to what extent, information about you can be gathered and/or communicated to others. Privacy rights apply to individuals, groups, and institutions.</a:t>
            </a:r>
          </a:p>
          <a:p>
            <a:r>
              <a:rPr lang="en-IN" sz="2000" dirty="0">
                <a:solidFill>
                  <a:srgbClr val="002060"/>
                </a:solidFill>
              </a:rPr>
              <a:t>On an average day, </a:t>
            </a:r>
            <a:r>
              <a:rPr lang="en-IN" sz="2000" b="1" dirty="0">
                <a:solidFill>
                  <a:srgbClr val="002060"/>
                </a:solidFill>
              </a:rPr>
              <a:t>data about you are generated in many ways</a:t>
            </a:r>
            <a:r>
              <a:rPr lang="en-IN" sz="2000" dirty="0">
                <a:solidFill>
                  <a:srgbClr val="002060"/>
                </a:solidFill>
              </a:rPr>
              <a:t>: surveillance cameras located on toll roads, on other roadways, in busy intersections, in public places, and at work; credit card transactions; telephone calls (landline and cellular); banking transactions; queries to search engines; and government records (including police records). </a:t>
            </a:r>
          </a:p>
          <a:p>
            <a:r>
              <a:rPr lang="en-IN" sz="2000" dirty="0">
                <a:solidFill>
                  <a:srgbClr val="002060"/>
                </a:solidFill>
              </a:rPr>
              <a:t>These data can be integrated to produce a </a:t>
            </a:r>
            <a:r>
              <a:rPr lang="en-IN" sz="2000" b="1" dirty="0">
                <a:solidFill>
                  <a:srgbClr val="002060"/>
                </a:solidFill>
              </a:rPr>
              <a:t>digital dossier</a:t>
            </a:r>
            <a:r>
              <a:rPr lang="en-IN" sz="2000" dirty="0">
                <a:solidFill>
                  <a:srgbClr val="002060"/>
                </a:solidFill>
              </a:rPr>
              <a:t>, which is an electronic profile of you and your habits.</a:t>
            </a:r>
          </a:p>
          <a:p>
            <a:r>
              <a:rPr lang="en-IN" sz="2000" dirty="0">
                <a:solidFill>
                  <a:srgbClr val="002060"/>
                </a:solidFill>
              </a:rPr>
              <a:t>The process of forming a digital dossier is called </a:t>
            </a:r>
            <a:r>
              <a:rPr lang="en-IN" sz="2000" b="1" dirty="0">
                <a:solidFill>
                  <a:srgbClr val="002060"/>
                </a:solidFill>
              </a:rPr>
              <a:t>profiling</a:t>
            </a:r>
            <a:r>
              <a:rPr lang="en-IN" sz="2000" dirty="0">
                <a:solidFill>
                  <a:srgbClr val="002060"/>
                </a:solidFill>
              </a:rPr>
              <a:t>.</a:t>
            </a:r>
          </a:p>
        </p:txBody>
      </p:sp>
    </p:spTree>
    <p:extLst>
      <p:ext uri="{BB962C8B-B14F-4D97-AF65-F5344CB8AC3E}">
        <p14:creationId xmlns:p14="http://schemas.microsoft.com/office/powerpoint/2010/main" val="298650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CE4-2001-49E7-9F1C-EB61FE7BCD42}"/>
              </a:ext>
            </a:extLst>
          </p:cNvPr>
          <p:cNvSpPr>
            <a:spLocks noGrp="1"/>
          </p:cNvSpPr>
          <p:nvPr>
            <p:ph type="title"/>
          </p:nvPr>
        </p:nvSpPr>
        <p:spPr/>
        <p:txBody>
          <a:bodyPr/>
          <a:lstStyle/>
          <a:p>
            <a:r>
              <a:rPr lang="en-US" dirty="0"/>
              <a:t>Privacy</a:t>
            </a:r>
            <a:endParaRPr lang="en-IN" dirty="0"/>
          </a:p>
        </p:txBody>
      </p:sp>
      <p:sp>
        <p:nvSpPr>
          <p:cNvPr id="3" name="Content Placeholder 2">
            <a:extLst>
              <a:ext uri="{FF2B5EF4-FFF2-40B4-BE49-F238E27FC236}">
                <a16:creationId xmlns:a16="http://schemas.microsoft.com/office/drawing/2014/main" id="{CE57ED4A-2BCF-4515-B284-40175658ED4A}"/>
              </a:ext>
            </a:extLst>
          </p:cNvPr>
          <p:cNvSpPr>
            <a:spLocks noGrp="1"/>
          </p:cNvSpPr>
          <p:nvPr>
            <p:ph idx="1"/>
          </p:nvPr>
        </p:nvSpPr>
        <p:spPr>
          <a:xfrm>
            <a:off x="2589212" y="1709530"/>
            <a:ext cx="8915400" cy="4201692"/>
          </a:xfrm>
        </p:spPr>
        <p:txBody>
          <a:bodyPr>
            <a:normAutofit/>
          </a:bodyPr>
          <a:lstStyle/>
          <a:p>
            <a:pPr algn="l"/>
            <a:r>
              <a:rPr lang="en-IN" b="0" i="0" u="none" strike="noStrike" baseline="0" dirty="0">
                <a:latin typeface="ElectraLTStd-Regular"/>
              </a:rPr>
              <a:t>Privacy can be interpreted quite broadly. However, court decisions in many countries have followed two rules fairly closely:</a:t>
            </a:r>
          </a:p>
          <a:p>
            <a:pPr marL="400050" lvl="1" indent="0">
              <a:buNone/>
            </a:pPr>
            <a:r>
              <a:rPr lang="en-IN" sz="1800" b="1" i="0" u="none" strike="noStrike" baseline="0" dirty="0">
                <a:latin typeface="ElectraLTStd-Bold"/>
              </a:rPr>
              <a:t>1. </a:t>
            </a:r>
            <a:r>
              <a:rPr lang="en-IN" sz="1800" b="0" i="0" u="none" strike="noStrike" baseline="0" dirty="0">
                <a:latin typeface="ElectraLTStd-Regular"/>
              </a:rPr>
              <a:t>The right of privacy is not absolute. Privacy must be balanced against the needs of society.</a:t>
            </a:r>
          </a:p>
          <a:p>
            <a:pPr marL="400050" lvl="1" indent="0">
              <a:buNone/>
            </a:pPr>
            <a:r>
              <a:rPr lang="en-IN" sz="1800" b="1" i="0" u="none" strike="noStrike" baseline="0" dirty="0">
                <a:latin typeface="ElectraLTStd-Bold"/>
              </a:rPr>
              <a:t>2. </a:t>
            </a:r>
            <a:r>
              <a:rPr lang="en-IN" sz="1800" b="0" i="0" u="none" strike="noStrike" baseline="0" dirty="0">
                <a:latin typeface="ElectraLTStd-Regular"/>
              </a:rPr>
              <a:t>The public’s right to know supersedes the individual’s right of privacy.</a:t>
            </a:r>
          </a:p>
          <a:p>
            <a:pPr algn="l"/>
            <a:r>
              <a:rPr lang="en-IN" b="1" i="0" dirty="0">
                <a:solidFill>
                  <a:srgbClr val="0E5388"/>
                </a:solidFill>
                <a:effectLst/>
                <a:latin typeface="lato"/>
              </a:rPr>
              <a:t>What is a Data Aggregator?</a:t>
            </a:r>
          </a:p>
          <a:p>
            <a:pPr algn="l"/>
            <a:r>
              <a:rPr lang="en-IN" b="0" i="0" dirty="0">
                <a:solidFill>
                  <a:srgbClr val="394B5C"/>
                </a:solidFill>
                <a:effectLst/>
                <a:latin typeface="lato"/>
              </a:rPr>
              <a:t>Data aggregators are data mining systems that spread business information online. They collect and share business data with a multitude of sources, including search engines like Google.</a:t>
            </a:r>
          </a:p>
          <a:p>
            <a:pPr marL="400050" lvl="1" indent="0">
              <a:buNone/>
            </a:pPr>
            <a:r>
              <a:rPr lang="en-IN" b="0" i="0" dirty="0">
                <a:solidFill>
                  <a:srgbClr val="394B5C"/>
                </a:solidFill>
                <a:effectLst/>
                <a:latin typeface="lato"/>
              </a:rPr>
              <a:t>Data aggregators are responsible for transmitting much of the data that exists in the local search ecosystem. They propagate a business’ information to a variety of publishing outlets, including search engines, social media platforms, review sites, and business directories.</a:t>
            </a:r>
            <a:endParaRPr lang="en-IN" dirty="0"/>
          </a:p>
        </p:txBody>
      </p:sp>
    </p:spTree>
    <p:extLst>
      <p:ext uri="{BB962C8B-B14F-4D97-AF65-F5344CB8AC3E}">
        <p14:creationId xmlns:p14="http://schemas.microsoft.com/office/powerpoint/2010/main" val="400826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A65-3FC9-4E96-836B-8AED10D121CF}"/>
              </a:ext>
            </a:extLst>
          </p:cNvPr>
          <p:cNvSpPr>
            <a:spLocks noGrp="1"/>
          </p:cNvSpPr>
          <p:nvPr>
            <p:ph type="title"/>
          </p:nvPr>
        </p:nvSpPr>
        <p:spPr>
          <a:xfrm>
            <a:off x="1934817" y="425328"/>
            <a:ext cx="9119221" cy="740864"/>
          </a:xfrm>
        </p:spPr>
        <p:txBody>
          <a:bodyPr>
            <a:normAutofit/>
          </a:bodyPr>
          <a:lstStyle/>
          <a:p>
            <a:r>
              <a:rPr lang="en-IN" sz="2800" b="1" dirty="0">
                <a:solidFill>
                  <a:srgbClr val="0070C0"/>
                </a:solidFill>
              </a:rPr>
              <a:t>Describe the issue of privacy as it is affected by IT</a:t>
            </a:r>
            <a:r>
              <a:rPr lang="en-IN" sz="2800" dirty="0">
                <a:solidFill>
                  <a:srgbClr val="0070C0"/>
                </a:solidFill>
              </a:rPr>
              <a:t>.</a:t>
            </a:r>
          </a:p>
        </p:txBody>
      </p:sp>
      <p:sp>
        <p:nvSpPr>
          <p:cNvPr id="3" name="Content Placeholder 2">
            <a:extLst>
              <a:ext uri="{FF2B5EF4-FFF2-40B4-BE49-F238E27FC236}">
                <a16:creationId xmlns:a16="http://schemas.microsoft.com/office/drawing/2014/main" id="{C026CB13-C425-4053-8B85-423C049159AA}"/>
              </a:ext>
            </a:extLst>
          </p:cNvPr>
          <p:cNvSpPr>
            <a:spLocks noGrp="1"/>
          </p:cNvSpPr>
          <p:nvPr>
            <p:ph idx="1"/>
          </p:nvPr>
        </p:nvSpPr>
        <p:spPr>
          <a:xfrm>
            <a:off x="1868556" y="1364974"/>
            <a:ext cx="9515061" cy="4731026"/>
          </a:xfrm>
        </p:spPr>
        <p:txBody>
          <a:bodyPr>
            <a:noAutofit/>
          </a:bodyPr>
          <a:lstStyle/>
          <a:p>
            <a:r>
              <a:rPr lang="en-IN" sz="2200" b="1" dirty="0"/>
              <a:t>Electronic Surveillance</a:t>
            </a:r>
          </a:p>
          <a:p>
            <a:r>
              <a:rPr lang="en-IN" sz="2200" b="1" dirty="0"/>
              <a:t>Data Aggregators</a:t>
            </a:r>
          </a:p>
          <a:p>
            <a:r>
              <a:rPr lang="en-IN" sz="2200" b="1" dirty="0"/>
              <a:t>Your smartphone has become a sensor</a:t>
            </a:r>
          </a:p>
          <a:p>
            <a:r>
              <a:rPr lang="en-IN" sz="2200" b="1" dirty="0"/>
              <a:t>Market researches</a:t>
            </a:r>
          </a:p>
          <a:p>
            <a:r>
              <a:rPr lang="en-IN" sz="2200" b="1" dirty="0"/>
              <a:t>Global positioning system (GPS) sensors: These sensors routinely </a:t>
            </a:r>
            <a:r>
              <a:rPr lang="en-IN" sz="2200" b="1" i="1" dirty="0"/>
              <a:t>geotag </a:t>
            </a:r>
            <a:r>
              <a:rPr lang="en-IN" sz="2200" b="1" dirty="0"/>
              <a:t>photos and videos, embedding images with the longitude and latitude of the location shown in the image.</a:t>
            </a:r>
          </a:p>
          <a:p>
            <a:r>
              <a:rPr lang="en-IN" sz="2200" b="1" i="1" dirty="0"/>
              <a:t>Photo tagging</a:t>
            </a:r>
            <a:endParaRPr lang="en-IN" sz="2200" b="1" dirty="0"/>
          </a:p>
          <a:p>
            <a:r>
              <a:rPr lang="en-IN" sz="2200" b="1" dirty="0"/>
              <a:t>Posting personal images on social networks or photo-sharing Web sites</a:t>
            </a:r>
          </a:p>
          <a:p>
            <a:r>
              <a:rPr lang="en-IN" sz="2200" b="1" dirty="0"/>
              <a:t>Surveillance by employers</a:t>
            </a:r>
          </a:p>
        </p:txBody>
      </p:sp>
    </p:spTree>
    <p:extLst>
      <p:ext uri="{BB962C8B-B14F-4D97-AF65-F5344CB8AC3E}">
        <p14:creationId xmlns:p14="http://schemas.microsoft.com/office/powerpoint/2010/main" val="195072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B02F-E24F-4204-A12B-CFB2A50F77D6}"/>
              </a:ext>
            </a:extLst>
          </p:cNvPr>
          <p:cNvSpPr>
            <a:spLocks noGrp="1"/>
          </p:cNvSpPr>
          <p:nvPr>
            <p:ph type="title"/>
          </p:nvPr>
        </p:nvSpPr>
        <p:spPr>
          <a:xfrm>
            <a:off x="2592925" y="624110"/>
            <a:ext cx="7929301" cy="952899"/>
          </a:xfrm>
        </p:spPr>
        <p:txBody>
          <a:bodyPr/>
          <a:lstStyle/>
          <a:p>
            <a:r>
              <a:rPr lang="en-US" b="1" dirty="0">
                <a:solidFill>
                  <a:srgbClr val="002060"/>
                </a:solidFill>
              </a:rPr>
              <a:t>Case Study</a:t>
            </a:r>
            <a:endParaRPr lang="en-IN" b="1" dirty="0">
              <a:solidFill>
                <a:srgbClr val="002060"/>
              </a:solidFill>
            </a:endParaRPr>
          </a:p>
        </p:txBody>
      </p:sp>
      <p:sp>
        <p:nvSpPr>
          <p:cNvPr id="3" name="Content Placeholder 2">
            <a:extLst>
              <a:ext uri="{FF2B5EF4-FFF2-40B4-BE49-F238E27FC236}">
                <a16:creationId xmlns:a16="http://schemas.microsoft.com/office/drawing/2014/main" id="{231ABFD6-6606-4A3A-8A53-1187AF3945DB}"/>
              </a:ext>
            </a:extLst>
          </p:cNvPr>
          <p:cNvSpPr>
            <a:spLocks noGrp="1"/>
          </p:cNvSpPr>
          <p:nvPr>
            <p:ph idx="1"/>
          </p:nvPr>
        </p:nvSpPr>
        <p:spPr>
          <a:xfrm>
            <a:off x="2142853" y="1230042"/>
            <a:ext cx="9178719" cy="5378576"/>
          </a:xfrm>
        </p:spPr>
        <p:txBody>
          <a:bodyPr>
            <a:noAutofit/>
          </a:bodyPr>
          <a:lstStyle/>
          <a:p>
            <a:pPr algn="l"/>
            <a:r>
              <a:rPr lang="en-IN" sz="2200" b="0" i="0" u="none" strike="noStrike" baseline="0" dirty="0">
                <a:latin typeface="ElectraLTStd-Regular"/>
              </a:rPr>
              <a:t>In one organization, the chief information officer (CIO) monitored roughly 13,000 employees for three months to </a:t>
            </a:r>
            <a:r>
              <a:rPr lang="en-IN" sz="2200" b="0" i="0" u="sng" strike="noStrike" baseline="0" dirty="0">
                <a:latin typeface="ElectraLTStd-Regular"/>
              </a:rPr>
              <a:t>determine the type of traffic they engaged in on the network</a:t>
            </a:r>
            <a:r>
              <a:rPr lang="en-IN" sz="2200" b="0" i="0" u="none" strike="noStrike" baseline="0" dirty="0">
                <a:latin typeface="ElectraLTStd-Regular"/>
              </a:rPr>
              <a:t>. He then forwarded the data to the chief executive officer (CEO) and the heads of the human resources and legal departments. </a:t>
            </a:r>
          </a:p>
          <a:p>
            <a:pPr algn="l"/>
            <a:r>
              <a:rPr lang="en-IN" sz="2200" b="0" i="0" u="none" strike="noStrike" baseline="0" dirty="0">
                <a:latin typeface="ElectraLTStd-Regular"/>
              </a:rPr>
              <a:t>These executives were shocked at the questionable Web sites the employees were visiting, as well as the amount of time they were spending on those sites. </a:t>
            </a:r>
          </a:p>
          <a:p>
            <a:pPr algn="l"/>
            <a:r>
              <a:rPr lang="en-IN" sz="2200" b="0" i="0" u="none" strike="noStrike" baseline="0" dirty="0">
                <a:latin typeface="ElectraLTStd-Regular"/>
              </a:rPr>
              <a:t>The executives quickly decided to implement a URL filtering product. </a:t>
            </a:r>
          </a:p>
          <a:p>
            <a:pPr algn="l"/>
            <a:r>
              <a:rPr lang="en-IN" sz="2200" b="0" i="0" u="none" strike="noStrike" baseline="0" dirty="0">
                <a:latin typeface="ElectraLTStd-Regular"/>
              </a:rPr>
              <a:t>In general, surveillance is a concern for private individuals regardless of whether it is conducted by corporations, government bodies, or criminals. </a:t>
            </a:r>
          </a:p>
          <a:p>
            <a:pPr algn="l"/>
            <a:r>
              <a:rPr lang="en-IN" sz="2200" b="0" i="0" u="none" strike="noStrike" baseline="0" dirty="0">
                <a:latin typeface="ElectraLTStd-Regular"/>
              </a:rPr>
              <a:t>Nations are still struggling to define the appropriate balance between personal privacy and electronic surveillance, especially in situations that involve threats to national security.</a:t>
            </a:r>
            <a:endParaRPr lang="en-IN" sz="2200" dirty="0"/>
          </a:p>
        </p:txBody>
      </p:sp>
    </p:spTree>
    <p:extLst>
      <p:ext uri="{BB962C8B-B14F-4D97-AF65-F5344CB8AC3E}">
        <p14:creationId xmlns:p14="http://schemas.microsoft.com/office/powerpoint/2010/main" val="31791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0CCE-72B0-49B2-8D39-AB39A6E48319}"/>
              </a:ext>
            </a:extLst>
          </p:cNvPr>
          <p:cNvSpPr>
            <a:spLocks noGrp="1"/>
          </p:cNvSpPr>
          <p:nvPr>
            <p:ph type="title"/>
          </p:nvPr>
        </p:nvSpPr>
        <p:spPr>
          <a:xfrm>
            <a:off x="2178395" y="287062"/>
            <a:ext cx="2910440" cy="1634503"/>
          </a:xfrm>
        </p:spPr>
        <p:txBody>
          <a:bodyPr/>
          <a:lstStyle/>
          <a:p>
            <a:pPr algn="ctr"/>
            <a:r>
              <a:rPr lang="en-IN" b="1" dirty="0">
                <a:solidFill>
                  <a:srgbClr val="C00000"/>
                </a:solidFill>
              </a:rPr>
              <a:t>Ethics and Privacy</a:t>
            </a:r>
          </a:p>
        </p:txBody>
      </p:sp>
      <p:sp>
        <p:nvSpPr>
          <p:cNvPr id="3" name="Content Placeholder 2">
            <a:extLst>
              <a:ext uri="{FF2B5EF4-FFF2-40B4-BE49-F238E27FC236}">
                <a16:creationId xmlns:a16="http://schemas.microsoft.com/office/drawing/2014/main" id="{D4D109A6-4577-4CB8-B903-511A95A8D20E}"/>
              </a:ext>
            </a:extLst>
          </p:cNvPr>
          <p:cNvSpPr>
            <a:spLocks noGrp="1"/>
          </p:cNvSpPr>
          <p:nvPr>
            <p:ph idx="1"/>
          </p:nvPr>
        </p:nvSpPr>
        <p:spPr>
          <a:xfrm>
            <a:off x="5375564" y="525601"/>
            <a:ext cx="5941792" cy="6069163"/>
          </a:xfrm>
        </p:spPr>
        <p:txBody>
          <a:bodyPr>
            <a:normAutofit/>
          </a:bodyPr>
          <a:lstStyle/>
          <a:p>
            <a:r>
              <a:rPr lang="en-IN" dirty="0"/>
              <a:t>1. </a:t>
            </a:r>
            <a:r>
              <a:rPr lang="en-IN" b="1" dirty="0"/>
              <a:t>Define ethics, list and describe the three fundamental tenets of ethics, and describe the four categories of ethical issues related to information technology.</a:t>
            </a:r>
          </a:p>
          <a:p>
            <a:r>
              <a:rPr lang="en-IN" dirty="0"/>
              <a:t>2. </a:t>
            </a:r>
            <a:r>
              <a:rPr lang="en-IN" b="1" dirty="0"/>
              <a:t>Identify three places that store personal data, and for each one, discuss at least one potential threat to the privacy of the data stored there.</a:t>
            </a:r>
          </a:p>
          <a:p>
            <a:r>
              <a:rPr lang="en-IN" b="1" dirty="0"/>
              <a:t>3. Identify the five factors that contribute to the increasing vulnerability of information resources, and provide a specific example of each one.</a:t>
            </a:r>
          </a:p>
          <a:p>
            <a:r>
              <a:rPr lang="en-IN" b="1" dirty="0"/>
              <a:t>4. Discuss the types of deliberate attacks, the three risk mitigation strategies, and provide an example of each one in the context of owning a home.</a:t>
            </a:r>
          </a:p>
          <a:p>
            <a:r>
              <a:rPr lang="en-IN" dirty="0"/>
              <a:t>5. </a:t>
            </a:r>
            <a:r>
              <a:rPr lang="en-IN" b="1" dirty="0"/>
              <a:t>Identify the three major types of controls that organizations can use to protect their information resources, and provide an example of each one.</a:t>
            </a:r>
            <a:endParaRPr lang="en-IN" dirty="0"/>
          </a:p>
        </p:txBody>
      </p:sp>
      <p:sp>
        <p:nvSpPr>
          <p:cNvPr id="4" name="Text Placeholder 3">
            <a:extLst>
              <a:ext uri="{FF2B5EF4-FFF2-40B4-BE49-F238E27FC236}">
                <a16:creationId xmlns:a16="http://schemas.microsoft.com/office/drawing/2014/main" id="{4C81A5D8-52A7-4C16-AAE6-2D2EFD9DF1E1}"/>
              </a:ext>
            </a:extLst>
          </p:cNvPr>
          <p:cNvSpPr>
            <a:spLocks noGrp="1"/>
          </p:cNvSpPr>
          <p:nvPr>
            <p:ph type="body" sz="half" idx="2"/>
          </p:nvPr>
        </p:nvSpPr>
        <p:spPr>
          <a:xfrm>
            <a:off x="2138637" y="4002156"/>
            <a:ext cx="3505199" cy="2203449"/>
          </a:xfrm>
        </p:spPr>
        <p:txBody>
          <a:bodyPr>
            <a:normAutofit/>
          </a:bodyPr>
          <a:lstStyle/>
          <a:p>
            <a:pPr algn="ctr"/>
            <a:r>
              <a:rPr lang="en-IN" sz="2000" b="1" dirty="0">
                <a:solidFill>
                  <a:srgbClr val="C00000"/>
                </a:solidFill>
              </a:rPr>
              <a:t>Information Security</a:t>
            </a:r>
          </a:p>
        </p:txBody>
      </p:sp>
    </p:spTree>
    <p:extLst>
      <p:ext uri="{BB962C8B-B14F-4D97-AF65-F5344CB8AC3E}">
        <p14:creationId xmlns:p14="http://schemas.microsoft.com/office/powerpoint/2010/main" val="274254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8D7A-E9E3-4D85-B60F-B7F506AE5597}"/>
              </a:ext>
            </a:extLst>
          </p:cNvPr>
          <p:cNvSpPr>
            <a:spLocks noGrp="1"/>
          </p:cNvSpPr>
          <p:nvPr>
            <p:ph type="title"/>
          </p:nvPr>
        </p:nvSpPr>
        <p:spPr>
          <a:xfrm>
            <a:off x="2592925" y="624110"/>
            <a:ext cx="8911687" cy="833629"/>
          </a:xfrm>
        </p:spPr>
        <p:txBody>
          <a:bodyPr>
            <a:normAutofit/>
          </a:bodyPr>
          <a:lstStyle/>
          <a:p>
            <a:r>
              <a:rPr lang="en-IN" sz="4000" b="1" i="0" u="none" strike="noStrike" baseline="0" dirty="0">
                <a:solidFill>
                  <a:srgbClr val="5ADA00"/>
                </a:solidFill>
                <a:latin typeface="SerifaStd-Bold"/>
              </a:rPr>
              <a:t>Personal Information</a:t>
            </a:r>
            <a:endParaRPr lang="en-IN" sz="4000" dirty="0">
              <a:latin typeface="SerifaStd-Bold"/>
            </a:endParaRPr>
          </a:p>
        </p:txBody>
      </p:sp>
      <p:sp>
        <p:nvSpPr>
          <p:cNvPr id="3" name="Content Placeholder 2">
            <a:extLst>
              <a:ext uri="{FF2B5EF4-FFF2-40B4-BE49-F238E27FC236}">
                <a16:creationId xmlns:a16="http://schemas.microsoft.com/office/drawing/2014/main" id="{6B68A62C-661F-4A6B-A1AC-994D26E0147E}"/>
              </a:ext>
            </a:extLst>
          </p:cNvPr>
          <p:cNvSpPr>
            <a:spLocks noGrp="1"/>
          </p:cNvSpPr>
          <p:nvPr>
            <p:ph idx="1"/>
          </p:nvPr>
        </p:nvSpPr>
        <p:spPr>
          <a:xfrm>
            <a:off x="2589212" y="1484243"/>
            <a:ext cx="8915400" cy="4691270"/>
          </a:xfrm>
        </p:spPr>
        <p:txBody>
          <a:bodyPr>
            <a:normAutofit/>
          </a:bodyPr>
          <a:lstStyle/>
          <a:p>
            <a:pPr algn="l"/>
            <a:r>
              <a:rPr lang="en-IN" sz="1800" b="1" i="0" u="none" strike="noStrike" baseline="0" dirty="0">
                <a:solidFill>
                  <a:srgbClr val="002060"/>
                </a:solidFill>
                <a:latin typeface="SerifaStd-Bold"/>
              </a:rPr>
              <a:t>Personal Information in Databases: </a:t>
            </a:r>
            <a:r>
              <a:rPr lang="en-IN" sz="1800" b="0" i="0" u="none" strike="noStrike" baseline="0" dirty="0">
                <a:solidFill>
                  <a:srgbClr val="000000"/>
                </a:solidFill>
                <a:latin typeface="ElectraLTStd-Regular"/>
              </a:rPr>
              <a:t>Modern institutions store information about individuals in many databases.</a:t>
            </a:r>
          </a:p>
          <a:p>
            <a:pPr algn="l"/>
            <a:r>
              <a:rPr lang="en-IN" sz="1800" b="0" i="0" u="none" strike="noStrike" baseline="0" dirty="0">
                <a:latin typeface="ElectraLTStd-Regular"/>
              </a:rPr>
              <a:t>There are several concerns about the information you provide to the record keepers.</a:t>
            </a:r>
          </a:p>
          <a:p>
            <a:pPr algn="l"/>
            <a:r>
              <a:rPr lang="en-IN" sz="1800" b="0" i="0" u="none" strike="noStrike" baseline="0" dirty="0">
                <a:latin typeface="ElectraLTStd-Regular"/>
              </a:rPr>
              <a:t>Some of the major concerns are as follows:</a:t>
            </a:r>
          </a:p>
          <a:p>
            <a:pPr marL="400050" lvl="1" indent="0">
              <a:buNone/>
            </a:pPr>
            <a:r>
              <a:rPr lang="en-IN" b="0" i="0" u="none" strike="noStrike" baseline="0" dirty="0">
                <a:solidFill>
                  <a:srgbClr val="002060"/>
                </a:solidFill>
                <a:latin typeface="ElectraLTStd-Regular"/>
              </a:rPr>
              <a:t>• Do you know where the records are?</a:t>
            </a:r>
          </a:p>
          <a:p>
            <a:pPr marL="400050" lvl="1" indent="0">
              <a:buNone/>
            </a:pPr>
            <a:r>
              <a:rPr lang="en-IN" b="0" i="0" u="none" strike="noStrike" baseline="0" dirty="0">
                <a:solidFill>
                  <a:srgbClr val="002060"/>
                </a:solidFill>
                <a:latin typeface="ElectraLTStd-Regular"/>
              </a:rPr>
              <a:t>• Are the records accurate?</a:t>
            </a:r>
          </a:p>
          <a:p>
            <a:pPr marL="400050" lvl="1" indent="0">
              <a:buNone/>
            </a:pPr>
            <a:r>
              <a:rPr lang="en-IN" b="0" i="0" u="none" strike="noStrike" baseline="0" dirty="0">
                <a:solidFill>
                  <a:srgbClr val="002060"/>
                </a:solidFill>
                <a:latin typeface="ElectraLTStd-Regular"/>
              </a:rPr>
              <a:t>• Can you change inaccurate data?</a:t>
            </a:r>
          </a:p>
          <a:p>
            <a:pPr marL="400050" lvl="1" indent="0">
              <a:buNone/>
            </a:pPr>
            <a:r>
              <a:rPr lang="en-IN" b="0" i="0" u="none" strike="noStrike" baseline="0" dirty="0">
                <a:solidFill>
                  <a:srgbClr val="002060"/>
                </a:solidFill>
                <a:latin typeface="ElectraLTStd-Regular"/>
              </a:rPr>
              <a:t>• How long will it take to make a change?</a:t>
            </a:r>
          </a:p>
          <a:p>
            <a:pPr marL="400050" lvl="1" indent="0">
              <a:buNone/>
            </a:pPr>
            <a:r>
              <a:rPr lang="en-IN" b="0" i="0" u="none" strike="noStrike" baseline="0" dirty="0">
                <a:solidFill>
                  <a:srgbClr val="002060"/>
                </a:solidFill>
                <a:latin typeface="ElectraLTStd-Regular"/>
              </a:rPr>
              <a:t>• Under what circumstances will the personal data be released?</a:t>
            </a:r>
          </a:p>
          <a:p>
            <a:pPr marL="400050" lvl="1" indent="0">
              <a:buNone/>
            </a:pPr>
            <a:r>
              <a:rPr lang="en-IN" b="0" i="0" u="none" strike="noStrike" baseline="0" dirty="0">
                <a:solidFill>
                  <a:srgbClr val="002060"/>
                </a:solidFill>
                <a:latin typeface="ElectraLTStd-Regular"/>
              </a:rPr>
              <a:t>• How are the data used?</a:t>
            </a:r>
          </a:p>
          <a:p>
            <a:pPr marL="400050" lvl="1" indent="0">
              <a:buNone/>
            </a:pPr>
            <a:r>
              <a:rPr lang="en-IN" b="0" i="0" u="none" strike="noStrike" baseline="0" dirty="0">
                <a:solidFill>
                  <a:srgbClr val="002060"/>
                </a:solidFill>
                <a:latin typeface="ElectraLTStd-Regular"/>
              </a:rPr>
              <a:t>• To whom are the data given or sold?</a:t>
            </a:r>
          </a:p>
          <a:p>
            <a:pPr marL="400050" lvl="1" indent="0">
              <a:buNone/>
            </a:pPr>
            <a:r>
              <a:rPr lang="en-IN" b="0" i="0" u="none" strike="noStrike" baseline="0" dirty="0">
                <a:solidFill>
                  <a:srgbClr val="002060"/>
                </a:solidFill>
                <a:latin typeface="ElectraLTStd-Regular"/>
              </a:rPr>
              <a:t>• How secure are the data against access by unauthorized people?</a:t>
            </a:r>
            <a:endParaRPr lang="en-IN" dirty="0">
              <a:solidFill>
                <a:srgbClr val="002060"/>
              </a:solidFill>
            </a:endParaRPr>
          </a:p>
        </p:txBody>
      </p:sp>
    </p:spTree>
    <p:extLst>
      <p:ext uri="{BB962C8B-B14F-4D97-AF65-F5344CB8AC3E}">
        <p14:creationId xmlns:p14="http://schemas.microsoft.com/office/powerpoint/2010/main" val="373893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5A3-CDB7-4191-9347-4CE348B38985}"/>
              </a:ext>
            </a:extLst>
          </p:cNvPr>
          <p:cNvSpPr>
            <a:spLocks noGrp="1"/>
          </p:cNvSpPr>
          <p:nvPr>
            <p:ph type="title"/>
          </p:nvPr>
        </p:nvSpPr>
        <p:spPr>
          <a:xfrm>
            <a:off x="2592925" y="624110"/>
            <a:ext cx="8911687" cy="820377"/>
          </a:xfrm>
        </p:spPr>
        <p:txBody>
          <a:bodyPr/>
          <a:lstStyle/>
          <a:p>
            <a:r>
              <a:rPr lang="en-IN" sz="3600" b="1" i="0" u="none" strike="noStrike" baseline="0" dirty="0">
                <a:solidFill>
                  <a:schemeClr val="accent2">
                    <a:lumMod val="75000"/>
                  </a:schemeClr>
                </a:solidFill>
                <a:latin typeface="SerifaStd-Bold"/>
              </a:rPr>
              <a:t>Personal Information – Public Domain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8E01256-A43F-4F7F-BE56-CD423AE39B51}"/>
              </a:ext>
            </a:extLst>
          </p:cNvPr>
          <p:cNvSpPr>
            <a:spLocks noGrp="1"/>
          </p:cNvSpPr>
          <p:nvPr>
            <p:ph idx="1"/>
          </p:nvPr>
        </p:nvSpPr>
        <p:spPr>
          <a:xfrm>
            <a:off x="1925782" y="1484243"/>
            <a:ext cx="10113818" cy="5022574"/>
          </a:xfrm>
        </p:spPr>
        <p:txBody>
          <a:bodyPr>
            <a:noAutofit/>
          </a:bodyPr>
          <a:lstStyle/>
          <a:p>
            <a:pPr algn="l"/>
            <a:r>
              <a:rPr lang="en-IN" sz="2000" b="1" i="0" u="none" strike="noStrike" baseline="0" dirty="0">
                <a:solidFill>
                  <a:srgbClr val="002060"/>
                </a:solidFill>
                <a:latin typeface="SerifaStd-Bold"/>
              </a:rPr>
              <a:t>Information on Internet Bulletin Boards, Newsgroups, and Social Networking Sites</a:t>
            </a:r>
          </a:p>
          <a:p>
            <a:pPr algn="l"/>
            <a:r>
              <a:rPr lang="en-IN" sz="2000" b="0" i="0" u="none" strike="noStrike" baseline="0" dirty="0">
                <a:latin typeface="ElectraLTStd-Regular"/>
              </a:rPr>
              <a:t>A </a:t>
            </a:r>
            <a:r>
              <a:rPr lang="en-IN" sz="2000" b="0" i="1" u="none" strike="noStrike" baseline="0" dirty="0">
                <a:latin typeface="ElectraLTStd-Cursive"/>
              </a:rPr>
              <a:t>blog</a:t>
            </a:r>
            <a:r>
              <a:rPr lang="en-IN" sz="2000" b="0" i="0" u="none" strike="noStrike" baseline="0" dirty="0">
                <a:latin typeface="ElectraLTStd-Regular"/>
              </a:rPr>
              <a:t>, short for “Weblog,” is an informal, personal journal that is frequently updated and is intended for general public reading.</a:t>
            </a:r>
          </a:p>
          <a:p>
            <a:pPr algn="l"/>
            <a:r>
              <a:rPr lang="en-IN" sz="2000" b="0" i="0" u="none" strike="noStrike" baseline="0" dirty="0">
                <a:solidFill>
                  <a:srgbClr val="7030A0"/>
                </a:solidFill>
                <a:latin typeface="ElectraLTStd-Regular"/>
              </a:rPr>
              <a:t>How does society keep owners of bulletin boards from disseminating information that may be offensive to readers or simply untrue?</a:t>
            </a:r>
          </a:p>
          <a:p>
            <a:pPr algn="l"/>
            <a:r>
              <a:rPr lang="en-IN" sz="2000" dirty="0">
                <a:solidFill>
                  <a:schemeClr val="tx1"/>
                </a:solidFill>
                <a:latin typeface="ElectraLTStd-Regular"/>
              </a:rPr>
              <a:t>Case Study: </a:t>
            </a:r>
            <a:r>
              <a:rPr lang="en-IN" sz="2000" dirty="0" err="1">
                <a:solidFill>
                  <a:schemeClr val="tx1"/>
                </a:solidFill>
                <a:latin typeface="ElectraLTStd-Regular"/>
              </a:rPr>
              <a:t>Tapad</a:t>
            </a:r>
            <a:r>
              <a:rPr lang="en-IN" sz="2000" dirty="0">
                <a:solidFill>
                  <a:schemeClr val="tx1"/>
                </a:solidFill>
                <a:latin typeface="ElectraLTStd-Regular"/>
              </a:rPr>
              <a:t> (</a:t>
            </a:r>
            <a:r>
              <a:rPr lang="en-IN" sz="2000" dirty="0">
                <a:solidFill>
                  <a:schemeClr val="tx1"/>
                </a:solidFill>
                <a:latin typeface="ElectraLTStd-Regular"/>
                <a:hlinkClick r:id="rId2"/>
              </a:rPr>
              <a:t>www.tapad.com</a:t>
            </a:r>
            <a:r>
              <a:rPr lang="en-IN" sz="2000" dirty="0">
                <a:solidFill>
                  <a:schemeClr val="tx1"/>
                </a:solidFill>
                <a:latin typeface="ElectraLTStd-Regular"/>
              </a:rPr>
              <a:t>)</a:t>
            </a:r>
          </a:p>
          <a:p>
            <a:pPr algn="l"/>
            <a:r>
              <a:rPr lang="en-IN" sz="2000" b="1" i="0" u="none" strike="noStrike" baseline="0" dirty="0">
                <a:solidFill>
                  <a:schemeClr val="accent2">
                    <a:lumMod val="75000"/>
                  </a:schemeClr>
                </a:solidFill>
                <a:latin typeface="SerifaStd-Bold"/>
              </a:rPr>
              <a:t>Privacy Codes and Policies</a:t>
            </a:r>
          </a:p>
          <a:p>
            <a:pPr algn="l"/>
            <a:r>
              <a:rPr lang="en-IN" sz="2000" b="1" i="0" u="none" strike="noStrike" baseline="0" dirty="0">
                <a:solidFill>
                  <a:srgbClr val="000000"/>
                </a:solidFill>
                <a:latin typeface="ElectraLTStd-Bold"/>
              </a:rPr>
              <a:t>Privacy policies </a:t>
            </a:r>
            <a:r>
              <a:rPr lang="en-IN" sz="2000" b="0" i="0" u="none" strike="noStrike" baseline="0" dirty="0">
                <a:solidFill>
                  <a:srgbClr val="000000"/>
                </a:solidFill>
                <a:latin typeface="ElectraLTStd-Regular"/>
              </a:rPr>
              <a:t>or </a:t>
            </a:r>
            <a:r>
              <a:rPr lang="en-IN" sz="2000" b="1" i="0" u="none" strike="noStrike" baseline="0" dirty="0">
                <a:solidFill>
                  <a:srgbClr val="000000"/>
                </a:solidFill>
                <a:latin typeface="ElectraLTStd-Bold"/>
              </a:rPr>
              <a:t>privacy codes </a:t>
            </a:r>
            <a:r>
              <a:rPr lang="en-IN" sz="2000" b="0" i="0" u="none" strike="noStrike" baseline="0" dirty="0">
                <a:solidFill>
                  <a:srgbClr val="000000"/>
                </a:solidFill>
                <a:latin typeface="ElectraLTStd-Regular"/>
              </a:rPr>
              <a:t>are an organization’s guidelines for protecting the privacy of its customers, clients, and employees.</a:t>
            </a:r>
          </a:p>
          <a:p>
            <a:pPr algn="l"/>
            <a:r>
              <a:rPr lang="en-IN" sz="2000" b="0" i="0" u="none" strike="noStrike" baseline="0" dirty="0">
                <a:latin typeface="ElectraLTStd-Regular"/>
              </a:rPr>
              <a:t>The </a:t>
            </a:r>
            <a:r>
              <a:rPr lang="en-IN" sz="2000" b="1" i="0" u="none" strike="noStrike" baseline="0" dirty="0">
                <a:latin typeface="ElectraLTStd-Bold"/>
              </a:rPr>
              <a:t>opt-out model </a:t>
            </a:r>
            <a:r>
              <a:rPr lang="en-IN" sz="2000" b="0" i="0" u="none" strike="noStrike" baseline="0" dirty="0">
                <a:latin typeface="ElectraLTStd-Regular"/>
              </a:rPr>
              <a:t>of informed consent permits the company to collect personal information until the customer specifically requests that the data not be collected. Privacy advocates prefer the </a:t>
            </a:r>
            <a:r>
              <a:rPr lang="en-IN" sz="2000" b="1" i="0" u="none" strike="noStrike" baseline="0" dirty="0">
                <a:latin typeface="ElectraLTStd-Bold"/>
              </a:rPr>
              <a:t>opt-in model </a:t>
            </a:r>
            <a:r>
              <a:rPr lang="en-IN" sz="2000" b="0" i="0" u="none" strike="noStrike" baseline="0" dirty="0">
                <a:latin typeface="ElectraLTStd-Regular"/>
              </a:rPr>
              <a:t>of informed consent, which prohibits an organization from collecting any personal information unless the customer specifically authorizes it.</a:t>
            </a:r>
            <a:endParaRPr lang="en-IN" sz="2000" dirty="0">
              <a:solidFill>
                <a:schemeClr val="tx1"/>
              </a:solidFill>
            </a:endParaRPr>
          </a:p>
        </p:txBody>
      </p:sp>
    </p:spTree>
    <p:extLst>
      <p:ext uri="{BB962C8B-B14F-4D97-AF65-F5344CB8AC3E}">
        <p14:creationId xmlns:p14="http://schemas.microsoft.com/office/powerpoint/2010/main" val="213041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AEFF-34F2-4D30-90EA-8D763BDA0387}"/>
              </a:ext>
            </a:extLst>
          </p:cNvPr>
          <p:cNvSpPr>
            <a:spLocks noGrp="1"/>
          </p:cNvSpPr>
          <p:nvPr>
            <p:ph type="title"/>
          </p:nvPr>
        </p:nvSpPr>
        <p:spPr/>
        <p:txBody>
          <a:bodyPr/>
          <a:lstStyle/>
          <a:p>
            <a:r>
              <a:rPr lang="en-IN" b="1" dirty="0">
                <a:solidFill>
                  <a:srgbClr val="C00000"/>
                </a:solidFill>
              </a:rPr>
              <a:t>Information Security</a:t>
            </a:r>
          </a:p>
        </p:txBody>
      </p:sp>
      <p:sp>
        <p:nvSpPr>
          <p:cNvPr id="3" name="Content Placeholder 2">
            <a:extLst>
              <a:ext uri="{FF2B5EF4-FFF2-40B4-BE49-F238E27FC236}">
                <a16:creationId xmlns:a16="http://schemas.microsoft.com/office/drawing/2014/main" id="{CAAD14E7-CAD8-45EF-90F0-909350FD7338}"/>
              </a:ext>
            </a:extLst>
          </p:cNvPr>
          <p:cNvSpPr>
            <a:spLocks noGrp="1"/>
          </p:cNvSpPr>
          <p:nvPr>
            <p:ph idx="1"/>
          </p:nvPr>
        </p:nvSpPr>
        <p:spPr/>
        <p:txBody>
          <a:bodyPr/>
          <a:lstStyle/>
          <a:p>
            <a:r>
              <a:rPr lang="en-IN" sz="2400" b="1" dirty="0">
                <a:solidFill>
                  <a:srgbClr val="002060"/>
                </a:solidFill>
              </a:rPr>
              <a:t>Security Goals:</a:t>
            </a:r>
          </a:p>
          <a:p>
            <a:pPr lvl="1"/>
            <a:r>
              <a:rPr lang="en-IN" sz="2200" b="1" dirty="0"/>
              <a:t>Confidentiality</a:t>
            </a:r>
          </a:p>
          <a:p>
            <a:pPr lvl="1"/>
            <a:r>
              <a:rPr lang="en-IN" sz="2200" b="1" dirty="0"/>
              <a:t>Availability</a:t>
            </a:r>
          </a:p>
          <a:p>
            <a:pPr lvl="1"/>
            <a:r>
              <a:rPr lang="en-IN" sz="2200" b="1" dirty="0"/>
              <a:t>Integrity</a:t>
            </a:r>
          </a:p>
          <a:p>
            <a:pPr lvl="1"/>
            <a:r>
              <a:rPr lang="en-IN" sz="2200" b="1" dirty="0"/>
              <a:t>Non Repudiation</a:t>
            </a:r>
          </a:p>
          <a:p>
            <a:endParaRPr lang="en-IN" dirty="0"/>
          </a:p>
        </p:txBody>
      </p:sp>
    </p:spTree>
    <p:extLst>
      <p:ext uri="{BB962C8B-B14F-4D97-AF65-F5344CB8AC3E}">
        <p14:creationId xmlns:p14="http://schemas.microsoft.com/office/powerpoint/2010/main" val="981761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F105-847F-4CF3-95C7-CED0355B7B10}"/>
              </a:ext>
            </a:extLst>
          </p:cNvPr>
          <p:cNvSpPr>
            <a:spLocks noGrp="1"/>
          </p:cNvSpPr>
          <p:nvPr>
            <p:ph type="title"/>
          </p:nvPr>
        </p:nvSpPr>
        <p:spPr>
          <a:xfrm>
            <a:off x="2553168" y="266301"/>
            <a:ext cx="8911687" cy="820377"/>
          </a:xfrm>
        </p:spPr>
        <p:txBody>
          <a:bodyPr/>
          <a:lstStyle/>
          <a:p>
            <a:r>
              <a:rPr lang="en-IN" b="1" dirty="0">
                <a:solidFill>
                  <a:srgbClr val="002060"/>
                </a:solidFill>
              </a:rPr>
              <a:t>Introduction to Information Security</a:t>
            </a:r>
            <a:endParaRPr lang="en-IN" dirty="0">
              <a:solidFill>
                <a:srgbClr val="002060"/>
              </a:solidFill>
            </a:endParaRPr>
          </a:p>
        </p:txBody>
      </p:sp>
      <p:sp>
        <p:nvSpPr>
          <p:cNvPr id="3" name="Content Placeholder 2">
            <a:extLst>
              <a:ext uri="{FF2B5EF4-FFF2-40B4-BE49-F238E27FC236}">
                <a16:creationId xmlns:a16="http://schemas.microsoft.com/office/drawing/2014/main" id="{81BE566E-EBA8-4107-8369-D23FAB245D5F}"/>
              </a:ext>
            </a:extLst>
          </p:cNvPr>
          <p:cNvSpPr>
            <a:spLocks noGrp="1"/>
          </p:cNvSpPr>
          <p:nvPr>
            <p:ph idx="1"/>
          </p:nvPr>
        </p:nvSpPr>
        <p:spPr>
          <a:xfrm>
            <a:off x="2332382" y="1351722"/>
            <a:ext cx="9554817" cy="5035826"/>
          </a:xfrm>
        </p:spPr>
        <p:txBody>
          <a:bodyPr>
            <a:normAutofit/>
          </a:bodyPr>
          <a:lstStyle/>
          <a:p>
            <a:r>
              <a:rPr lang="en-IN" sz="2200" b="1" dirty="0">
                <a:solidFill>
                  <a:schemeClr val="tx1"/>
                </a:solidFill>
                <a:latin typeface="Times New Roman" panose="02020603050405020304" pitchFamily="18" charset="0"/>
                <a:cs typeface="Times New Roman" panose="02020603050405020304" pitchFamily="18" charset="0"/>
              </a:rPr>
              <a:t>Security </a:t>
            </a:r>
            <a:r>
              <a:rPr lang="en-IN" sz="2200" dirty="0">
                <a:solidFill>
                  <a:schemeClr val="tx1"/>
                </a:solidFill>
                <a:latin typeface="Times New Roman" panose="02020603050405020304" pitchFamily="18" charset="0"/>
                <a:cs typeface="Times New Roman" panose="02020603050405020304" pitchFamily="18" charset="0"/>
              </a:rPr>
              <a:t>can be defined as the degree of protection against criminal activity, danger, damage, and/or loss.</a:t>
            </a:r>
          </a:p>
          <a:p>
            <a:r>
              <a:rPr lang="en-IN" sz="2200" b="1" dirty="0">
                <a:solidFill>
                  <a:schemeClr val="tx1"/>
                </a:solidFill>
                <a:latin typeface="Times New Roman" panose="02020603050405020304" pitchFamily="18" charset="0"/>
                <a:cs typeface="Times New Roman" panose="02020603050405020304" pitchFamily="18" charset="0"/>
              </a:rPr>
              <a:t>Information security </a:t>
            </a:r>
            <a:r>
              <a:rPr lang="en-IN" sz="2200" dirty="0">
                <a:solidFill>
                  <a:schemeClr val="tx1"/>
                </a:solidFill>
                <a:latin typeface="Times New Roman" panose="02020603050405020304" pitchFamily="18" charset="0"/>
                <a:cs typeface="Times New Roman" panose="02020603050405020304" pitchFamily="18" charset="0"/>
              </a:rPr>
              <a:t>refers to all of the processes and policies designed to protect an organization’s information and information systems (IS) from unauthorized access, use, disclosure, disruption, modification, or destruction.</a:t>
            </a:r>
          </a:p>
          <a:p>
            <a:r>
              <a:rPr lang="en-IN" sz="2200" dirty="0">
                <a:solidFill>
                  <a:schemeClr val="tx1"/>
                </a:solidFill>
                <a:latin typeface="Times New Roman" panose="02020603050405020304" pitchFamily="18" charset="0"/>
                <a:cs typeface="Times New Roman" panose="02020603050405020304" pitchFamily="18" charset="0"/>
              </a:rPr>
              <a:t>A </a:t>
            </a:r>
            <a:r>
              <a:rPr lang="en-IN" sz="2200" b="1" dirty="0">
                <a:solidFill>
                  <a:schemeClr val="tx1"/>
                </a:solidFill>
                <a:latin typeface="Times New Roman" panose="02020603050405020304" pitchFamily="18" charset="0"/>
                <a:cs typeface="Times New Roman" panose="02020603050405020304" pitchFamily="18" charset="0"/>
              </a:rPr>
              <a:t>threat </a:t>
            </a:r>
            <a:r>
              <a:rPr lang="en-IN" sz="2200" dirty="0">
                <a:solidFill>
                  <a:schemeClr val="tx1"/>
                </a:solidFill>
                <a:latin typeface="Times New Roman" panose="02020603050405020304" pitchFamily="18" charset="0"/>
                <a:cs typeface="Times New Roman" panose="02020603050405020304" pitchFamily="18" charset="0"/>
              </a:rPr>
              <a:t>to an information resource is any danger to which a system may be exposed. The </a:t>
            </a:r>
            <a:r>
              <a:rPr lang="en-IN" sz="2200" b="1" dirty="0">
                <a:solidFill>
                  <a:schemeClr val="tx1"/>
                </a:solidFill>
                <a:latin typeface="Times New Roman" panose="02020603050405020304" pitchFamily="18" charset="0"/>
                <a:cs typeface="Times New Roman" panose="02020603050405020304" pitchFamily="18" charset="0"/>
              </a:rPr>
              <a:t>exposure </a:t>
            </a:r>
            <a:r>
              <a:rPr lang="en-IN" sz="2200" dirty="0">
                <a:solidFill>
                  <a:schemeClr val="tx1"/>
                </a:solidFill>
                <a:latin typeface="Times New Roman" panose="02020603050405020304" pitchFamily="18" charset="0"/>
                <a:cs typeface="Times New Roman" panose="02020603050405020304" pitchFamily="18" charset="0"/>
              </a:rPr>
              <a:t>of an information resource is the harm, loss, or damage that can result if a threat compromises that resource.</a:t>
            </a:r>
          </a:p>
          <a:p>
            <a:r>
              <a:rPr lang="en-IN" sz="2200" dirty="0">
                <a:solidFill>
                  <a:schemeClr val="tx1"/>
                </a:solidFill>
                <a:latin typeface="Times New Roman" panose="02020603050405020304" pitchFamily="18" charset="0"/>
                <a:cs typeface="Times New Roman" panose="02020603050405020304" pitchFamily="18" charset="0"/>
              </a:rPr>
              <a:t>An information resource’s </a:t>
            </a:r>
            <a:r>
              <a:rPr lang="en-IN" sz="2200" b="1" dirty="0">
                <a:solidFill>
                  <a:schemeClr val="tx1"/>
                </a:solidFill>
                <a:latin typeface="Times New Roman" panose="02020603050405020304" pitchFamily="18" charset="0"/>
                <a:cs typeface="Times New Roman" panose="02020603050405020304" pitchFamily="18" charset="0"/>
              </a:rPr>
              <a:t>vulnerability </a:t>
            </a:r>
            <a:r>
              <a:rPr lang="en-IN" sz="2200" dirty="0">
                <a:solidFill>
                  <a:schemeClr val="tx1"/>
                </a:solidFill>
                <a:latin typeface="Times New Roman" panose="02020603050405020304" pitchFamily="18" charset="0"/>
                <a:cs typeface="Times New Roman" panose="02020603050405020304" pitchFamily="18" charset="0"/>
              </a:rPr>
              <a:t>is the possibility that the system will be harmed by a threat.</a:t>
            </a:r>
          </a:p>
          <a:p>
            <a:r>
              <a:rPr lang="en-IN" sz="2200" b="1" dirty="0">
                <a:solidFill>
                  <a:schemeClr val="tx1"/>
                </a:solidFill>
                <a:latin typeface="Times New Roman" panose="02020603050405020304" pitchFamily="18" charset="0"/>
                <a:cs typeface="Times New Roman" panose="02020603050405020304" pitchFamily="18" charset="0"/>
              </a:rPr>
              <a:t>Cybercrime </a:t>
            </a:r>
            <a:r>
              <a:rPr lang="en-IN" sz="2200" dirty="0">
                <a:solidFill>
                  <a:schemeClr val="tx1"/>
                </a:solidFill>
                <a:latin typeface="Times New Roman" panose="02020603050405020304" pitchFamily="18" charset="0"/>
                <a:cs typeface="Times New Roman" panose="02020603050405020304" pitchFamily="18" charset="0"/>
              </a:rPr>
              <a:t>refers to illegal activities conducted over computer networks, particularly the Internet.</a:t>
            </a:r>
          </a:p>
          <a:p>
            <a:endParaRPr lang="en-IN" dirty="0"/>
          </a:p>
          <a:p>
            <a:endParaRPr lang="en-IN" dirty="0"/>
          </a:p>
        </p:txBody>
      </p:sp>
    </p:spTree>
    <p:extLst>
      <p:ext uri="{BB962C8B-B14F-4D97-AF65-F5344CB8AC3E}">
        <p14:creationId xmlns:p14="http://schemas.microsoft.com/office/powerpoint/2010/main" val="26047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B07ADA-6B5F-4574-8933-65B994D69C5A}"/>
              </a:ext>
            </a:extLst>
          </p:cNvPr>
          <p:cNvSpPr>
            <a:spLocks noGrp="1"/>
          </p:cNvSpPr>
          <p:nvPr>
            <p:ph type="title"/>
          </p:nvPr>
        </p:nvSpPr>
        <p:spPr>
          <a:xfrm>
            <a:off x="2482089" y="347019"/>
            <a:ext cx="8911687" cy="622799"/>
          </a:xfrm>
        </p:spPr>
        <p:txBody>
          <a:bodyPr>
            <a:normAutofit fontScale="90000"/>
          </a:bodyPr>
          <a:lstStyle/>
          <a:p>
            <a:r>
              <a:rPr lang="en-US" b="1" dirty="0">
                <a:solidFill>
                  <a:srgbClr val="7030A0"/>
                </a:solidFill>
              </a:rPr>
              <a:t>Pinterest - Case</a:t>
            </a:r>
            <a:endParaRPr lang="en-IN" b="1" dirty="0">
              <a:solidFill>
                <a:srgbClr val="7030A0"/>
              </a:solidFill>
            </a:endParaRPr>
          </a:p>
        </p:txBody>
      </p:sp>
      <p:sp>
        <p:nvSpPr>
          <p:cNvPr id="6" name="Content Placeholder 5">
            <a:extLst>
              <a:ext uri="{FF2B5EF4-FFF2-40B4-BE49-F238E27FC236}">
                <a16:creationId xmlns:a16="http://schemas.microsoft.com/office/drawing/2014/main" id="{0F190C03-2917-53CC-3D19-85BA03E9FE0B}"/>
              </a:ext>
            </a:extLst>
          </p:cNvPr>
          <p:cNvSpPr>
            <a:spLocks noGrp="1"/>
          </p:cNvSpPr>
          <p:nvPr>
            <p:ph idx="1"/>
          </p:nvPr>
        </p:nvSpPr>
        <p:spPr>
          <a:xfrm>
            <a:off x="1343891" y="1246909"/>
            <a:ext cx="10668000" cy="4959927"/>
          </a:xfrm>
        </p:spPr>
        <p:txBody>
          <a:bodyPr>
            <a:normAutofit lnSpcReduction="10000"/>
          </a:bodyPr>
          <a:lstStyle/>
          <a:p>
            <a:r>
              <a:rPr lang="en-IN" sz="1800" b="0" i="0" u="none" strike="noStrike" baseline="0" dirty="0">
                <a:latin typeface="HelveticaNeueLTStd-Roman"/>
              </a:rPr>
              <a:t>You probably never thought of yourself as a lawbreaker, right?</a:t>
            </a:r>
          </a:p>
          <a:p>
            <a:r>
              <a:rPr lang="en-IN" dirty="0">
                <a:latin typeface="Arial" panose="020B0604020202020204" pitchFamily="34" charset="0"/>
                <a:cs typeface="Arial" panose="020B0604020202020204" pitchFamily="34" charset="0"/>
              </a:rPr>
              <a:t>Would you download an article/research paper and try to customize it so that it did not appear to be plagiarized?</a:t>
            </a:r>
          </a:p>
          <a:p>
            <a:r>
              <a:rPr lang="en-IN" dirty="0"/>
              <a:t>Consider one social network, </a:t>
            </a:r>
            <a:r>
              <a:rPr lang="en-IN" b="1" dirty="0"/>
              <a:t>Pinterest</a:t>
            </a:r>
            <a:r>
              <a:rPr lang="en-IN" dirty="0"/>
              <a:t>. Pinterest is a small business with only about 20 employees. It is primarily a technology company that provides infrastructure and software that enable users to “pin” things they like. Realizing that many users would likely try to “pin” pictures or ideas that were not their own, </a:t>
            </a:r>
          </a:p>
          <a:p>
            <a:r>
              <a:rPr lang="en-IN" dirty="0">
                <a:solidFill>
                  <a:srgbClr val="0070C0"/>
                </a:solidFill>
                <a:latin typeface="Arial" panose="020B0604020202020204" pitchFamily="34" charset="0"/>
                <a:cs typeface="Arial" panose="020B0604020202020204" pitchFamily="34" charset="0"/>
              </a:rPr>
              <a:t>Pinterest pre-empted the problem by incorporating into their </a:t>
            </a:r>
            <a:r>
              <a:rPr lang="en-IN" dirty="0">
                <a:solidFill>
                  <a:srgbClr val="C00000"/>
                </a:solidFill>
                <a:latin typeface="Arial" panose="020B0604020202020204" pitchFamily="34" charset="0"/>
                <a:cs typeface="Arial" panose="020B0604020202020204" pitchFamily="34" charset="0"/>
              </a:rPr>
              <a:t>user agreement </a:t>
            </a:r>
            <a:r>
              <a:rPr lang="en-IN" dirty="0">
                <a:solidFill>
                  <a:srgbClr val="0070C0"/>
                </a:solidFill>
                <a:latin typeface="Arial" panose="020B0604020202020204" pitchFamily="34" charset="0"/>
                <a:cs typeface="Arial" panose="020B0604020202020204" pitchFamily="34" charset="0"/>
              </a:rPr>
              <a:t>a clause specifying that users could pin only pictures or ideas that they created themselves.</a:t>
            </a:r>
            <a:endParaRPr lang="en-IN" dirty="0">
              <a:solidFill>
                <a:schemeClr val="tx1"/>
              </a:solidFill>
              <a:latin typeface="Arial" panose="020B0604020202020204" pitchFamily="34" charset="0"/>
              <a:cs typeface="Arial" panose="020B0604020202020204" pitchFamily="34" charset="0"/>
            </a:endParaRPr>
          </a:p>
          <a:p>
            <a:r>
              <a:rPr lang="en-IN" dirty="0"/>
              <a:t>Many Pinterest users do not adhere to the terms of the user agreement. Rather, they pin ideas that are not theirs</a:t>
            </a:r>
            <a:r>
              <a:rPr lang="en-IN" b="1" dirty="0"/>
              <a:t>. What happens in these cases? </a:t>
            </a:r>
            <a:r>
              <a:rPr lang="en-IN" dirty="0"/>
              <a:t>The simple answer is that the company will revoke access if it catches users downloading copyrighted third-party material.</a:t>
            </a:r>
          </a:p>
          <a:p>
            <a:r>
              <a:rPr lang="en-IN" b="1" dirty="0"/>
              <a:t>who is at fault here? </a:t>
            </a:r>
            <a:r>
              <a:rPr lang="en-IN" dirty="0"/>
              <a:t>Is Pinterest at fault because it does not adequately police its users? Or, does the fault lie with the users who agree not to steal intellectual property but do so anyway?</a:t>
            </a:r>
            <a:endParaRPr lang="en-IN"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31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B2C2-3756-41F3-AAFA-668853EEB809}"/>
              </a:ext>
            </a:extLst>
          </p:cNvPr>
          <p:cNvSpPr>
            <a:spLocks noGrp="1"/>
          </p:cNvSpPr>
          <p:nvPr>
            <p:ph type="title"/>
          </p:nvPr>
        </p:nvSpPr>
        <p:spPr>
          <a:xfrm>
            <a:off x="2473655" y="306058"/>
            <a:ext cx="9241267" cy="979403"/>
          </a:xfrm>
        </p:spPr>
        <p:txBody>
          <a:bodyPr>
            <a:normAutofit fontScale="90000"/>
          </a:bodyPr>
          <a:lstStyle/>
          <a:p>
            <a:r>
              <a:rPr lang="en-IN" b="1" dirty="0">
                <a:solidFill>
                  <a:srgbClr val="002060"/>
                </a:solidFill>
              </a:rPr>
              <a:t>Information Rights: </a:t>
            </a:r>
            <a:r>
              <a:rPr lang="en-IN" dirty="0"/>
              <a:t>Privacy and Freedom in the Internet Age</a:t>
            </a:r>
          </a:p>
        </p:txBody>
      </p:sp>
      <p:sp>
        <p:nvSpPr>
          <p:cNvPr id="4" name="Content Placeholder 2">
            <a:extLst>
              <a:ext uri="{FF2B5EF4-FFF2-40B4-BE49-F238E27FC236}">
                <a16:creationId xmlns:a16="http://schemas.microsoft.com/office/drawing/2014/main" id="{419DF47C-8E9F-44C6-850E-92BA9391680C}"/>
              </a:ext>
            </a:extLst>
          </p:cNvPr>
          <p:cNvSpPr>
            <a:spLocks noGrp="1"/>
          </p:cNvSpPr>
          <p:nvPr>
            <p:ph idx="1"/>
          </p:nvPr>
        </p:nvSpPr>
        <p:spPr>
          <a:xfrm>
            <a:off x="2199861" y="1603375"/>
            <a:ext cx="9634330" cy="4678155"/>
          </a:xfrm>
        </p:spPr>
        <p:txBody>
          <a:bodyPr>
            <a:normAutofit/>
          </a:bodyPr>
          <a:lstStyle/>
          <a:p>
            <a:r>
              <a:rPr lang="en-IN" sz="1600" dirty="0">
                <a:latin typeface="Arial Black" panose="020B0A04020102020204" pitchFamily="34" charset="0"/>
              </a:rPr>
              <a:t> </a:t>
            </a:r>
            <a:r>
              <a:rPr lang="en-IN" sz="2000" dirty="0"/>
              <a:t>While adults are concerned about invasion of privacy, teenagers freely surrender confidential personal information</a:t>
            </a:r>
          </a:p>
          <a:p>
            <a:r>
              <a:rPr lang="en-IN" sz="2000" dirty="0"/>
              <a:t> Eternal memory of the Internet ensures that nothing is forgotten despite the passing of time</a:t>
            </a:r>
          </a:p>
          <a:p>
            <a:pPr lvl="2"/>
            <a:r>
              <a:rPr lang="en-IN" sz="2000" dirty="0"/>
              <a:t> Google is watching you</a:t>
            </a:r>
            <a:endParaRPr lang="en-IN" sz="1600" dirty="0">
              <a:latin typeface="Arial Black" panose="020B0A04020102020204" pitchFamily="34" charset="0"/>
            </a:endParaRPr>
          </a:p>
          <a:p>
            <a:r>
              <a:rPr lang="en-IN" sz="2000" dirty="0"/>
              <a:t>Do we have any rights to the email content we created in a service provided by a company?</a:t>
            </a:r>
          </a:p>
          <a:p>
            <a:pPr lvl="2"/>
            <a:r>
              <a:rPr lang="en-IN" sz="2000" dirty="0"/>
              <a:t> Go beyond comfort/private Zone</a:t>
            </a:r>
          </a:p>
          <a:p>
            <a:r>
              <a:rPr lang="en-IN" sz="2000" b="1" dirty="0">
                <a:solidFill>
                  <a:srgbClr val="C00000"/>
                </a:solidFill>
              </a:rPr>
              <a:t>Is it Ethical? </a:t>
            </a:r>
          </a:p>
          <a:p>
            <a:r>
              <a:rPr lang="en-IN" sz="2000" dirty="0"/>
              <a:t>Raise significant questions involving </a:t>
            </a:r>
            <a:r>
              <a:rPr lang="en-IN" sz="2000" b="1" dirty="0"/>
              <a:t>access to information in the digital age</a:t>
            </a:r>
            <a:endParaRPr lang="en-IN" sz="2000" dirty="0"/>
          </a:p>
          <a:p>
            <a:r>
              <a:rPr lang="en-IN" sz="2000" dirty="0"/>
              <a:t>Violate the privacy of </a:t>
            </a:r>
            <a:r>
              <a:rPr lang="en-IN" sz="2000" b="1" dirty="0"/>
              <a:t>governments, organizations, and individuals.</a:t>
            </a:r>
            <a:endParaRPr lang="en-IN" sz="2000" dirty="0"/>
          </a:p>
          <a:p>
            <a:pPr marL="914400" lvl="2" indent="0">
              <a:buNone/>
            </a:pPr>
            <a:endParaRPr lang="en-IN" sz="2000" dirty="0"/>
          </a:p>
          <a:p>
            <a:endParaRPr lang="en-IN" dirty="0"/>
          </a:p>
        </p:txBody>
      </p:sp>
    </p:spTree>
    <p:extLst>
      <p:ext uri="{BB962C8B-B14F-4D97-AF65-F5344CB8AC3E}">
        <p14:creationId xmlns:p14="http://schemas.microsoft.com/office/powerpoint/2010/main" val="319544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Left)">
                                      <p:cBhvr>
                                        <p:cTn id="7" dur="500"/>
                                        <p:tgtEl>
                                          <p:spTgt spid="4">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strips(downLeft)">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arn(inVertical)">
                                      <p:cBhvr>
                                        <p:cTn id="25" dur="500"/>
                                        <p:tgtEl>
                                          <p:spTgt spid="4">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arn(inVertical)">
                                      <p:cBhvr>
                                        <p:cTn id="28" dur="500"/>
                                        <p:tgtEl>
                                          <p:spTgt spid="4">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arn(inVertical)">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051A-D835-4392-BF1F-B5CD6D1ABA7E}"/>
              </a:ext>
            </a:extLst>
          </p:cNvPr>
          <p:cNvSpPr>
            <a:spLocks noGrp="1"/>
          </p:cNvSpPr>
          <p:nvPr>
            <p:ph type="title"/>
          </p:nvPr>
        </p:nvSpPr>
        <p:spPr/>
        <p:txBody>
          <a:bodyPr/>
          <a:lstStyle/>
          <a:p>
            <a:r>
              <a:rPr lang="en-IN" b="1" dirty="0">
                <a:solidFill>
                  <a:srgbClr val="C00000"/>
                </a:solidFill>
              </a:rPr>
              <a:t>Ethics</a:t>
            </a:r>
          </a:p>
        </p:txBody>
      </p:sp>
      <p:sp>
        <p:nvSpPr>
          <p:cNvPr id="3" name="Content Placeholder 2">
            <a:extLst>
              <a:ext uri="{FF2B5EF4-FFF2-40B4-BE49-F238E27FC236}">
                <a16:creationId xmlns:a16="http://schemas.microsoft.com/office/drawing/2014/main" id="{95211F95-CCC9-49C2-8C04-F141C328A571}"/>
              </a:ext>
            </a:extLst>
          </p:cNvPr>
          <p:cNvSpPr>
            <a:spLocks noGrp="1"/>
          </p:cNvSpPr>
          <p:nvPr>
            <p:ph idx="1"/>
          </p:nvPr>
        </p:nvSpPr>
        <p:spPr>
          <a:xfrm>
            <a:off x="2125387" y="1431235"/>
            <a:ext cx="9510022" cy="4187686"/>
          </a:xfrm>
        </p:spPr>
        <p:txBody>
          <a:bodyPr>
            <a:normAutofit lnSpcReduction="10000"/>
          </a:bodyPr>
          <a:lstStyle/>
          <a:p>
            <a:r>
              <a:rPr lang="en-IN" sz="2400" dirty="0">
                <a:latin typeface="Calisto MT" panose="02040603050505030304" pitchFamily="18" charset="0"/>
              </a:rPr>
              <a:t>You will encounter numerous ethical and privacy issues in your career, many of which will involve IT in some manner.</a:t>
            </a:r>
          </a:p>
          <a:p>
            <a:r>
              <a:rPr lang="en-IN" sz="2400" dirty="0">
                <a:latin typeface="Calisto MT" panose="02040603050505030304" pitchFamily="18" charset="0"/>
              </a:rPr>
              <a:t>The principles of right and wrong that individuals, acting as free moral agents, use to make choices to guide their behaviours.</a:t>
            </a:r>
          </a:p>
          <a:p>
            <a:r>
              <a:rPr lang="en-IN" sz="2400" dirty="0">
                <a:latin typeface="Calisto MT" panose="02040603050505030304" pitchFamily="18" charset="0"/>
              </a:rPr>
              <a:t>Deciding what is right or wrong is not always easy or clear-cut.</a:t>
            </a:r>
          </a:p>
          <a:p>
            <a:r>
              <a:rPr lang="en-IN" sz="2400" dirty="0">
                <a:latin typeface="Calisto MT" panose="02040603050505030304" pitchFamily="18" charset="0"/>
              </a:rPr>
              <a:t>Information systems raise new ethical questions for both individuals and societies because they create opportunities for intense social change, and thus threaten existing distributions of power, money, rights and obligations.</a:t>
            </a:r>
          </a:p>
          <a:p>
            <a:r>
              <a:rPr lang="en-IN" sz="2000" dirty="0"/>
              <a:t> </a:t>
            </a:r>
            <a:r>
              <a:rPr lang="en-IN" sz="2000" b="1" dirty="0"/>
              <a:t>Information system give rise to new crimes</a:t>
            </a:r>
          </a:p>
          <a:p>
            <a:endParaRPr lang="en-IN" dirty="0"/>
          </a:p>
          <a:p>
            <a:endParaRPr lang="en-IN" dirty="0"/>
          </a:p>
        </p:txBody>
      </p:sp>
    </p:spTree>
    <p:extLst>
      <p:ext uri="{BB962C8B-B14F-4D97-AF65-F5344CB8AC3E}">
        <p14:creationId xmlns:p14="http://schemas.microsoft.com/office/powerpoint/2010/main" val="15310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8B54-E7F2-4674-9F2F-D69F55C63448}"/>
              </a:ext>
            </a:extLst>
          </p:cNvPr>
          <p:cNvSpPr>
            <a:spLocks noGrp="1"/>
          </p:cNvSpPr>
          <p:nvPr>
            <p:ph type="title"/>
          </p:nvPr>
        </p:nvSpPr>
        <p:spPr>
          <a:xfrm>
            <a:off x="2592925" y="624110"/>
            <a:ext cx="8911687" cy="846881"/>
          </a:xfrm>
        </p:spPr>
        <p:txBody>
          <a:bodyPr/>
          <a:lstStyle/>
          <a:p>
            <a:r>
              <a:rPr lang="en-IN" b="1" dirty="0">
                <a:solidFill>
                  <a:srgbClr val="C00000"/>
                </a:solidFill>
              </a:rPr>
              <a:t>Ethics in Organizations</a:t>
            </a:r>
          </a:p>
        </p:txBody>
      </p:sp>
      <p:sp>
        <p:nvSpPr>
          <p:cNvPr id="3" name="Content Placeholder 2">
            <a:extLst>
              <a:ext uri="{FF2B5EF4-FFF2-40B4-BE49-F238E27FC236}">
                <a16:creationId xmlns:a16="http://schemas.microsoft.com/office/drawing/2014/main" id="{634D93F6-4E0B-4A21-BFE0-85F2F7956B82}"/>
              </a:ext>
            </a:extLst>
          </p:cNvPr>
          <p:cNvSpPr>
            <a:spLocks noGrp="1"/>
          </p:cNvSpPr>
          <p:nvPr>
            <p:ph idx="1"/>
          </p:nvPr>
        </p:nvSpPr>
        <p:spPr>
          <a:xfrm>
            <a:off x="2216728" y="1404126"/>
            <a:ext cx="9545782" cy="4788855"/>
          </a:xfrm>
        </p:spPr>
        <p:txBody>
          <a:bodyPr>
            <a:noAutofit/>
          </a:bodyPr>
          <a:lstStyle/>
          <a:p>
            <a:r>
              <a:rPr lang="en-IN" sz="2000" dirty="0">
                <a:latin typeface="Arial" panose="020B0604020202020204" pitchFamily="34" charset="0"/>
                <a:cs typeface="Arial" panose="020B0604020202020204" pitchFamily="34" charset="0"/>
              </a:rPr>
              <a:t>Provide insights into </a:t>
            </a:r>
            <a:r>
              <a:rPr lang="en-IN" sz="2000" dirty="0">
                <a:solidFill>
                  <a:srgbClr val="002060"/>
                </a:solidFill>
                <a:latin typeface="Arial" panose="020B0604020202020204" pitchFamily="34" charset="0"/>
                <a:cs typeface="Arial" panose="020B0604020202020204" pitchFamily="34" charset="0"/>
              </a:rPr>
              <a:t>how to respond to the ethical issues</a:t>
            </a:r>
            <a:r>
              <a:rPr lang="en-IN" sz="2000" dirty="0">
                <a:latin typeface="Arial" panose="020B0604020202020204" pitchFamily="34" charset="0"/>
                <a:cs typeface="Arial" panose="020B0604020202020204" pitchFamily="34" charset="0"/>
              </a:rPr>
              <a:t>.</a:t>
            </a:r>
          </a:p>
          <a:p>
            <a:r>
              <a:rPr lang="en-IN" sz="2000" dirty="0">
                <a:latin typeface="Arial" panose="020B0604020202020204" pitchFamily="34" charset="0"/>
                <a:cs typeface="Arial" panose="020B0604020202020204" pitchFamily="34" charset="0"/>
              </a:rPr>
              <a:t>It will help you to make immediate contributions to your </a:t>
            </a:r>
            <a:r>
              <a:rPr lang="en-IN" sz="2000" dirty="0">
                <a:solidFill>
                  <a:srgbClr val="FF0000"/>
                </a:solidFill>
                <a:latin typeface="Arial" panose="020B0604020202020204" pitchFamily="34" charset="0"/>
                <a:cs typeface="Arial" panose="020B0604020202020204" pitchFamily="34" charset="0"/>
              </a:rPr>
              <a:t>company’s code Of ethics </a:t>
            </a:r>
            <a:r>
              <a:rPr lang="en-IN" sz="2000" dirty="0">
                <a:latin typeface="Arial" panose="020B0604020202020204" pitchFamily="34" charset="0"/>
                <a:cs typeface="Arial" panose="020B0604020202020204" pitchFamily="34" charset="0"/>
              </a:rPr>
              <a:t>and its privacy policies. </a:t>
            </a:r>
          </a:p>
          <a:p>
            <a:r>
              <a:rPr lang="en-IN" sz="2000" dirty="0">
                <a:latin typeface="Arial" panose="020B0604020202020204" pitchFamily="34" charset="0"/>
                <a:cs typeface="Arial" panose="020B0604020202020204" pitchFamily="34" charset="0"/>
              </a:rPr>
              <a:t>You will also be able to provide meaningful input concerning the potential ethical and privacy impacts of your organization’s information systems on people within and outside the organization.</a:t>
            </a:r>
          </a:p>
          <a:p>
            <a:r>
              <a:rPr lang="en-IN" sz="2000" dirty="0">
                <a:latin typeface="Arial" panose="020B0604020202020204" pitchFamily="34" charset="0"/>
                <a:cs typeface="Arial" panose="020B0604020202020204" pitchFamily="34" charset="0"/>
              </a:rPr>
              <a:t>All organizations, large and small, must be concerned with ethics. In particular, small business (or startup) owners face a very difficult situation when their employees have access to sensitive customer information. There is a delicate balance between access to information and the appropriate use of that information.</a:t>
            </a:r>
          </a:p>
          <a:p>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To structure organizations in order to make it easier for people to do the right thing and harder for them to do the wrong thing.</a:t>
            </a:r>
          </a:p>
        </p:txBody>
      </p:sp>
    </p:spTree>
    <p:extLst>
      <p:ext uri="{BB962C8B-B14F-4D97-AF65-F5344CB8AC3E}">
        <p14:creationId xmlns:p14="http://schemas.microsoft.com/office/powerpoint/2010/main" val="90911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5" presetClass="emph" presetSubtype="0" nodeType="clickEffect">
                                  <p:stCondLst>
                                    <p:cond delay="0"/>
                                  </p:stCondLst>
                                  <p:iterate type="lt">
                                    <p:tmAbs val="25"/>
                                  </p:iterate>
                                  <p:childTnLst>
                                    <p:set>
                                      <p:cBhvr override="childStyle">
                                        <p:cTn id="33"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49F0-2B1E-4A5C-9737-2FEE67BDB292}"/>
              </a:ext>
            </a:extLst>
          </p:cNvPr>
          <p:cNvSpPr>
            <a:spLocks noGrp="1"/>
          </p:cNvSpPr>
          <p:nvPr>
            <p:ph type="title"/>
          </p:nvPr>
        </p:nvSpPr>
        <p:spPr/>
        <p:txBody>
          <a:bodyPr/>
          <a:lstStyle/>
          <a:p>
            <a:r>
              <a:rPr lang="en-IN" b="1" dirty="0"/>
              <a:t>Ethical Frameworks</a:t>
            </a:r>
            <a:endParaRPr lang="en-IN" dirty="0"/>
          </a:p>
        </p:txBody>
      </p:sp>
      <p:sp>
        <p:nvSpPr>
          <p:cNvPr id="3" name="Content Placeholder 2">
            <a:extLst>
              <a:ext uri="{FF2B5EF4-FFF2-40B4-BE49-F238E27FC236}">
                <a16:creationId xmlns:a16="http://schemas.microsoft.com/office/drawing/2014/main" id="{7F4E994E-35B4-4A7A-BBC4-0EF35C8280DB}"/>
              </a:ext>
            </a:extLst>
          </p:cNvPr>
          <p:cNvSpPr>
            <a:spLocks noGrp="1"/>
          </p:cNvSpPr>
          <p:nvPr>
            <p:ph idx="1"/>
          </p:nvPr>
        </p:nvSpPr>
        <p:spPr>
          <a:xfrm>
            <a:off x="2589212" y="1908313"/>
            <a:ext cx="8915400" cy="4002909"/>
          </a:xfrm>
        </p:spPr>
        <p:txBody>
          <a:bodyPr>
            <a:normAutofit/>
          </a:bodyPr>
          <a:lstStyle/>
          <a:p>
            <a:r>
              <a:rPr lang="en-IN" sz="2000" b="1" dirty="0">
                <a:solidFill>
                  <a:srgbClr val="C00000"/>
                </a:solidFill>
              </a:rPr>
              <a:t>Ethical standards. </a:t>
            </a:r>
            <a:r>
              <a:rPr lang="en-IN" sz="2000" b="1" dirty="0">
                <a:solidFill>
                  <a:schemeClr val="tx1"/>
                </a:solidFill>
              </a:rPr>
              <a:t>Different for different people</a:t>
            </a:r>
          </a:p>
          <a:p>
            <a:r>
              <a:rPr lang="en-IN" sz="2000" dirty="0"/>
              <a:t>Four widely used standards (Frameworks that can help us make ethical decisions.):</a:t>
            </a:r>
          </a:p>
          <a:p>
            <a:pPr lvl="2">
              <a:buFont typeface="Wingdings" panose="05000000000000000000" pitchFamily="2" charset="2"/>
              <a:buChar char="q"/>
            </a:pPr>
            <a:r>
              <a:rPr lang="en-IN" sz="2000" b="1" dirty="0">
                <a:solidFill>
                  <a:srgbClr val="0070C0"/>
                </a:solidFill>
              </a:rPr>
              <a:t> The </a:t>
            </a:r>
            <a:r>
              <a:rPr lang="en-IN" sz="2000" b="1" i="1" dirty="0">
                <a:solidFill>
                  <a:srgbClr val="0070C0"/>
                </a:solidFill>
              </a:rPr>
              <a:t>utilitarian approach</a:t>
            </a:r>
          </a:p>
          <a:p>
            <a:pPr lvl="2">
              <a:buFont typeface="Wingdings" panose="05000000000000000000" pitchFamily="2" charset="2"/>
              <a:buChar char="q"/>
            </a:pPr>
            <a:r>
              <a:rPr lang="en-IN" sz="2000" b="1" dirty="0">
                <a:solidFill>
                  <a:srgbClr val="0070C0"/>
                </a:solidFill>
              </a:rPr>
              <a:t> The </a:t>
            </a:r>
            <a:r>
              <a:rPr lang="en-IN" sz="2000" b="1" i="1" dirty="0">
                <a:solidFill>
                  <a:srgbClr val="0070C0"/>
                </a:solidFill>
              </a:rPr>
              <a:t>rights approach</a:t>
            </a:r>
          </a:p>
          <a:p>
            <a:pPr lvl="2">
              <a:buFont typeface="Wingdings" panose="05000000000000000000" pitchFamily="2" charset="2"/>
              <a:buChar char="q"/>
            </a:pPr>
            <a:r>
              <a:rPr lang="en-IN" sz="2000" b="1" dirty="0">
                <a:solidFill>
                  <a:srgbClr val="0070C0"/>
                </a:solidFill>
              </a:rPr>
              <a:t> The </a:t>
            </a:r>
            <a:r>
              <a:rPr lang="en-IN" sz="2000" b="1" i="1" dirty="0">
                <a:solidFill>
                  <a:srgbClr val="0070C0"/>
                </a:solidFill>
              </a:rPr>
              <a:t>fairness approach</a:t>
            </a:r>
          </a:p>
          <a:p>
            <a:pPr lvl="2">
              <a:buFont typeface="Wingdings" panose="05000000000000000000" pitchFamily="2" charset="2"/>
              <a:buChar char="q"/>
            </a:pPr>
            <a:r>
              <a:rPr lang="en-IN" sz="2000" b="1" dirty="0">
                <a:solidFill>
                  <a:srgbClr val="0070C0"/>
                </a:solidFill>
              </a:rPr>
              <a:t> The </a:t>
            </a:r>
            <a:r>
              <a:rPr lang="en-IN" sz="2000" b="1" i="1" dirty="0">
                <a:solidFill>
                  <a:srgbClr val="0070C0"/>
                </a:solidFill>
              </a:rPr>
              <a:t>common good approach</a:t>
            </a:r>
            <a:r>
              <a:rPr lang="en-IN" sz="2000" b="1" dirty="0">
                <a:solidFill>
                  <a:srgbClr val="0070C0"/>
                </a:solidFill>
              </a:rPr>
              <a:t> </a:t>
            </a:r>
          </a:p>
        </p:txBody>
      </p:sp>
    </p:spTree>
    <p:extLst>
      <p:ext uri="{BB962C8B-B14F-4D97-AF65-F5344CB8AC3E}">
        <p14:creationId xmlns:p14="http://schemas.microsoft.com/office/powerpoint/2010/main" val="232983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strips(downLeft)">
                                      <p:cBhvr>
                                        <p:cTn id="18" dur="500"/>
                                        <p:tgtEl>
                                          <p:spTgt spid="3">
                                            <p:txEl>
                                              <p:pRg st="2" end="2"/>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trips(downLeft)">
                                      <p:cBhvr>
                                        <p:cTn id="21" dur="500"/>
                                        <p:tgtEl>
                                          <p:spTgt spid="3">
                                            <p:txEl>
                                              <p:pRg st="3" end="3"/>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strips(downLeft)">
                                      <p:cBhvr>
                                        <p:cTn id="24" dur="500"/>
                                        <p:tgtEl>
                                          <p:spTgt spid="3">
                                            <p:txEl>
                                              <p:pRg st="4" end="4"/>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CE9C-CED3-43C8-97B6-2B23BDEA0B82}"/>
              </a:ext>
            </a:extLst>
          </p:cNvPr>
          <p:cNvSpPr>
            <a:spLocks noGrp="1"/>
          </p:cNvSpPr>
          <p:nvPr>
            <p:ph type="title"/>
          </p:nvPr>
        </p:nvSpPr>
        <p:spPr>
          <a:xfrm>
            <a:off x="2208612" y="226545"/>
            <a:ext cx="8911687" cy="1032412"/>
          </a:xfrm>
        </p:spPr>
        <p:txBody>
          <a:bodyPr/>
          <a:lstStyle/>
          <a:p>
            <a:r>
              <a:rPr lang="en-IN" b="1" dirty="0"/>
              <a:t>Ethical Frameworks</a:t>
            </a:r>
            <a:endParaRPr lang="en-IN" dirty="0"/>
          </a:p>
        </p:txBody>
      </p:sp>
      <p:sp>
        <p:nvSpPr>
          <p:cNvPr id="3" name="Content Placeholder 2">
            <a:extLst>
              <a:ext uri="{FF2B5EF4-FFF2-40B4-BE49-F238E27FC236}">
                <a16:creationId xmlns:a16="http://schemas.microsoft.com/office/drawing/2014/main" id="{4485DB80-1748-4A40-A8C3-58CC6B24F95B}"/>
              </a:ext>
            </a:extLst>
          </p:cNvPr>
          <p:cNvSpPr>
            <a:spLocks noGrp="1"/>
          </p:cNvSpPr>
          <p:nvPr>
            <p:ph idx="1"/>
          </p:nvPr>
        </p:nvSpPr>
        <p:spPr>
          <a:xfrm>
            <a:off x="2252870" y="980661"/>
            <a:ext cx="9647582" cy="5393635"/>
          </a:xfrm>
        </p:spPr>
        <p:txBody>
          <a:bodyPr>
            <a:noAutofit/>
          </a:bodyPr>
          <a:lstStyle/>
          <a:p>
            <a:r>
              <a:rPr lang="en-IN" sz="2000" b="1" dirty="0"/>
              <a:t>The </a:t>
            </a:r>
            <a:r>
              <a:rPr lang="en-IN" sz="2000" b="1" i="1" dirty="0">
                <a:solidFill>
                  <a:srgbClr val="0070C0"/>
                </a:solidFill>
              </a:rPr>
              <a:t>utilitarian approach </a:t>
            </a:r>
            <a:r>
              <a:rPr lang="en-IN" sz="2000" b="1" dirty="0"/>
              <a:t>states that an ethical action is the one that provides the </a:t>
            </a:r>
            <a:r>
              <a:rPr lang="en-IN" sz="2000" b="1" dirty="0">
                <a:solidFill>
                  <a:schemeClr val="accent2">
                    <a:lumMod val="75000"/>
                  </a:schemeClr>
                </a:solidFill>
              </a:rPr>
              <a:t>most good or does the least harm for all affected parties</a:t>
            </a:r>
            <a:r>
              <a:rPr lang="en-IN" sz="2000" b="1" dirty="0"/>
              <a:t>—customers, employees, shareholders, the community, and the physical environment</a:t>
            </a:r>
          </a:p>
          <a:p>
            <a:r>
              <a:rPr lang="en-IN" sz="2000" b="1" dirty="0"/>
              <a:t>The </a:t>
            </a:r>
            <a:r>
              <a:rPr lang="en-IN" sz="2000" b="1" i="1" dirty="0">
                <a:solidFill>
                  <a:srgbClr val="0070C0"/>
                </a:solidFill>
              </a:rPr>
              <a:t>rights approach </a:t>
            </a:r>
            <a:r>
              <a:rPr lang="en-IN" sz="2000" b="1" dirty="0"/>
              <a:t>maintains that an ethical action is the one that </a:t>
            </a:r>
            <a:r>
              <a:rPr lang="en-IN" sz="2000" b="1" dirty="0">
                <a:solidFill>
                  <a:schemeClr val="accent2">
                    <a:lumMod val="75000"/>
                  </a:schemeClr>
                </a:solidFill>
              </a:rPr>
              <a:t>best protects and respects the moral rights </a:t>
            </a:r>
            <a:r>
              <a:rPr lang="en-IN" sz="2000" b="1" dirty="0"/>
              <a:t>of the affected parties. Moral rights can include the rights to make one’s own choices about what kind of life to lead, to be told the truth, not to be injured, and to enjoy a degree of privacy.</a:t>
            </a:r>
          </a:p>
          <a:p>
            <a:r>
              <a:rPr lang="en-IN" sz="2000" b="1" dirty="0"/>
              <a:t>The </a:t>
            </a:r>
            <a:r>
              <a:rPr lang="en-IN" sz="2000" b="1" i="1" dirty="0">
                <a:solidFill>
                  <a:srgbClr val="0070C0"/>
                </a:solidFill>
              </a:rPr>
              <a:t>fairness approach </a:t>
            </a:r>
            <a:r>
              <a:rPr lang="en-IN" sz="2000" b="1" dirty="0"/>
              <a:t>posits that ethical </a:t>
            </a:r>
            <a:r>
              <a:rPr lang="en-IN" sz="2000" b="1" dirty="0">
                <a:solidFill>
                  <a:schemeClr val="accent2">
                    <a:lumMod val="75000"/>
                  </a:schemeClr>
                </a:solidFill>
              </a:rPr>
              <a:t>actions treat all human beings equally</a:t>
            </a:r>
            <a:r>
              <a:rPr lang="en-IN" sz="2000" b="1" dirty="0"/>
              <a:t>, or, if unequally, then fairly, based on some defensible standard.</a:t>
            </a:r>
          </a:p>
          <a:p>
            <a:r>
              <a:rPr lang="en-IN" sz="2000" b="1" dirty="0"/>
              <a:t>The </a:t>
            </a:r>
            <a:r>
              <a:rPr lang="en-IN" sz="2000" b="1" i="1" dirty="0">
                <a:solidFill>
                  <a:srgbClr val="0070C0"/>
                </a:solidFill>
              </a:rPr>
              <a:t>common good approach </a:t>
            </a:r>
            <a:r>
              <a:rPr lang="en-IN" sz="2000" b="1" dirty="0"/>
              <a:t>highlights the interlocking relationships that underlie all societies. It emphasizes </a:t>
            </a:r>
            <a:r>
              <a:rPr lang="en-IN" sz="2000" b="1" dirty="0">
                <a:solidFill>
                  <a:schemeClr val="accent2">
                    <a:lumMod val="75000"/>
                  </a:schemeClr>
                </a:solidFill>
              </a:rPr>
              <a:t>the common conditions that are important to the welfare of everyone</a:t>
            </a:r>
            <a:r>
              <a:rPr lang="en-IN" sz="2000" b="1" dirty="0"/>
              <a:t>. These conditions can include a system of laws, effective police and fire departments, healthcare, a public educational system, and even public recreation areas.</a:t>
            </a:r>
          </a:p>
        </p:txBody>
      </p:sp>
    </p:spTree>
    <p:extLst>
      <p:ext uri="{BB962C8B-B14F-4D97-AF65-F5344CB8AC3E}">
        <p14:creationId xmlns:p14="http://schemas.microsoft.com/office/powerpoint/2010/main" val="23957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859E-0C1B-4F0C-BBF0-5820CEBEEE75}"/>
              </a:ext>
            </a:extLst>
          </p:cNvPr>
          <p:cNvSpPr>
            <a:spLocks noGrp="1"/>
          </p:cNvSpPr>
          <p:nvPr>
            <p:ph type="title"/>
          </p:nvPr>
        </p:nvSpPr>
        <p:spPr>
          <a:xfrm>
            <a:off x="2195360" y="518093"/>
            <a:ext cx="8911687" cy="833629"/>
          </a:xfrm>
        </p:spPr>
        <p:txBody>
          <a:bodyPr/>
          <a:lstStyle/>
          <a:p>
            <a:r>
              <a:rPr lang="en-IN" b="1" dirty="0">
                <a:solidFill>
                  <a:srgbClr val="002060"/>
                </a:solidFill>
              </a:rPr>
              <a:t>A general framework for ethics  </a:t>
            </a:r>
            <a:r>
              <a:rPr lang="en-IN" sz="2800" b="1" dirty="0">
                <a:solidFill>
                  <a:srgbClr val="002060"/>
                </a:solidFill>
              </a:rPr>
              <a:t>(Steps</a:t>
            </a:r>
            <a:r>
              <a:rPr lang="en-IN" b="1" dirty="0">
                <a:solidFill>
                  <a:srgbClr val="002060"/>
                </a:solidFill>
              </a:rPr>
              <a:t>)</a:t>
            </a:r>
          </a:p>
        </p:txBody>
      </p:sp>
      <p:sp>
        <p:nvSpPr>
          <p:cNvPr id="3" name="Content Placeholder 2">
            <a:extLst>
              <a:ext uri="{FF2B5EF4-FFF2-40B4-BE49-F238E27FC236}">
                <a16:creationId xmlns:a16="http://schemas.microsoft.com/office/drawing/2014/main" id="{E12F89D5-914F-4F63-AFD4-529DEA1EDB62}"/>
              </a:ext>
            </a:extLst>
          </p:cNvPr>
          <p:cNvSpPr>
            <a:spLocks noGrp="1"/>
          </p:cNvSpPr>
          <p:nvPr>
            <p:ph idx="1"/>
          </p:nvPr>
        </p:nvSpPr>
        <p:spPr>
          <a:xfrm>
            <a:off x="2438399" y="1457739"/>
            <a:ext cx="9395791" cy="4982818"/>
          </a:xfrm>
        </p:spPr>
        <p:txBody>
          <a:bodyPr/>
          <a:lstStyle/>
          <a:p>
            <a:r>
              <a:rPr lang="en-IN" dirty="0"/>
              <a:t>This framework consists of five steps:</a:t>
            </a:r>
          </a:p>
          <a:p>
            <a:pPr marL="0" indent="0">
              <a:buNone/>
            </a:pPr>
            <a:r>
              <a:rPr lang="en-IN" b="1" dirty="0"/>
              <a:t>• </a:t>
            </a:r>
            <a:r>
              <a:rPr lang="en-IN" b="1" dirty="0">
                <a:solidFill>
                  <a:srgbClr val="7030A0"/>
                </a:solidFill>
              </a:rPr>
              <a:t>Recognize an ethical issue:</a:t>
            </a:r>
          </a:p>
          <a:p>
            <a:pPr marL="685800" lvl="1">
              <a:buFont typeface="Wingdings" panose="05000000000000000000" pitchFamily="2" charset="2"/>
              <a:buChar char="ü"/>
            </a:pPr>
            <a:r>
              <a:rPr lang="en-IN" sz="1800" b="1" dirty="0"/>
              <a:t>º Could this decision or situation damage someone or some group?</a:t>
            </a:r>
          </a:p>
          <a:p>
            <a:pPr marL="685800" lvl="1">
              <a:buFont typeface="Wingdings" panose="05000000000000000000" pitchFamily="2" charset="2"/>
              <a:buChar char="ü"/>
            </a:pPr>
            <a:r>
              <a:rPr lang="en-IN" sz="1800" b="1" dirty="0"/>
              <a:t>º Does this decision involve a choice between a good and a bad alternative?</a:t>
            </a:r>
          </a:p>
          <a:p>
            <a:pPr marL="685800" lvl="1">
              <a:buFont typeface="Wingdings" panose="05000000000000000000" pitchFamily="2" charset="2"/>
              <a:buChar char="ü"/>
            </a:pPr>
            <a:r>
              <a:rPr lang="en-IN" sz="1800" b="1" dirty="0"/>
              <a:t>º Does this issue involve more than simply legal considerations? If so, then in what way?</a:t>
            </a:r>
          </a:p>
          <a:p>
            <a:pPr marL="0" indent="0">
              <a:buNone/>
            </a:pPr>
            <a:r>
              <a:rPr lang="en-IN" b="1" dirty="0"/>
              <a:t>• </a:t>
            </a:r>
            <a:r>
              <a:rPr lang="en-IN" b="1" dirty="0">
                <a:solidFill>
                  <a:srgbClr val="7030A0"/>
                </a:solidFill>
              </a:rPr>
              <a:t>Get the facts:</a:t>
            </a:r>
          </a:p>
          <a:p>
            <a:pPr marL="685800" lvl="1">
              <a:buFont typeface="Wingdings" panose="05000000000000000000" pitchFamily="2" charset="2"/>
              <a:buChar char="ü"/>
            </a:pPr>
            <a:r>
              <a:rPr lang="en-IN" sz="1800" b="1" dirty="0"/>
              <a:t>º What are the relevant facts of the situation?</a:t>
            </a:r>
          </a:p>
          <a:p>
            <a:pPr marL="685800" lvl="1">
              <a:buFont typeface="Wingdings" panose="05000000000000000000" pitchFamily="2" charset="2"/>
              <a:buChar char="ü"/>
            </a:pPr>
            <a:r>
              <a:rPr lang="en-IN" sz="1800" b="1" dirty="0"/>
              <a:t>º Do I have sufficient information to make a decision?</a:t>
            </a:r>
          </a:p>
          <a:p>
            <a:pPr marL="685800" lvl="1">
              <a:buFont typeface="Wingdings" panose="05000000000000000000" pitchFamily="2" charset="2"/>
              <a:buChar char="ü"/>
            </a:pPr>
            <a:r>
              <a:rPr lang="en-IN" sz="1800" b="1" dirty="0"/>
              <a:t>º Which individuals and/or groups have an important stake in the outcome?</a:t>
            </a:r>
          </a:p>
          <a:p>
            <a:pPr marL="685800" lvl="1">
              <a:buFont typeface="Wingdings" panose="05000000000000000000" pitchFamily="2" charset="2"/>
              <a:buChar char="ü"/>
            </a:pPr>
            <a:r>
              <a:rPr lang="en-IN" sz="1800" b="1" dirty="0"/>
              <a:t>º Have I consulted all relevant persons and groups?</a:t>
            </a:r>
          </a:p>
        </p:txBody>
      </p:sp>
    </p:spTree>
    <p:extLst>
      <p:ext uri="{BB962C8B-B14F-4D97-AF65-F5344CB8AC3E}">
        <p14:creationId xmlns:p14="http://schemas.microsoft.com/office/powerpoint/2010/main" val="1257752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8015</TotalTime>
  <Words>2583</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Arial Black</vt:lpstr>
      <vt:lpstr>Calisto MT</vt:lpstr>
      <vt:lpstr>Century Gothic</vt:lpstr>
      <vt:lpstr>Courier New</vt:lpstr>
      <vt:lpstr>ElectraLTStd-Bold</vt:lpstr>
      <vt:lpstr>ElectraLTStd-Cursive</vt:lpstr>
      <vt:lpstr>ElectraLTStd-Regular</vt:lpstr>
      <vt:lpstr>HelveticaNeueLTStd-Roman</vt:lpstr>
      <vt:lpstr>lato</vt:lpstr>
      <vt:lpstr>SerifaStd-Bold</vt:lpstr>
      <vt:lpstr>Times New Roman</vt:lpstr>
      <vt:lpstr>Wingdings</vt:lpstr>
      <vt:lpstr>Wingdings 3</vt:lpstr>
      <vt:lpstr>Wisp</vt:lpstr>
      <vt:lpstr>Ethics, Privacy and  Information Security</vt:lpstr>
      <vt:lpstr>Ethics and Privacy</vt:lpstr>
      <vt:lpstr>Pinterest - Case</vt:lpstr>
      <vt:lpstr>Information Rights: Privacy and Freedom in the Internet Age</vt:lpstr>
      <vt:lpstr>Ethics</vt:lpstr>
      <vt:lpstr>Ethics in Organizations</vt:lpstr>
      <vt:lpstr>Ethical Frameworks</vt:lpstr>
      <vt:lpstr>Ethical Frameworks</vt:lpstr>
      <vt:lpstr>A general framework for ethics  (Steps)</vt:lpstr>
      <vt:lpstr>A general framework for ethics (Steps)</vt:lpstr>
      <vt:lpstr>Ethics in the Corporate Environment</vt:lpstr>
      <vt:lpstr>Key Technology Trends that Raise Ethical Issues </vt:lpstr>
      <vt:lpstr>Ethics and Information Technology</vt:lpstr>
      <vt:lpstr>Ethical issues created by IT applications </vt:lpstr>
      <vt:lpstr>Questions</vt:lpstr>
      <vt:lpstr>Privacy</vt:lpstr>
      <vt:lpstr>Privacy</vt:lpstr>
      <vt:lpstr>Describe the issue of privacy as it is affected by IT.</vt:lpstr>
      <vt:lpstr>Case Study</vt:lpstr>
      <vt:lpstr>Personal Information</vt:lpstr>
      <vt:lpstr>Personal Information – Public Domain</vt:lpstr>
      <vt:lpstr>Information Security</vt:lpstr>
      <vt:lpstr>Introduction to Information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Privacy</dc:title>
  <dc:creator>mary Shaju</dc:creator>
  <cp:lastModifiedBy>mary Shaju</cp:lastModifiedBy>
  <cp:revision>129</cp:revision>
  <dcterms:created xsi:type="dcterms:W3CDTF">2019-09-08T05:19:46Z</dcterms:created>
  <dcterms:modified xsi:type="dcterms:W3CDTF">2023-08-04T03:26:29Z</dcterms:modified>
</cp:coreProperties>
</file>