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8" r:id="rId5"/>
    <p:sldId id="258" r:id="rId6"/>
    <p:sldId id="259" r:id="rId7"/>
    <p:sldId id="260" r:id="rId8"/>
    <p:sldId id="261" r:id="rId9"/>
    <p:sldId id="262" r:id="rId10"/>
    <p:sldId id="263" r:id="rId11"/>
    <p:sldId id="264" r:id="rId12"/>
    <p:sldId id="265" r:id="rId13"/>
    <p:sldId id="266" r:id="rId14"/>
    <p:sldId id="267" r:id="rId15"/>
    <p:sldId id="279" r:id="rId16"/>
    <p:sldId id="268" r:id="rId17"/>
    <p:sldId id="269" r:id="rId18"/>
    <p:sldId id="270" r:id="rId19"/>
    <p:sldId id="271" r:id="rId20"/>
    <p:sldId id="272" r:id="rId21"/>
    <p:sldId id="273" r:id="rId22"/>
    <p:sldId id="274" r:id="rId23"/>
    <p:sldId id="275" r:id="rId24"/>
    <p:sldId id="280"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C88D-82DD-4129-8C41-B120D195D9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806161-6964-400E-9833-3B4AE702C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7DD690-05CB-4561-8AC2-81750F80913F}"/>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5" name="Footer Placeholder 4">
            <a:extLst>
              <a:ext uri="{FF2B5EF4-FFF2-40B4-BE49-F238E27FC236}">
                <a16:creationId xmlns:a16="http://schemas.microsoft.com/office/drawing/2014/main" id="{CBA8C32F-3D42-4EED-8756-D393673E7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B7B82-1F2C-4BF3-9FF6-586C5AD54601}"/>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83481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28FE-4A1C-4132-B91E-4DC4303E80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CCC3DB-FF06-427B-B565-A9A80DBED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89D36-DAB5-4CC7-A136-35EC518AB49A}"/>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5" name="Footer Placeholder 4">
            <a:extLst>
              <a:ext uri="{FF2B5EF4-FFF2-40B4-BE49-F238E27FC236}">
                <a16:creationId xmlns:a16="http://schemas.microsoft.com/office/drawing/2014/main" id="{EDB4B21D-9452-418C-AB9C-0FD3AF0D9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268662-5936-47EE-8BA2-CF2D6DDA1808}"/>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212565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03DB44-028F-43F1-B5C5-DBF7D8853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B6806-F17F-493A-BD3C-FA39B3D90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8F68F2-D0AC-4A5E-AFB3-422080927329}"/>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5" name="Footer Placeholder 4">
            <a:extLst>
              <a:ext uri="{FF2B5EF4-FFF2-40B4-BE49-F238E27FC236}">
                <a16:creationId xmlns:a16="http://schemas.microsoft.com/office/drawing/2014/main" id="{ECA12F16-E155-46FE-AFCC-2A779C5310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A74F60-5066-4972-9C20-1B647E3DB34E}"/>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48103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D7BC-E72A-4201-9DC2-01C1A75885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C6B5C5-BCD7-44D1-A4F8-D8C304D99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990FD-A53D-4790-BDAB-8256C55917D8}"/>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5" name="Footer Placeholder 4">
            <a:extLst>
              <a:ext uri="{FF2B5EF4-FFF2-40B4-BE49-F238E27FC236}">
                <a16:creationId xmlns:a16="http://schemas.microsoft.com/office/drawing/2014/main" id="{CD57A9A3-0CD3-428B-B811-33F7ED93D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0EB10-FCA7-4520-AED4-CEE2486BFC60}"/>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94657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2EC1-3E1F-4D57-857C-8B0178637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83E900-F05B-4EC9-A643-C63B252A5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BCA3D-6F04-418D-A103-B146DD699BFA}"/>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5" name="Footer Placeholder 4">
            <a:extLst>
              <a:ext uri="{FF2B5EF4-FFF2-40B4-BE49-F238E27FC236}">
                <a16:creationId xmlns:a16="http://schemas.microsoft.com/office/drawing/2014/main" id="{5C71F3E7-E6A8-405C-A653-DC56E1BF2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33D538-6A9F-4281-AB46-FC5339A6A7DE}"/>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282142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B88-0AA3-4E2A-A356-84F127FF1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7116E-FA48-4CFC-A512-9B47B2B78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63701A-40FC-4C13-A9F5-7973F5671F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D456FB-112A-4B25-961A-6B4841662AFE}"/>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6" name="Footer Placeholder 5">
            <a:extLst>
              <a:ext uri="{FF2B5EF4-FFF2-40B4-BE49-F238E27FC236}">
                <a16:creationId xmlns:a16="http://schemas.microsoft.com/office/drawing/2014/main" id="{3FB349C6-922D-4669-9915-F41EF3B834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5FB18-E674-431A-B6B6-98B315B1A5B8}"/>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137456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F3C5-5D61-42E0-B2F3-1D657B4D19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96D301-4C3B-48A6-8356-86A35ECF2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42FA5-92FF-4DEB-B9A4-95F6CCD9AB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92662C-09F2-40B4-AB10-41BC72877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606B4A-DA6C-4873-8C2C-B60AD6C59A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74E20E-5EA6-4551-8F96-F8F8E5460C27}"/>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8" name="Footer Placeholder 7">
            <a:extLst>
              <a:ext uri="{FF2B5EF4-FFF2-40B4-BE49-F238E27FC236}">
                <a16:creationId xmlns:a16="http://schemas.microsoft.com/office/drawing/2014/main" id="{71667CF6-B774-42CE-B33A-EF46D2D954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C4C949-D3C8-4374-B0F9-83B0CBBCEFDB}"/>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26870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ABC6-476B-4389-92CA-EB14E4A03E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F78B18-EFE0-4191-B4D2-0BD7ED5ACF15}"/>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4" name="Footer Placeholder 3">
            <a:extLst>
              <a:ext uri="{FF2B5EF4-FFF2-40B4-BE49-F238E27FC236}">
                <a16:creationId xmlns:a16="http://schemas.microsoft.com/office/drawing/2014/main" id="{5BB75605-F7E2-4C25-AF20-FF7CF38136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379A56-5760-4EDD-B518-2D23261C8928}"/>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130714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F49F1-F239-4A09-B124-F88891FA0DC5}"/>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3" name="Footer Placeholder 2">
            <a:extLst>
              <a:ext uri="{FF2B5EF4-FFF2-40B4-BE49-F238E27FC236}">
                <a16:creationId xmlns:a16="http://schemas.microsoft.com/office/drawing/2014/main" id="{C50C0ADE-6270-4C24-AE60-9B9D3817D3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7D73DD-227D-47AC-B065-6FC92EB8C0A0}"/>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44922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A9B4-99B0-4AEB-918D-B2F5326AA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D378B6-74E3-4C98-8AAC-5D26560B4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1CAD74-EAB6-4207-B94A-CBC3D1D67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9CEE6-51C8-49AE-BE4B-13ECC11C7B47}"/>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6" name="Footer Placeholder 5">
            <a:extLst>
              <a:ext uri="{FF2B5EF4-FFF2-40B4-BE49-F238E27FC236}">
                <a16:creationId xmlns:a16="http://schemas.microsoft.com/office/drawing/2014/main" id="{99AF7158-E8DE-4EA2-8904-912E2D3B17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C8105-3519-4071-8E86-4FC0A0DE2B2E}"/>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69571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7D03-1525-406D-BD3F-15A6E6A21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BC7BDE-4E17-4525-80B1-5CA33BA99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49B1BE-9446-4540-9BFA-F64DF89E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6BBBA-0FAF-4453-9BC3-55CFE52D8E94}"/>
              </a:ext>
            </a:extLst>
          </p:cNvPr>
          <p:cNvSpPr>
            <a:spLocks noGrp="1"/>
          </p:cNvSpPr>
          <p:nvPr>
            <p:ph type="dt" sz="half" idx="10"/>
          </p:nvPr>
        </p:nvSpPr>
        <p:spPr/>
        <p:txBody>
          <a:bodyPr/>
          <a:lstStyle/>
          <a:p>
            <a:fld id="{F5E7D27D-B996-4A04-8203-9FF89FFFC745}" type="datetimeFigureOut">
              <a:rPr lang="en-IN" smtClean="0"/>
              <a:t>02-08-2023</a:t>
            </a:fld>
            <a:endParaRPr lang="en-IN"/>
          </a:p>
        </p:txBody>
      </p:sp>
      <p:sp>
        <p:nvSpPr>
          <p:cNvPr id="6" name="Footer Placeholder 5">
            <a:extLst>
              <a:ext uri="{FF2B5EF4-FFF2-40B4-BE49-F238E27FC236}">
                <a16:creationId xmlns:a16="http://schemas.microsoft.com/office/drawing/2014/main" id="{E51C9062-ABB8-4A4F-8FD3-6DFFFF6C2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B05CE8-7C0A-4DD2-9A8A-F1B21DCA4EEB}"/>
              </a:ext>
            </a:extLst>
          </p:cNvPr>
          <p:cNvSpPr>
            <a:spLocks noGrp="1"/>
          </p:cNvSpPr>
          <p:nvPr>
            <p:ph type="sldNum" sz="quarter" idx="12"/>
          </p:nvPr>
        </p:nvSpPr>
        <p:spPr/>
        <p:txBody>
          <a:bodyPr/>
          <a:lstStyle/>
          <a:p>
            <a:fld id="{04014BDB-6E80-43C5-833D-719C826A7B64}" type="slidenum">
              <a:rPr lang="en-IN" smtClean="0"/>
              <a:t>‹#›</a:t>
            </a:fld>
            <a:endParaRPr lang="en-IN"/>
          </a:p>
        </p:txBody>
      </p:sp>
    </p:spTree>
    <p:extLst>
      <p:ext uri="{BB962C8B-B14F-4D97-AF65-F5344CB8AC3E}">
        <p14:creationId xmlns:p14="http://schemas.microsoft.com/office/powerpoint/2010/main" val="244585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2120A-D688-4446-9788-A62EDF89D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85804D-2148-4D48-A8DB-1BEE2BA28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E7923-615D-4CA9-849D-44C62758F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D27D-B996-4A04-8203-9FF89FFFC745}" type="datetimeFigureOut">
              <a:rPr lang="en-IN" smtClean="0"/>
              <a:t>02-08-2023</a:t>
            </a:fld>
            <a:endParaRPr lang="en-IN"/>
          </a:p>
        </p:txBody>
      </p:sp>
      <p:sp>
        <p:nvSpPr>
          <p:cNvPr id="5" name="Footer Placeholder 4">
            <a:extLst>
              <a:ext uri="{FF2B5EF4-FFF2-40B4-BE49-F238E27FC236}">
                <a16:creationId xmlns:a16="http://schemas.microsoft.com/office/drawing/2014/main" id="{1784300F-11B1-44F2-B3E6-4922D7E96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A76A21-211E-4092-B8FA-529B655B3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14BDB-6E80-43C5-833D-719C826A7B64}" type="slidenum">
              <a:rPr lang="en-IN" smtClean="0"/>
              <a:t>‹#›</a:t>
            </a:fld>
            <a:endParaRPr lang="en-IN"/>
          </a:p>
        </p:txBody>
      </p:sp>
    </p:spTree>
    <p:extLst>
      <p:ext uri="{BB962C8B-B14F-4D97-AF65-F5344CB8AC3E}">
        <p14:creationId xmlns:p14="http://schemas.microsoft.com/office/powerpoint/2010/main" val="3979567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uru99.com/images/Big_Data/061114_0759_WhatIsBigDa4.jpg"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C960-02A7-4484-93A1-02AD172DE484}"/>
              </a:ext>
            </a:extLst>
          </p:cNvPr>
          <p:cNvSpPr>
            <a:spLocks noGrp="1"/>
          </p:cNvSpPr>
          <p:nvPr>
            <p:ph type="ctrTitle"/>
          </p:nvPr>
        </p:nvSpPr>
        <p:spPr/>
        <p:txBody>
          <a:bodyPr>
            <a:normAutofit/>
          </a:bodyPr>
          <a:lstStyle/>
          <a:p>
            <a:r>
              <a:rPr lang="en-IN" sz="5400" b="1" dirty="0">
                <a:solidFill>
                  <a:srgbClr val="0070C0"/>
                </a:solidFill>
              </a:rPr>
              <a:t>Data and Knowledge</a:t>
            </a:r>
            <a:br>
              <a:rPr lang="en-IN" sz="5400" b="1" dirty="0">
                <a:solidFill>
                  <a:srgbClr val="0070C0"/>
                </a:solidFill>
              </a:rPr>
            </a:br>
            <a:r>
              <a:rPr lang="en-IN" sz="5400" b="1" dirty="0">
                <a:solidFill>
                  <a:srgbClr val="0070C0"/>
                </a:solidFill>
              </a:rPr>
              <a:t>Management</a:t>
            </a:r>
          </a:p>
        </p:txBody>
      </p:sp>
      <p:sp>
        <p:nvSpPr>
          <p:cNvPr id="3" name="Subtitle 2">
            <a:extLst>
              <a:ext uri="{FF2B5EF4-FFF2-40B4-BE49-F238E27FC236}">
                <a16:creationId xmlns:a16="http://schemas.microsoft.com/office/drawing/2014/main" id="{743ED54D-2E86-49DD-9DDA-CB292056E350}"/>
              </a:ext>
            </a:extLst>
          </p:cNvPr>
          <p:cNvSpPr>
            <a:spLocks noGrp="1"/>
          </p:cNvSpPr>
          <p:nvPr>
            <p:ph type="subTitle" idx="1"/>
          </p:nvPr>
        </p:nvSpPr>
        <p:spPr/>
        <p:txBody>
          <a:bodyPr/>
          <a:lstStyle/>
          <a:p>
            <a:endParaRPr lang="en-US" dirty="0"/>
          </a:p>
          <a:p>
            <a:r>
              <a:rPr lang="en-US" dirty="0"/>
              <a:t>MIS</a:t>
            </a:r>
          </a:p>
          <a:p>
            <a:r>
              <a:rPr lang="en-US" dirty="0"/>
              <a:t>BE COMPS, ELEX</a:t>
            </a:r>
            <a:endParaRPr lang="en-IN" dirty="0"/>
          </a:p>
        </p:txBody>
      </p:sp>
    </p:spTree>
    <p:extLst>
      <p:ext uri="{BB962C8B-B14F-4D97-AF65-F5344CB8AC3E}">
        <p14:creationId xmlns:p14="http://schemas.microsoft.com/office/powerpoint/2010/main" val="92089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29D3-3790-4D5F-820D-F9879355A915}"/>
              </a:ext>
            </a:extLst>
          </p:cNvPr>
          <p:cNvSpPr>
            <a:spLocks noGrp="1"/>
          </p:cNvSpPr>
          <p:nvPr>
            <p:ph type="title"/>
          </p:nvPr>
        </p:nvSpPr>
        <p:spPr>
          <a:xfrm>
            <a:off x="838200" y="365126"/>
            <a:ext cx="10515600" cy="801066"/>
          </a:xfrm>
        </p:spPr>
        <p:txBody>
          <a:bodyPr/>
          <a:lstStyle/>
          <a:p>
            <a:r>
              <a:rPr lang="en-IN" b="1" dirty="0"/>
              <a:t>The Data Hierarchy (DBMS)</a:t>
            </a:r>
            <a:endParaRPr lang="en-IN" dirty="0"/>
          </a:p>
        </p:txBody>
      </p:sp>
      <p:sp>
        <p:nvSpPr>
          <p:cNvPr id="3" name="Content Placeholder 2">
            <a:extLst>
              <a:ext uri="{FF2B5EF4-FFF2-40B4-BE49-F238E27FC236}">
                <a16:creationId xmlns:a16="http://schemas.microsoft.com/office/drawing/2014/main" id="{2CB10838-F5A7-47CE-B0E6-91C23FC25790}"/>
              </a:ext>
            </a:extLst>
          </p:cNvPr>
          <p:cNvSpPr>
            <a:spLocks noGrp="1"/>
          </p:cNvSpPr>
          <p:nvPr>
            <p:ph idx="1"/>
          </p:nvPr>
        </p:nvSpPr>
        <p:spPr>
          <a:xfrm>
            <a:off x="838200" y="1298713"/>
            <a:ext cx="10515600" cy="4863547"/>
          </a:xfrm>
        </p:spPr>
        <p:txBody>
          <a:bodyPr>
            <a:noAutofit/>
          </a:bodyPr>
          <a:lstStyle/>
          <a:p>
            <a:r>
              <a:rPr lang="en-IN" sz="2400" dirty="0"/>
              <a:t>A </a:t>
            </a:r>
            <a:r>
              <a:rPr lang="en-IN" sz="2400" b="1" dirty="0"/>
              <a:t>bit </a:t>
            </a:r>
            <a:r>
              <a:rPr lang="en-IN" sz="2400" dirty="0"/>
              <a:t>(</a:t>
            </a:r>
            <a:r>
              <a:rPr lang="en-IN" sz="2400" i="1" dirty="0"/>
              <a:t>b</a:t>
            </a:r>
            <a:r>
              <a:rPr lang="en-IN" sz="2400" dirty="0"/>
              <a:t>inary dig</a:t>
            </a:r>
            <a:r>
              <a:rPr lang="en-IN" sz="2400" i="1" dirty="0"/>
              <a:t>it</a:t>
            </a:r>
            <a:r>
              <a:rPr lang="en-IN" sz="2400" dirty="0"/>
              <a:t>)</a:t>
            </a:r>
          </a:p>
          <a:p>
            <a:r>
              <a:rPr lang="en-IN" sz="2400" dirty="0"/>
              <a:t>A </a:t>
            </a:r>
            <a:r>
              <a:rPr lang="en-IN" sz="2400" b="1" dirty="0"/>
              <a:t>byte</a:t>
            </a:r>
          </a:p>
          <a:p>
            <a:r>
              <a:rPr lang="en-IN" sz="2400" dirty="0"/>
              <a:t>A </a:t>
            </a:r>
            <a:r>
              <a:rPr lang="en-IN" sz="2400" b="1" dirty="0"/>
              <a:t>Field</a:t>
            </a:r>
            <a:r>
              <a:rPr lang="en-IN" sz="2400" dirty="0"/>
              <a:t>: logical grouping of characters into a word, a small group of words, or an identification number.</a:t>
            </a:r>
          </a:p>
          <a:p>
            <a:r>
              <a:rPr lang="en-IN" sz="2400" b="1" dirty="0"/>
              <a:t>A record</a:t>
            </a:r>
            <a:r>
              <a:rPr lang="en-IN" sz="2400" dirty="0"/>
              <a:t>. A logical grouping of related fields, such as the student’s name, the courses taken, the date, and the grade</a:t>
            </a:r>
          </a:p>
          <a:p>
            <a:r>
              <a:rPr lang="en-IN" sz="2400" dirty="0"/>
              <a:t>A </a:t>
            </a:r>
            <a:r>
              <a:rPr lang="en-IN" sz="2400" b="1" dirty="0"/>
              <a:t>data file </a:t>
            </a:r>
            <a:r>
              <a:rPr lang="en-IN" sz="2400" dirty="0"/>
              <a:t>or a </a:t>
            </a:r>
            <a:r>
              <a:rPr lang="en-IN" sz="2400" b="1" dirty="0"/>
              <a:t>table: </a:t>
            </a:r>
            <a:r>
              <a:rPr lang="en-IN" sz="2400" dirty="0"/>
              <a:t>A logical grouping of related records</a:t>
            </a:r>
          </a:p>
          <a:p>
            <a:r>
              <a:rPr lang="en-IN" sz="2400" i="1" dirty="0"/>
              <a:t>A </a:t>
            </a:r>
            <a:r>
              <a:rPr lang="en-IN" sz="2400" b="1" i="1" dirty="0"/>
              <a:t>database</a:t>
            </a:r>
            <a:r>
              <a:rPr lang="en-IN" sz="2400" i="1" dirty="0"/>
              <a:t> </a:t>
            </a:r>
            <a:r>
              <a:rPr lang="en-IN" sz="2400" dirty="0"/>
              <a:t>a logical grouping of related files</a:t>
            </a:r>
          </a:p>
          <a:p>
            <a:r>
              <a:rPr lang="en-IN" sz="2400" dirty="0"/>
              <a:t>A </a:t>
            </a:r>
            <a:r>
              <a:rPr lang="en-IN" sz="2400" b="1" dirty="0"/>
              <a:t>database management system (DBMS) </a:t>
            </a:r>
            <a:r>
              <a:rPr lang="en-IN" sz="2400" dirty="0"/>
              <a:t>is a set of programs that provide users with tools to create and manage a database. Managing a database refers to the processes of adding, deleting, accessing, modifying, and analyzing data stored in a database</a:t>
            </a:r>
          </a:p>
        </p:txBody>
      </p:sp>
    </p:spTree>
    <p:extLst>
      <p:ext uri="{BB962C8B-B14F-4D97-AF65-F5344CB8AC3E}">
        <p14:creationId xmlns:p14="http://schemas.microsoft.com/office/powerpoint/2010/main" val="67327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D5B3-A288-4993-990C-2FD48B1083D1}"/>
              </a:ext>
            </a:extLst>
          </p:cNvPr>
          <p:cNvSpPr>
            <a:spLocks noGrp="1"/>
          </p:cNvSpPr>
          <p:nvPr>
            <p:ph type="title"/>
          </p:nvPr>
        </p:nvSpPr>
        <p:spPr>
          <a:xfrm>
            <a:off x="838200" y="365125"/>
            <a:ext cx="10515600" cy="708301"/>
          </a:xfrm>
        </p:spPr>
        <p:txBody>
          <a:bodyPr/>
          <a:lstStyle/>
          <a:p>
            <a:r>
              <a:rPr lang="en-IN" b="1" dirty="0"/>
              <a:t>The Data Hierarchy - </a:t>
            </a:r>
            <a:r>
              <a:rPr lang="en-IN" b="1" dirty="0">
                <a:solidFill>
                  <a:srgbClr val="002060"/>
                </a:solidFill>
              </a:rPr>
              <a:t>Example</a:t>
            </a:r>
            <a:endParaRPr lang="en-IN" dirty="0">
              <a:solidFill>
                <a:srgbClr val="002060"/>
              </a:solidFill>
            </a:endParaRPr>
          </a:p>
        </p:txBody>
      </p:sp>
      <p:pic>
        <p:nvPicPr>
          <p:cNvPr id="4" name="Content Placeholder 3">
            <a:extLst>
              <a:ext uri="{FF2B5EF4-FFF2-40B4-BE49-F238E27FC236}">
                <a16:creationId xmlns:a16="http://schemas.microsoft.com/office/drawing/2014/main" id="{5F4625CA-B740-4A1F-A18F-FFC9C27E2D9A}"/>
              </a:ext>
            </a:extLst>
          </p:cNvPr>
          <p:cNvPicPr>
            <a:picLocks noGrp="1" noChangeAspect="1"/>
          </p:cNvPicPr>
          <p:nvPr>
            <p:ph idx="1"/>
          </p:nvPr>
        </p:nvPicPr>
        <p:blipFill>
          <a:blip r:embed="rId2"/>
          <a:stretch>
            <a:fillRect/>
          </a:stretch>
        </p:blipFill>
        <p:spPr>
          <a:xfrm>
            <a:off x="636104" y="1364973"/>
            <a:ext cx="10893287" cy="5208105"/>
          </a:xfrm>
          <a:prstGeom prst="rect">
            <a:avLst/>
          </a:prstGeom>
        </p:spPr>
      </p:pic>
    </p:spTree>
    <p:extLst>
      <p:ext uri="{BB962C8B-B14F-4D97-AF65-F5344CB8AC3E}">
        <p14:creationId xmlns:p14="http://schemas.microsoft.com/office/powerpoint/2010/main" val="336537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1ECB-EE4B-471C-B2E7-C629A6DF0E2D}"/>
              </a:ext>
            </a:extLst>
          </p:cNvPr>
          <p:cNvSpPr>
            <a:spLocks noGrp="1"/>
          </p:cNvSpPr>
          <p:nvPr>
            <p:ph type="title"/>
          </p:nvPr>
        </p:nvSpPr>
        <p:spPr>
          <a:xfrm>
            <a:off x="838200" y="365125"/>
            <a:ext cx="10515600" cy="880579"/>
          </a:xfrm>
        </p:spPr>
        <p:txBody>
          <a:bodyPr>
            <a:normAutofit/>
          </a:bodyPr>
          <a:lstStyle/>
          <a:p>
            <a:r>
              <a:rPr lang="en-IN" sz="4000" b="1" dirty="0">
                <a:solidFill>
                  <a:srgbClr val="002060"/>
                </a:solidFill>
              </a:rPr>
              <a:t>Database Management Systems</a:t>
            </a:r>
            <a:endParaRPr lang="en-IN" sz="4000" dirty="0">
              <a:solidFill>
                <a:srgbClr val="002060"/>
              </a:solidFill>
            </a:endParaRPr>
          </a:p>
        </p:txBody>
      </p:sp>
      <p:sp>
        <p:nvSpPr>
          <p:cNvPr id="3" name="Content Placeholder 2">
            <a:extLst>
              <a:ext uri="{FF2B5EF4-FFF2-40B4-BE49-F238E27FC236}">
                <a16:creationId xmlns:a16="http://schemas.microsoft.com/office/drawing/2014/main" id="{7114185C-96BA-46D3-99ED-DF3E58290D63}"/>
              </a:ext>
            </a:extLst>
          </p:cNvPr>
          <p:cNvSpPr>
            <a:spLocks noGrp="1"/>
          </p:cNvSpPr>
          <p:nvPr>
            <p:ph idx="1"/>
          </p:nvPr>
        </p:nvSpPr>
        <p:spPr>
          <a:xfrm>
            <a:off x="838200" y="1404730"/>
            <a:ext cx="10515600" cy="4772233"/>
          </a:xfrm>
        </p:spPr>
        <p:txBody>
          <a:bodyPr>
            <a:normAutofit lnSpcReduction="10000"/>
          </a:bodyPr>
          <a:lstStyle/>
          <a:p>
            <a:r>
              <a:rPr lang="en-IN" b="1" dirty="0"/>
              <a:t>Database Management Systems : </a:t>
            </a:r>
            <a:r>
              <a:rPr lang="en-IN" dirty="0"/>
              <a:t>set of programs with tools, processes of adding, deleting, accessing, modifying, and analyzing data stored in a database.</a:t>
            </a:r>
          </a:p>
          <a:p>
            <a:r>
              <a:rPr lang="en-IN" dirty="0"/>
              <a:t>Access the data by using query and reporting tools</a:t>
            </a:r>
          </a:p>
          <a:p>
            <a:r>
              <a:rPr lang="en-IN" dirty="0"/>
              <a:t>Maintaining the integrity of stored data</a:t>
            </a:r>
          </a:p>
          <a:p>
            <a:r>
              <a:rPr lang="en-IN" dirty="0"/>
              <a:t>Managing security and user access</a:t>
            </a:r>
          </a:p>
          <a:p>
            <a:r>
              <a:rPr lang="en-IN" dirty="0"/>
              <a:t>Recovering information if the system fails</a:t>
            </a:r>
          </a:p>
          <a:p>
            <a:r>
              <a:rPr lang="en-IN" b="1" dirty="0">
                <a:solidFill>
                  <a:srgbClr val="C00000"/>
                </a:solidFill>
              </a:rPr>
              <a:t>Database models: </a:t>
            </a:r>
          </a:p>
          <a:p>
            <a:pPr lvl="2"/>
            <a:r>
              <a:rPr lang="en-IN" sz="2200" b="1" dirty="0">
                <a:solidFill>
                  <a:srgbClr val="002060"/>
                </a:solidFill>
              </a:rPr>
              <a:t>Relational database model - </a:t>
            </a:r>
            <a:r>
              <a:rPr lang="en-IN" dirty="0"/>
              <a:t>popular and easy to use</a:t>
            </a:r>
            <a:endParaRPr lang="en-IN" sz="2200" b="1" dirty="0">
              <a:solidFill>
                <a:srgbClr val="002060"/>
              </a:solidFill>
            </a:endParaRPr>
          </a:p>
          <a:p>
            <a:pPr lvl="2"/>
            <a:r>
              <a:rPr lang="en-IN" sz="2200" b="1" dirty="0">
                <a:solidFill>
                  <a:srgbClr val="002060"/>
                </a:solidFill>
              </a:rPr>
              <a:t>Hierarchical database model</a:t>
            </a:r>
          </a:p>
          <a:p>
            <a:pPr lvl="2"/>
            <a:r>
              <a:rPr lang="en-IN" sz="2200" b="1" dirty="0">
                <a:solidFill>
                  <a:srgbClr val="002060"/>
                </a:solidFill>
              </a:rPr>
              <a:t>Network database model</a:t>
            </a:r>
          </a:p>
          <a:p>
            <a:pPr marL="0" indent="0">
              <a:buNone/>
            </a:pPr>
            <a:endParaRPr lang="en-IN" dirty="0"/>
          </a:p>
        </p:txBody>
      </p:sp>
    </p:spTree>
    <p:extLst>
      <p:ext uri="{BB962C8B-B14F-4D97-AF65-F5344CB8AC3E}">
        <p14:creationId xmlns:p14="http://schemas.microsoft.com/office/powerpoint/2010/main" val="9696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B8E2-180E-4A2A-8218-5D1BF6FA3F0E}"/>
              </a:ext>
            </a:extLst>
          </p:cNvPr>
          <p:cNvSpPr>
            <a:spLocks noGrp="1"/>
          </p:cNvSpPr>
          <p:nvPr>
            <p:ph type="title"/>
          </p:nvPr>
        </p:nvSpPr>
        <p:spPr>
          <a:xfrm>
            <a:off x="838200" y="365125"/>
            <a:ext cx="10515600" cy="575779"/>
          </a:xfrm>
        </p:spPr>
        <p:txBody>
          <a:bodyPr>
            <a:normAutofit fontScale="90000"/>
          </a:bodyPr>
          <a:lstStyle/>
          <a:p>
            <a:r>
              <a:rPr lang="en-IN" b="1" dirty="0"/>
              <a:t>Why relational database model?</a:t>
            </a:r>
            <a:endParaRPr lang="en-IN" dirty="0"/>
          </a:p>
        </p:txBody>
      </p:sp>
      <p:sp>
        <p:nvSpPr>
          <p:cNvPr id="3" name="Content Placeholder 2">
            <a:extLst>
              <a:ext uri="{FF2B5EF4-FFF2-40B4-BE49-F238E27FC236}">
                <a16:creationId xmlns:a16="http://schemas.microsoft.com/office/drawing/2014/main" id="{F125776F-5066-4C6F-B892-25ABFAF67573}"/>
              </a:ext>
            </a:extLst>
          </p:cNvPr>
          <p:cNvSpPr>
            <a:spLocks noGrp="1"/>
          </p:cNvSpPr>
          <p:nvPr>
            <p:ph idx="1"/>
          </p:nvPr>
        </p:nvSpPr>
        <p:spPr>
          <a:xfrm>
            <a:off x="838200" y="1060174"/>
            <a:ext cx="10515600" cy="5116789"/>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Most business data—especially accounting and financial data—traditionally were organized into simple tables consisting of </a:t>
            </a:r>
            <a:r>
              <a:rPr lang="en-IN" sz="2400" u="sng" dirty="0">
                <a:latin typeface="Times New Roman" panose="02020603050405020304" pitchFamily="18" charset="0"/>
                <a:cs typeface="Times New Roman" panose="02020603050405020304" pitchFamily="18" charset="0"/>
              </a:rPr>
              <a:t>columns and rows.</a:t>
            </a:r>
          </a:p>
          <a:p>
            <a:r>
              <a:rPr lang="en-IN" sz="2400" dirty="0">
                <a:latin typeface="Times New Roman" panose="02020603050405020304" pitchFamily="18" charset="0"/>
                <a:cs typeface="Times New Roman" panose="02020603050405020304" pitchFamily="18" charset="0"/>
              </a:rPr>
              <a:t>Tables allow people to </a:t>
            </a:r>
            <a:r>
              <a:rPr lang="en-IN" sz="2400" u="sng" dirty="0">
                <a:latin typeface="Times New Roman" panose="02020603050405020304" pitchFamily="18" charset="0"/>
                <a:cs typeface="Times New Roman" panose="02020603050405020304" pitchFamily="18" charset="0"/>
              </a:rPr>
              <a:t>compare information quickly </a:t>
            </a:r>
            <a:r>
              <a:rPr lang="en-IN" sz="2400" dirty="0">
                <a:latin typeface="Times New Roman" panose="02020603050405020304" pitchFamily="18" charset="0"/>
                <a:cs typeface="Times New Roman" panose="02020603050405020304" pitchFamily="18" charset="0"/>
              </a:rPr>
              <a:t>by row or column.</a:t>
            </a:r>
          </a:p>
          <a:p>
            <a:r>
              <a:rPr lang="en-IN" sz="2400" dirty="0">
                <a:latin typeface="Times New Roman" panose="02020603050405020304" pitchFamily="18" charset="0"/>
                <a:cs typeface="Times New Roman" panose="02020603050405020304" pitchFamily="18" charset="0"/>
              </a:rPr>
              <a:t>Users can </a:t>
            </a:r>
            <a:r>
              <a:rPr lang="en-IN" sz="2400" u="sng" dirty="0">
                <a:latin typeface="Times New Roman" panose="02020603050405020304" pitchFamily="18" charset="0"/>
                <a:cs typeface="Times New Roman" panose="02020603050405020304" pitchFamily="18" charset="0"/>
              </a:rPr>
              <a:t>retrieve items easily </a:t>
            </a:r>
            <a:r>
              <a:rPr lang="en-IN" sz="2400" dirty="0">
                <a:latin typeface="Times New Roman" panose="02020603050405020304" pitchFamily="18" charset="0"/>
                <a:cs typeface="Times New Roman" panose="02020603050405020304" pitchFamily="18" charset="0"/>
              </a:rPr>
              <a:t>by locating the point of intersection of a particular row and column.</a:t>
            </a:r>
          </a:p>
          <a:p>
            <a:r>
              <a:rPr lang="en-IN" sz="2400" b="1" dirty="0"/>
              <a:t>primary key: </a:t>
            </a:r>
            <a:r>
              <a:rPr lang="en-IN" sz="2400" dirty="0"/>
              <a:t>Every record in the database must contain at least one field that uniquely identifies that record</a:t>
            </a:r>
          </a:p>
          <a:p>
            <a:r>
              <a:rPr lang="en-IN" sz="2400" dirty="0"/>
              <a:t>A </a:t>
            </a:r>
            <a:r>
              <a:rPr lang="en-IN" sz="2400" b="1" dirty="0"/>
              <a:t>secondary key </a:t>
            </a:r>
            <a:r>
              <a:rPr lang="en-IN" sz="2400" dirty="0"/>
              <a:t>is another field that has some identifying info, but typically does not identify the record with complete accuracy.</a:t>
            </a:r>
          </a:p>
          <a:p>
            <a:r>
              <a:rPr lang="en-IN" sz="2400" dirty="0"/>
              <a:t>A </a:t>
            </a:r>
            <a:r>
              <a:rPr lang="en-IN" sz="2400" b="1" dirty="0"/>
              <a:t>foreign key </a:t>
            </a:r>
            <a:r>
              <a:rPr lang="en-IN" sz="2400" dirty="0"/>
              <a:t>is a field (or group of fields) in one table that uniquely identifies a row of another table. A foreign key is used to establish and enforce a link between two tables.</a:t>
            </a:r>
          </a:p>
          <a:p>
            <a:r>
              <a:rPr lang="en-IN" sz="2400" dirty="0">
                <a:solidFill>
                  <a:srgbClr val="0070C0"/>
                </a:solidFill>
                <a:latin typeface="Times New Roman" panose="02020603050405020304" pitchFamily="18" charset="0"/>
                <a:cs typeface="Times New Roman" panose="02020603050405020304" pitchFamily="18" charset="0"/>
              </a:rPr>
              <a:t>Explain </a:t>
            </a:r>
            <a:r>
              <a:rPr lang="en-IN" dirty="0">
                <a:solidFill>
                  <a:srgbClr val="0070C0"/>
                </a:solidFill>
              </a:rPr>
              <a:t>query languages, normalization, and joins.</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45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B462-2557-46D6-A73F-1362BC7BF701}"/>
              </a:ext>
            </a:extLst>
          </p:cNvPr>
          <p:cNvSpPr>
            <a:spLocks noGrp="1"/>
          </p:cNvSpPr>
          <p:nvPr>
            <p:ph type="title"/>
          </p:nvPr>
        </p:nvSpPr>
        <p:spPr>
          <a:xfrm>
            <a:off x="838200" y="365125"/>
            <a:ext cx="10515600" cy="840823"/>
          </a:xfrm>
        </p:spPr>
        <p:txBody>
          <a:bodyPr/>
          <a:lstStyle/>
          <a:p>
            <a:r>
              <a:rPr lang="en-IN" dirty="0"/>
              <a:t>Big Data</a:t>
            </a:r>
          </a:p>
        </p:txBody>
      </p:sp>
      <p:sp>
        <p:nvSpPr>
          <p:cNvPr id="3" name="Content Placeholder 2">
            <a:extLst>
              <a:ext uri="{FF2B5EF4-FFF2-40B4-BE49-F238E27FC236}">
                <a16:creationId xmlns:a16="http://schemas.microsoft.com/office/drawing/2014/main" id="{2DC75FB1-5958-4459-A708-CFD174494CC2}"/>
              </a:ext>
            </a:extLst>
          </p:cNvPr>
          <p:cNvSpPr>
            <a:spLocks noGrp="1"/>
          </p:cNvSpPr>
          <p:nvPr>
            <p:ph idx="1"/>
          </p:nvPr>
        </p:nvSpPr>
        <p:spPr>
          <a:xfrm>
            <a:off x="785191" y="1311966"/>
            <a:ext cx="10515600" cy="5128590"/>
          </a:xfrm>
        </p:spPr>
        <p:txBody>
          <a:bodyPr>
            <a:normAutofit/>
          </a:bodyPr>
          <a:lstStyle/>
          <a:p>
            <a:r>
              <a:rPr lang="en-IN" sz="2400" dirty="0"/>
              <a:t>Big data  consist of huge volumes of structured and unstructured data</a:t>
            </a:r>
          </a:p>
          <a:p>
            <a:r>
              <a:rPr lang="en-IN" sz="2400" dirty="0"/>
              <a:t>The world generates exabytes of data each year (an exabyte is 1 trillion terabytes)</a:t>
            </a:r>
          </a:p>
          <a:p>
            <a:r>
              <a:rPr lang="en-IN" sz="2400" dirty="0"/>
              <a:t>it is difficult to manage using traditional database management systems.</a:t>
            </a:r>
          </a:p>
          <a:p>
            <a:r>
              <a:rPr lang="en-IN" b="1" dirty="0"/>
              <a:t>Examples Of Big Data:</a:t>
            </a:r>
          </a:p>
          <a:p>
            <a:pPr lvl="1"/>
            <a:r>
              <a:rPr lang="en-IN" sz="2000" dirty="0">
                <a:solidFill>
                  <a:srgbClr val="7030A0"/>
                </a:solidFill>
              </a:rPr>
              <a:t>The </a:t>
            </a:r>
            <a:r>
              <a:rPr lang="en-IN" sz="2000" b="1" dirty="0">
                <a:solidFill>
                  <a:srgbClr val="7030A0"/>
                </a:solidFill>
              </a:rPr>
              <a:t>New York Stock Exchange</a:t>
            </a:r>
            <a:r>
              <a:rPr lang="en-IN" sz="2000" dirty="0">
                <a:solidFill>
                  <a:srgbClr val="7030A0"/>
                </a:solidFill>
              </a:rPr>
              <a:t> generates about </a:t>
            </a:r>
            <a:r>
              <a:rPr lang="en-IN" sz="2000" b="1" i="1" dirty="0">
                <a:solidFill>
                  <a:srgbClr val="7030A0"/>
                </a:solidFill>
              </a:rPr>
              <a:t>one terabyte</a:t>
            </a:r>
            <a:r>
              <a:rPr lang="en-IN" sz="2000" dirty="0">
                <a:solidFill>
                  <a:srgbClr val="7030A0"/>
                </a:solidFill>
              </a:rPr>
              <a:t> of new trade data per day.</a:t>
            </a:r>
          </a:p>
          <a:p>
            <a:pPr lvl="1"/>
            <a:r>
              <a:rPr lang="en-IN" sz="2000" b="1" dirty="0">
                <a:solidFill>
                  <a:srgbClr val="7030A0"/>
                </a:solidFill>
              </a:rPr>
              <a:t>Social Media: </a:t>
            </a:r>
            <a:r>
              <a:rPr lang="en-IN" sz="2000" dirty="0">
                <a:solidFill>
                  <a:srgbClr val="7030A0"/>
                </a:solidFill>
              </a:rPr>
              <a:t>The statistic shows that </a:t>
            </a:r>
            <a:r>
              <a:rPr lang="en-IN" sz="2000" b="1" i="1" dirty="0">
                <a:solidFill>
                  <a:srgbClr val="7030A0"/>
                </a:solidFill>
              </a:rPr>
              <a:t>500+terabytes</a:t>
            </a:r>
            <a:r>
              <a:rPr lang="en-IN" sz="2000" dirty="0">
                <a:solidFill>
                  <a:srgbClr val="7030A0"/>
                </a:solidFill>
              </a:rPr>
              <a:t> of new data get ingested into the databases of social media site </a:t>
            </a:r>
            <a:r>
              <a:rPr lang="en-IN" sz="2000" b="1" dirty="0">
                <a:solidFill>
                  <a:srgbClr val="7030A0"/>
                </a:solidFill>
              </a:rPr>
              <a:t>Facebook</a:t>
            </a:r>
            <a:r>
              <a:rPr lang="en-IN" sz="2000" dirty="0">
                <a:solidFill>
                  <a:srgbClr val="7030A0"/>
                </a:solidFill>
              </a:rPr>
              <a:t>, every day.</a:t>
            </a:r>
          </a:p>
          <a:p>
            <a:pPr lvl="1"/>
            <a:r>
              <a:rPr lang="en-IN" sz="2000" dirty="0">
                <a:solidFill>
                  <a:srgbClr val="7030A0"/>
                </a:solidFill>
              </a:rPr>
              <a:t>A single </a:t>
            </a:r>
            <a:r>
              <a:rPr lang="en-IN" sz="2000" b="1" dirty="0">
                <a:solidFill>
                  <a:srgbClr val="7030A0"/>
                </a:solidFill>
              </a:rPr>
              <a:t>Jet engine</a:t>
            </a:r>
            <a:r>
              <a:rPr lang="en-IN" sz="2000" dirty="0">
                <a:solidFill>
                  <a:srgbClr val="7030A0"/>
                </a:solidFill>
              </a:rPr>
              <a:t> can generate </a:t>
            </a:r>
            <a:r>
              <a:rPr lang="en-IN" sz="2000" b="1" i="1" dirty="0">
                <a:solidFill>
                  <a:srgbClr val="7030A0"/>
                </a:solidFill>
              </a:rPr>
              <a:t>10+terabytes</a:t>
            </a:r>
            <a:r>
              <a:rPr lang="en-IN" sz="2000" dirty="0">
                <a:solidFill>
                  <a:srgbClr val="7030A0"/>
                </a:solidFill>
              </a:rPr>
              <a:t> of data in </a:t>
            </a:r>
            <a:r>
              <a:rPr lang="en-IN" sz="2000" b="1" i="1" dirty="0">
                <a:solidFill>
                  <a:srgbClr val="7030A0"/>
                </a:solidFill>
              </a:rPr>
              <a:t>30 minutes</a:t>
            </a:r>
            <a:r>
              <a:rPr lang="en-IN" sz="2000" dirty="0">
                <a:solidFill>
                  <a:srgbClr val="7030A0"/>
                </a:solidFill>
              </a:rPr>
              <a:t> of flight time. With many thousand flights per day, generation of data reaches up to many </a:t>
            </a:r>
            <a:r>
              <a:rPr lang="en-IN" sz="2000" b="1" i="1" dirty="0">
                <a:solidFill>
                  <a:srgbClr val="7030A0"/>
                </a:solidFill>
              </a:rPr>
              <a:t>Petabytes.</a:t>
            </a:r>
            <a:endParaRPr lang="en-IN" sz="2000" dirty="0">
              <a:solidFill>
                <a:srgbClr val="7030A0"/>
              </a:solidFill>
            </a:endParaRPr>
          </a:p>
          <a:p>
            <a:br>
              <a:rPr lang="en-IN" dirty="0">
                <a:hlinkClick r:id="rId2"/>
              </a:rPr>
            </a:br>
            <a:endParaRPr lang="en-IN" b="1" dirty="0"/>
          </a:p>
          <a:p>
            <a:endParaRPr lang="en-IN" b="1" dirty="0"/>
          </a:p>
          <a:p>
            <a:endParaRPr lang="en-IN" sz="2400" dirty="0"/>
          </a:p>
          <a:p>
            <a:pPr marL="914400" lvl="2" indent="0">
              <a:buNone/>
            </a:pPr>
            <a:endParaRPr lang="en-IN" sz="1600" dirty="0"/>
          </a:p>
          <a:p>
            <a:pPr marL="914400" lvl="2" indent="0">
              <a:buNone/>
            </a:pPr>
            <a:endParaRPr lang="en-IN" dirty="0"/>
          </a:p>
        </p:txBody>
      </p:sp>
      <p:pic>
        <p:nvPicPr>
          <p:cNvPr id="1026" name="Picture 2">
            <a:extLst>
              <a:ext uri="{FF2B5EF4-FFF2-40B4-BE49-F238E27FC236}">
                <a16:creationId xmlns:a16="http://schemas.microsoft.com/office/drawing/2014/main" id="{047EABF5-25FF-433D-80D8-07C130529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6164" y="4874110"/>
            <a:ext cx="2382079" cy="14391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74B76F-B9A6-4748-8A03-FD75826DA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553" y="4903303"/>
            <a:ext cx="2194255" cy="13914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E274CB8-B144-4F15-B41D-906502EE6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964" y="4772853"/>
            <a:ext cx="2470079" cy="164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30"/>
                                        </p:tgtEl>
                                        <p:attrNameLst>
                                          <p:attrName>style.visibility</p:attrName>
                                        </p:attrNameLst>
                                      </p:cBhvr>
                                      <p:to>
                                        <p:strVal val="visible"/>
                                      </p:to>
                                    </p:set>
                                    <p:animEffect transition="in" filter="fade">
                                      <p:cBhvr>
                                        <p:cTn id="43" dur="500"/>
                                        <p:tgtEl>
                                          <p:spTgt spid="10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28"/>
                                        </p:tgtEl>
                                        <p:attrNameLst>
                                          <p:attrName>style.visibility</p:attrName>
                                        </p:attrNameLst>
                                      </p:cBhvr>
                                      <p:to>
                                        <p:strVal val="visible"/>
                                      </p:to>
                                    </p:set>
                                    <p:animEffect transition="in" filter="fade">
                                      <p:cBhvr>
                                        <p:cTn id="48" dur="500"/>
                                        <p:tgtEl>
                                          <p:spTgt spid="10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26"/>
                                        </p:tgtEl>
                                        <p:attrNameLst>
                                          <p:attrName>style.visibility</p:attrName>
                                        </p:attrNameLst>
                                      </p:cBhvr>
                                      <p:to>
                                        <p:strVal val="visible"/>
                                      </p:to>
                                    </p:set>
                                    <p:animEffect transition="in" filter="fade">
                                      <p:cBhvr>
                                        <p:cTn id="5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506C-29DB-4615-BAE2-E76475213F70}"/>
              </a:ext>
            </a:extLst>
          </p:cNvPr>
          <p:cNvSpPr>
            <a:spLocks noGrp="1"/>
          </p:cNvSpPr>
          <p:nvPr>
            <p:ph type="title"/>
          </p:nvPr>
        </p:nvSpPr>
        <p:spPr>
          <a:xfrm>
            <a:off x="838200" y="365126"/>
            <a:ext cx="10515600" cy="933588"/>
          </a:xfrm>
        </p:spPr>
        <p:txBody>
          <a:bodyPr/>
          <a:lstStyle/>
          <a:p>
            <a:r>
              <a:rPr lang="en-IN" b="1" dirty="0">
                <a:solidFill>
                  <a:srgbClr val="002060"/>
                </a:solidFill>
              </a:rPr>
              <a:t>Big Data</a:t>
            </a:r>
          </a:p>
        </p:txBody>
      </p:sp>
      <p:sp>
        <p:nvSpPr>
          <p:cNvPr id="3" name="Content Placeholder 2">
            <a:extLst>
              <a:ext uri="{FF2B5EF4-FFF2-40B4-BE49-F238E27FC236}">
                <a16:creationId xmlns:a16="http://schemas.microsoft.com/office/drawing/2014/main" id="{A9D07819-717E-411B-8870-A7D704F00D9A}"/>
              </a:ext>
            </a:extLst>
          </p:cNvPr>
          <p:cNvSpPr>
            <a:spLocks noGrp="1"/>
          </p:cNvSpPr>
          <p:nvPr>
            <p:ph idx="1"/>
          </p:nvPr>
        </p:nvSpPr>
        <p:spPr>
          <a:xfrm>
            <a:off x="838200" y="1484243"/>
            <a:ext cx="10515600" cy="4692720"/>
          </a:xfrm>
        </p:spPr>
        <p:txBody>
          <a:bodyPr/>
          <a:lstStyle/>
          <a:p>
            <a:r>
              <a:rPr lang="en-IN" dirty="0"/>
              <a:t>Big Data is about </a:t>
            </a:r>
            <a:r>
              <a:rPr lang="en-IN" b="1" dirty="0">
                <a:solidFill>
                  <a:srgbClr val="C00000"/>
                </a:solidFill>
              </a:rPr>
              <a:t>predictions</a:t>
            </a:r>
            <a:r>
              <a:rPr lang="en-IN" dirty="0"/>
              <a:t>. </a:t>
            </a:r>
            <a:r>
              <a:rPr lang="en-IN" i="1" u="sng" dirty="0"/>
              <a:t>Predictions come from applying mathematics to huge quantities of data to infer probabilities</a:t>
            </a:r>
            <a:r>
              <a:rPr lang="en-IN" dirty="0"/>
              <a:t>.</a:t>
            </a:r>
          </a:p>
          <a:p>
            <a:r>
              <a:rPr lang="en-IN" dirty="0"/>
              <a:t>Consider the following examples:</a:t>
            </a:r>
          </a:p>
          <a:p>
            <a:pPr marL="914400" lvl="2" indent="0">
              <a:buNone/>
            </a:pPr>
            <a:r>
              <a:rPr lang="en-IN" sz="2400" dirty="0">
                <a:solidFill>
                  <a:srgbClr val="002060"/>
                </a:solidFill>
              </a:rPr>
              <a:t>• The </a:t>
            </a:r>
            <a:r>
              <a:rPr lang="en-IN" sz="2400" b="1" dirty="0">
                <a:solidFill>
                  <a:srgbClr val="002060"/>
                </a:solidFill>
              </a:rPr>
              <a:t>likelihood</a:t>
            </a:r>
            <a:r>
              <a:rPr lang="en-IN" sz="2400" dirty="0">
                <a:solidFill>
                  <a:srgbClr val="002060"/>
                </a:solidFill>
              </a:rPr>
              <a:t> that an e-mail message is spam.</a:t>
            </a:r>
          </a:p>
          <a:p>
            <a:pPr marL="914400" lvl="2" indent="0">
              <a:buNone/>
            </a:pPr>
            <a:r>
              <a:rPr lang="en-IN" sz="2400" dirty="0">
                <a:solidFill>
                  <a:srgbClr val="002060"/>
                </a:solidFill>
              </a:rPr>
              <a:t>• The </a:t>
            </a:r>
            <a:r>
              <a:rPr lang="en-IN" sz="2400" b="1" dirty="0">
                <a:solidFill>
                  <a:srgbClr val="002060"/>
                </a:solidFill>
              </a:rPr>
              <a:t>likelihood</a:t>
            </a:r>
            <a:r>
              <a:rPr lang="en-IN" sz="2400" dirty="0">
                <a:solidFill>
                  <a:srgbClr val="002060"/>
                </a:solidFill>
              </a:rPr>
              <a:t> that the typed letters “</a:t>
            </a:r>
            <a:r>
              <a:rPr lang="en-IN" sz="2400" dirty="0" err="1">
                <a:solidFill>
                  <a:srgbClr val="002060"/>
                </a:solidFill>
              </a:rPr>
              <a:t>teh</a:t>
            </a:r>
            <a:r>
              <a:rPr lang="en-IN" sz="2400" dirty="0">
                <a:solidFill>
                  <a:srgbClr val="002060"/>
                </a:solidFill>
              </a:rPr>
              <a:t>” are supposed to be “the.”</a:t>
            </a:r>
          </a:p>
          <a:p>
            <a:pPr marL="914400" lvl="2" indent="0">
              <a:buNone/>
            </a:pPr>
            <a:r>
              <a:rPr lang="en-IN" sz="2400" dirty="0">
                <a:solidFill>
                  <a:srgbClr val="002060"/>
                </a:solidFill>
              </a:rPr>
              <a:t>• The </a:t>
            </a:r>
            <a:r>
              <a:rPr lang="en-IN" sz="2400" b="1" dirty="0">
                <a:solidFill>
                  <a:srgbClr val="002060"/>
                </a:solidFill>
              </a:rPr>
              <a:t>likelihood</a:t>
            </a:r>
            <a:r>
              <a:rPr lang="en-IN" sz="2400" dirty="0">
                <a:solidFill>
                  <a:srgbClr val="002060"/>
                </a:solidFill>
              </a:rPr>
              <a:t> that the trajectory and velocity of a person jaywalking indicate that he will make it across the street in time, meaning that a self-driving car need only slow down slightly.</a:t>
            </a:r>
          </a:p>
          <a:p>
            <a:endParaRPr lang="en-IN" dirty="0"/>
          </a:p>
        </p:txBody>
      </p:sp>
    </p:spTree>
    <p:extLst>
      <p:ext uri="{BB962C8B-B14F-4D97-AF65-F5344CB8AC3E}">
        <p14:creationId xmlns:p14="http://schemas.microsoft.com/office/powerpoint/2010/main" val="220912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A5DE-24B3-459D-8B9F-4E5369724F28}"/>
              </a:ext>
            </a:extLst>
          </p:cNvPr>
          <p:cNvSpPr>
            <a:spLocks noGrp="1"/>
          </p:cNvSpPr>
          <p:nvPr>
            <p:ph type="title"/>
          </p:nvPr>
        </p:nvSpPr>
        <p:spPr>
          <a:xfrm>
            <a:off x="838200" y="365126"/>
            <a:ext cx="10515600" cy="893832"/>
          </a:xfrm>
        </p:spPr>
        <p:txBody>
          <a:bodyPr/>
          <a:lstStyle/>
          <a:p>
            <a:r>
              <a:rPr lang="en-IN" b="1" dirty="0">
                <a:solidFill>
                  <a:srgbClr val="002060"/>
                </a:solidFill>
              </a:rPr>
              <a:t>Define Big Data</a:t>
            </a:r>
            <a:endParaRPr lang="en-IN" dirty="0">
              <a:solidFill>
                <a:srgbClr val="002060"/>
              </a:solidFill>
            </a:endParaRPr>
          </a:p>
        </p:txBody>
      </p:sp>
      <p:sp>
        <p:nvSpPr>
          <p:cNvPr id="3" name="Content Placeholder 2">
            <a:extLst>
              <a:ext uri="{FF2B5EF4-FFF2-40B4-BE49-F238E27FC236}">
                <a16:creationId xmlns:a16="http://schemas.microsoft.com/office/drawing/2014/main" id="{344B34FE-2EC5-45EE-AA3B-6B740FF65DC4}"/>
              </a:ext>
            </a:extLst>
          </p:cNvPr>
          <p:cNvSpPr>
            <a:spLocks noGrp="1"/>
          </p:cNvSpPr>
          <p:nvPr>
            <p:ph idx="1"/>
          </p:nvPr>
        </p:nvSpPr>
        <p:spPr>
          <a:xfrm>
            <a:off x="838200" y="1460500"/>
            <a:ext cx="10515600" cy="4716463"/>
          </a:xfrm>
        </p:spPr>
        <p:txBody>
          <a:bodyPr>
            <a:normAutofit/>
          </a:bodyPr>
          <a:lstStyle/>
          <a:p>
            <a:r>
              <a:rPr lang="en-IN" sz="2400" dirty="0"/>
              <a:t>Big Data is defined as diverse, high-volume, high-velocity information assets that require new forms of processing to enable enhanced decision making, insight discovery, and process optimization. </a:t>
            </a:r>
          </a:p>
          <a:p>
            <a:r>
              <a:rPr lang="en-IN" sz="2400" dirty="0"/>
              <a:t>Second, the Big Data Institute (</a:t>
            </a:r>
            <a:r>
              <a:rPr lang="en-IN" sz="2400" dirty="0">
                <a:solidFill>
                  <a:srgbClr val="002060"/>
                </a:solidFill>
              </a:rPr>
              <a:t>TBDI; </a:t>
            </a:r>
            <a:r>
              <a:rPr lang="en-IN" sz="2400" i="1" dirty="0">
                <a:solidFill>
                  <a:srgbClr val="002060"/>
                </a:solidFill>
              </a:rPr>
              <a:t>www.the-bigdatainstitute.com</a:t>
            </a:r>
            <a:r>
              <a:rPr lang="en-IN" sz="2400" dirty="0"/>
              <a:t>) defines Big Data as vast data sets that perform the following:</a:t>
            </a:r>
          </a:p>
          <a:p>
            <a:pPr marL="0" indent="0">
              <a:buNone/>
            </a:pPr>
            <a:endParaRPr lang="en-IN" sz="2400" dirty="0"/>
          </a:p>
          <a:p>
            <a:pPr marL="457200" lvl="1" indent="0">
              <a:buNone/>
            </a:pPr>
            <a:r>
              <a:rPr lang="en-IN" dirty="0">
                <a:solidFill>
                  <a:srgbClr val="7030A0"/>
                </a:solidFill>
              </a:rPr>
              <a:t>• Exhibit variety.</a:t>
            </a:r>
          </a:p>
          <a:p>
            <a:pPr marL="457200" lvl="1" indent="0">
              <a:buNone/>
            </a:pPr>
            <a:r>
              <a:rPr lang="en-IN" dirty="0">
                <a:solidFill>
                  <a:srgbClr val="7030A0"/>
                </a:solidFill>
              </a:rPr>
              <a:t>• Include structured, unstructured, and semi-structured data.</a:t>
            </a:r>
          </a:p>
          <a:p>
            <a:pPr marL="457200" lvl="1" indent="0">
              <a:buNone/>
            </a:pPr>
            <a:r>
              <a:rPr lang="en-IN" dirty="0">
                <a:solidFill>
                  <a:srgbClr val="7030A0"/>
                </a:solidFill>
              </a:rPr>
              <a:t>• Are generated at high velocity with an uncertain pattern.</a:t>
            </a:r>
          </a:p>
          <a:p>
            <a:pPr marL="457200" lvl="1" indent="0">
              <a:buNone/>
            </a:pPr>
            <a:r>
              <a:rPr lang="en-IN" dirty="0">
                <a:solidFill>
                  <a:srgbClr val="7030A0"/>
                </a:solidFill>
              </a:rPr>
              <a:t>• Do not fit neatly into traditional, structured, relational databases.</a:t>
            </a:r>
          </a:p>
          <a:p>
            <a:pPr marL="457200" lvl="1" indent="0">
              <a:buNone/>
            </a:pPr>
            <a:r>
              <a:rPr lang="en-IN" dirty="0">
                <a:solidFill>
                  <a:srgbClr val="7030A0"/>
                </a:solidFill>
              </a:rPr>
              <a:t>• Can be captured, processed, transformed, and analyzed in a reasonable amount of time only by sophisticated information systems.</a:t>
            </a:r>
          </a:p>
          <a:p>
            <a:endParaRPr lang="en-IN" dirty="0"/>
          </a:p>
        </p:txBody>
      </p:sp>
    </p:spTree>
    <p:extLst>
      <p:ext uri="{BB962C8B-B14F-4D97-AF65-F5344CB8AC3E}">
        <p14:creationId xmlns:p14="http://schemas.microsoft.com/office/powerpoint/2010/main" val="19874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83C0-DFD7-48F7-9C06-2B3F64491E06}"/>
              </a:ext>
            </a:extLst>
          </p:cNvPr>
          <p:cNvSpPr>
            <a:spLocks noGrp="1"/>
          </p:cNvSpPr>
          <p:nvPr>
            <p:ph type="title"/>
          </p:nvPr>
        </p:nvSpPr>
        <p:spPr>
          <a:xfrm>
            <a:off x="838200" y="365126"/>
            <a:ext cx="10515600" cy="907084"/>
          </a:xfrm>
        </p:spPr>
        <p:txBody>
          <a:bodyPr/>
          <a:lstStyle/>
          <a:p>
            <a:r>
              <a:rPr lang="en-IN" dirty="0"/>
              <a:t>Big Data generally consists of the following:</a:t>
            </a:r>
          </a:p>
        </p:txBody>
      </p:sp>
      <p:sp>
        <p:nvSpPr>
          <p:cNvPr id="3" name="Content Placeholder 2">
            <a:extLst>
              <a:ext uri="{FF2B5EF4-FFF2-40B4-BE49-F238E27FC236}">
                <a16:creationId xmlns:a16="http://schemas.microsoft.com/office/drawing/2014/main" id="{36309702-23EC-4CA7-83B5-630D9A62C8F6}"/>
              </a:ext>
            </a:extLst>
          </p:cNvPr>
          <p:cNvSpPr>
            <a:spLocks noGrp="1"/>
          </p:cNvSpPr>
          <p:nvPr>
            <p:ph idx="1"/>
          </p:nvPr>
        </p:nvSpPr>
        <p:spPr>
          <a:xfrm>
            <a:off x="838200" y="1415441"/>
            <a:ext cx="10515600" cy="4761522"/>
          </a:xfrm>
        </p:spPr>
        <p:txBody>
          <a:bodyPr>
            <a:normAutofit fontScale="92500" lnSpcReduction="20000"/>
          </a:bodyPr>
          <a:lstStyle/>
          <a:p>
            <a:r>
              <a:rPr lang="en-IN" b="1" i="1" dirty="0">
                <a:solidFill>
                  <a:srgbClr val="002060"/>
                </a:solidFill>
              </a:rPr>
              <a:t>Traditional enterprise data</a:t>
            </a:r>
            <a:r>
              <a:rPr lang="en-IN" b="1" dirty="0">
                <a:solidFill>
                  <a:srgbClr val="002060"/>
                </a:solidFill>
              </a:rPr>
              <a:t>: </a:t>
            </a:r>
            <a:r>
              <a:rPr lang="en-IN" dirty="0"/>
              <a:t>Examples are customer information from customer relationship management systems, transactional enterprise resource planning data, Web store transactions, operations data, and general ledger data.</a:t>
            </a:r>
          </a:p>
          <a:p>
            <a:r>
              <a:rPr lang="en-IN" b="1" i="1" dirty="0">
                <a:solidFill>
                  <a:srgbClr val="002060"/>
                </a:solidFill>
              </a:rPr>
              <a:t>Machine-generated/sensor data</a:t>
            </a:r>
            <a:r>
              <a:rPr lang="en-IN" dirty="0"/>
              <a:t>: Examples are smart meters; manufacturing sensors; sensors integrated into smartphones, automobiles, airplane engines, and industrial machines; equipment logs; and trading systems data.</a:t>
            </a:r>
          </a:p>
          <a:p>
            <a:r>
              <a:rPr lang="en-IN" dirty="0"/>
              <a:t> </a:t>
            </a:r>
            <a:r>
              <a:rPr lang="en-IN" b="1" i="1" dirty="0">
                <a:solidFill>
                  <a:srgbClr val="002060"/>
                </a:solidFill>
              </a:rPr>
              <a:t>Social data</a:t>
            </a:r>
            <a:r>
              <a:rPr lang="en-IN" b="1" dirty="0">
                <a:solidFill>
                  <a:srgbClr val="002060"/>
                </a:solidFill>
              </a:rPr>
              <a:t>: </a:t>
            </a:r>
            <a:r>
              <a:rPr lang="en-IN" dirty="0"/>
              <a:t>Examples are customer feedback comments; microblogging sites such as Twitter; and social media sites such as Facebook, YouTube, and LinkedIn.</a:t>
            </a:r>
          </a:p>
          <a:p>
            <a:r>
              <a:rPr lang="en-IN" b="1" dirty="0">
                <a:solidFill>
                  <a:srgbClr val="002060"/>
                </a:solidFill>
              </a:rPr>
              <a:t>Images captured by billions of devices </a:t>
            </a:r>
            <a:r>
              <a:rPr lang="en-IN" dirty="0"/>
              <a:t>located throughout the world, from digital cameras and camera phones to medical scanners and security cameras.</a:t>
            </a:r>
          </a:p>
        </p:txBody>
      </p:sp>
    </p:spTree>
    <p:extLst>
      <p:ext uri="{BB962C8B-B14F-4D97-AF65-F5344CB8AC3E}">
        <p14:creationId xmlns:p14="http://schemas.microsoft.com/office/powerpoint/2010/main" val="64276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FDA7-63A1-480E-933A-7D88916F0D49}"/>
              </a:ext>
            </a:extLst>
          </p:cNvPr>
          <p:cNvSpPr>
            <a:spLocks noGrp="1"/>
          </p:cNvSpPr>
          <p:nvPr>
            <p:ph type="title"/>
          </p:nvPr>
        </p:nvSpPr>
        <p:spPr>
          <a:xfrm>
            <a:off x="838200" y="365126"/>
            <a:ext cx="10515600" cy="900004"/>
          </a:xfrm>
        </p:spPr>
        <p:txBody>
          <a:bodyPr/>
          <a:lstStyle/>
          <a:p>
            <a:r>
              <a:rPr lang="en-IN" dirty="0">
                <a:solidFill>
                  <a:srgbClr val="7030A0"/>
                </a:solidFill>
              </a:rPr>
              <a:t>A few specific examples of Big Data</a:t>
            </a:r>
            <a:r>
              <a:rPr lang="en-IN" dirty="0"/>
              <a:t>:</a:t>
            </a:r>
          </a:p>
        </p:txBody>
      </p:sp>
      <p:sp>
        <p:nvSpPr>
          <p:cNvPr id="3" name="Content Placeholder 2">
            <a:extLst>
              <a:ext uri="{FF2B5EF4-FFF2-40B4-BE49-F238E27FC236}">
                <a16:creationId xmlns:a16="http://schemas.microsoft.com/office/drawing/2014/main" id="{CDB6D127-C055-479A-96CA-AB373C02422C}"/>
              </a:ext>
            </a:extLst>
          </p:cNvPr>
          <p:cNvSpPr>
            <a:spLocks noGrp="1"/>
          </p:cNvSpPr>
          <p:nvPr>
            <p:ph idx="1"/>
          </p:nvPr>
        </p:nvSpPr>
        <p:spPr>
          <a:xfrm>
            <a:off x="838200" y="1503123"/>
            <a:ext cx="10515600" cy="4673840"/>
          </a:xfrm>
        </p:spPr>
        <p:txBody>
          <a:bodyPr>
            <a:normAutofit/>
          </a:bodyPr>
          <a:lstStyle/>
          <a:p>
            <a:r>
              <a:rPr lang="en-IN" dirty="0"/>
              <a:t>In 2015 Google was processing more than 27 petabytes of data every day.</a:t>
            </a:r>
          </a:p>
          <a:p>
            <a:r>
              <a:rPr lang="en-IN" dirty="0"/>
              <a:t>Facebook members upload more than 10 million new photos every hour. In addition, they click a “like” button or leave a comment nearly 3 billion times every day.</a:t>
            </a:r>
          </a:p>
          <a:p>
            <a:r>
              <a:rPr lang="en-IN" dirty="0"/>
              <a:t>The 800 million monthly users of Google’s YouTube service upload more than an hour of video every second.</a:t>
            </a:r>
          </a:p>
          <a:p>
            <a:r>
              <a:rPr lang="en-IN" dirty="0"/>
              <a:t>The number of messages on Twitter is growing at 200 percent every year. By early 2015, the volume exceeded 550 million tweets per day.</a:t>
            </a:r>
          </a:p>
        </p:txBody>
      </p:sp>
    </p:spTree>
    <p:extLst>
      <p:ext uri="{BB962C8B-B14F-4D97-AF65-F5344CB8AC3E}">
        <p14:creationId xmlns:p14="http://schemas.microsoft.com/office/powerpoint/2010/main" val="72786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2DE-9033-4A2E-BAED-3ADC923BD56E}"/>
              </a:ext>
            </a:extLst>
          </p:cNvPr>
          <p:cNvSpPr>
            <a:spLocks noGrp="1"/>
          </p:cNvSpPr>
          <p:nvPr>
            <p:ph type="title"/>
          </p:nvPr>
        </p:nvSpPr>
        <p:spPr>
          <a:xfrm>
            <a:off x="838200" y="153091"/>
            <a:ext cx="10515600" cy="1039606"/>
          </a:xfrm>
        </p:spPr>
        <p:txBody>
          <a:bodyPr/>
          <a:lstStyle/>
          <a:p>
            <a:r>
              <a:rPr lang="en-IN" b="1" dirty="0">
                <a:solidFill>
                  <a:srgbClr val="002060"/>
                </a:solidFill>
              </a:rPr>
              <a:t>Characteristics of Big Data</a:t>
            </a:r>
            <a:endParaRPr lang="en-IN" dirty="0">
              <a:solidFill>
                <a:srgbClr val="002060"/>
              </a:solidFill>
            </a:endParaRPr>
          </a:p>
        </p:txBody>
      </p:sp>
      <p:sp>
        <p:nvSpPr>
          <p:cNvPr id="3" name="Content Placeholder 2">
            <a:extLst>
              <a:ext uri="{FF2B5EF4-FFF2-40B4-BE49-F238E27FC236}">
                <a16:creationId xmlns:a16="http://schemas.microsoft.com/office/drawing/2014/main" id="{69B852FB-A767-4D2B-8B81-47AC9FD02DDA}"/>
              </a:ext>
            </a:extLst>
          </p:cNvPr>
          <p:cNvSpPr>
            <a:spLocks noGrp="1"/>
          </p:cNvSpPr>
          <p:nvPr>
            <p:ph idx="1"/>
          </p:nvPr>
        </p:nvSpPr>
        <p:spPr>
          <a:xfrm>
            <a:off x="838200" y="1577009"/>
            <a:ext cx="10744200" cy="4599954"/>
          </a:xfrm>
        </p:spPr>
        <p:txBody>
          <a:bodyPr>
            <a:normAutofit fontScale="77500" lnSpcReduction="20000"/>
          </a:bodyPr>
          <a:lstStyle/>
          <a:p>
            <a:r>
              <a:rPr lang="en-IN" b="1" i="1" dirty="0">
                <a:solidFill>
                  <a:srgbClr val="002060"/>
                </a:solidFill>
              </a:rPr>
              <a:t>Volume</a:t>
            </a:r>
            <a:r>
              <a:rPr lang="en-IN" i="1" dirty="0">
                <a:solidFill>
                  <a:srgbClr val="002060"/>
                </a:solidFill>
              </a:rPr>
              <a:t>: </a:t>
            </a:r>
            <a:r>
              <a:rPr lang="en-IN" dirty="0">
                <a:solidFill>
                  <a:srgbClr val="002060"/>
                </a:solidFill>
              </a:rPr>
              <a:t> </a:t>
            </a:r>
            <a:r>
              <a:rPr lang="en-IN" dirty="0"/>
              <a:t>The huge volume of Big Data. Machine-generated data are generated in much larger quantities than non-traditional data. For instance, sensors in a single jet engine can generate 10 terabytes of data in 30 minutes. With more than 25,000 airline flights per day, the daily volume of data from just this single source is incredible. Smart electrical meters, sensors in heavy industrial equipment, and telemetry from automobiles compound the volume problem.</a:t>
            </a:r>
          </a:p>
          <a:p>
            <a:r>
              <a:rPr lang="en-IN" b="1" i="1" dirty="0">
                <a:solidFill>
                  <a:srgbClr val="002060"/>
                </a:solidFill>
              </a:rPr>
              <a:t>Velocity: </a:t>
            </a:r>
            <a:r>
              <a:rPr lang="en-IN" dirty="0"/>
              <a:t>The rate at which data flow into an organization is rapidly increasing. Velocity is critical because it increases the speed of the feedback loop between a company, its customers, its suppliers, and its business partners. </a:t>
            </a:r>
            <a:r>
              <a:rPr lang="en-IN" u="sng" dirty="0">
                <a:solidFill>
                  <a:srgbClr val="002060"/>
                </a:solidFill>
              </a:rPr>
              <a:t>For example</a:t>
            </a:r>
            <a:r>
              <a:rPr lang="en-IN" dirty="0"/>
              <a:t>, the Internet and mobile technology enable online retailers to compile histories not only on final sales but also on their customers’ every click and interaction. Companies that can quickly utilize that information— for example, by recommending additional purchases—gain competitive advantage.</a:t>
            </a:r>
          </a:p>
          <a:p>
            <a:r>
              <a:rPr lang="en-IN" b="1" i="1" dirty="0">
                <a:solidFill>
                  <a:srgbClr val="002060"/>
                </a:solidFill>
              </a:rPr>
              <a:t>Variety: </a:t>
            </a:r>
            <a:r>
              <a:rPr lang="en-IN" dirty="0"/>
              <a:t>Traditional data formats tend to be structured and relatively well described, and they change slowly. Traditional data include financial market data, point-of-sale transactions, and much more. In contrast, </a:t>
            </a:r>
            <a:r>
              <a:rPr lang="en-IN" u="sng" dirty="0"/>
              <a:t>Big Data formats change rapidly</a:t>
            </a:r>
            <a:r>
              <a:rPr lang="en-IN" dirty="0"/>
              <a:t>. They include satellite imagery, broadcast audio streams, digital music files, Web page content, scans of government documents, and comments posted on social networks.</a:t>
            </a:r>
          </a:p>
        </p:txBody>
      </p:sp>
    </p:spTree>
    <p:extLst>
      <p:ext uri="{BB962C8B-B14F-4D97-AF65-F5344CB8AC3E}">
        <p14:creationId xmlns:p14="http://schemas.microsoft.com/office/powerpoint/2010/main" val="58124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6C32-237B-4A67-B46A-E4C1C062CDEC}"/>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B120204D-5D9A-4596-946C-A51F436F39C9}"/>
              </a:ext>
            </a:extLst>
          </p:cNvPr>
          <p:cNvSpPr>
            <a:spLocks noGrp="1"/>
          </p:cNvSpPr>
          <p:nvPr>
            <p:ph idx="1"/>
          </p:nvPr>
        </p:nvSpPr>
        <p:spPr/>
        <p:txBody>
          <a:bodyPr>
            <a:normAutofit/>
          </a:bodyPr>
          <a:lstStyle/>
          <a:p>
            <a:r>
              <a:rPr lang="en-IN" dirty="0"/>
              <a:t>Describe the advantages and disadvantages of </a:t>
            </a:r>
            <a:r>
              <a:rPr lang="en-IN" b="1" dirty="0"/>
              <a:t>relational databases</a:t>
            </a:r>
            <a:r>
              <a:rPr lang="en-IN" dirty="0"/>
              <a:t>.</a:t>
            </a:r>
          </a:p>
          <a:p>
            <a:pPr algn="l"/>
            <a:r>
              <a:rPr lang="en-IN" i="0" u="none" strike="noStrike" baseline="0" dirty="0"/>
              <a:t>Discuss ways that common challenges in managing data can be addressed using </a:t>
            </a:r>
            <a:r>
              <a:rPr lang="en-IN" b="1" i="0" u="none" strike="noStrike" baseline="0" dirty="0"/>
              <a:t>data governance</a:t>
            </a:r>
            <a:r>
              <a:rPr lang="en-IN" i="0" u="none" strike="noStrike" baseline="0" dirty="0"/>
              <a:t>.</a:t>
            </a:r>
            <a:endParaRPr lang="en-IN" dirty="0"/>
          </a:p>
          <a:p>
            <a:r>
              <a:rPr lang="en-IN" dirty="0"/>
              <a:t>Explain the elements necessary to successfully implement and maintain </a:t>
            </a:r>
            <a:r>
              <a:rPr lang="en-IN" b="1" dirty="0"/>
              <a:t>data warehouses</a:t>
            </a:r>
            <a:r>
              <a:rPr lang="en-IN" dirty="0"/>
              <a:t>.</a:t>
            </a:r>
          </a:p>
          <a:p>
            <a:r>
              <a:rPr lang="en-IN" b="1" dirty="0"/>
              <a:t>Differentiate</a:t>
            </a:r>
            <a:r>
              <a:rPr lang="en-IN" dirty="0"/>
              <a:t> between Data warehouse, Data Marts, Data base and Big data with respect to their usage in the organizations</a:t>
            </a:r>
          </a:p>
          <a:p>
            <a:r>
              <a:rPr lang="en-IN" dirty="0"/>
              <a:t>Explain why </a:t>
            </a:r>
            <a:r>
              <a:rPr lang="en-IN" b="1" dirty="0"/>
              <a:t>master data management </a:t>
            </a:r>
            <a:r>
              <a:rPr lang="en-IN" dirty="0"/>
              <a:t>is so important in companies that have multiple data sources.</a:t>
            </a:r>
          </a:p>
          <a:p>
            <a:endParaRPr lang="en-IN" dirty="0"/>
          </a:p>
        </p:txBody>
      </p:sp>
    </p:spTree>
    <p:extLst>
      <p:ext uri="{BB962C8B-B14F-4D97-AF65-F5344CB8AC3E}">
        <p14:creationId xmlns:p14="http://schemas.microsoft.com/office/powerpoint/2010/main" val="67558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4EC7-289A-4E68-AB49-30AA90AC5732}"/>
              </a:ext>
            </a:extLst>
          </p:cNvPr>
          <p:cNvSpPr>
            <a:spLocks noGrp="1"/>
          </p:cNvSpPr>
          <p:nvPr>
            <p:ph type="title"/>
          </p:nvPr>
        </p:nvSpPr>
        <p:spPr/>
        <p:txBody>
          <a:bodyPr/>
          <a:lstStyle/>
          <a:p>
            <a:r>
              <a:rPr lang="en-IN" b="1" dirty="0"/>
              <a:t>Issues with Big Data</a:t>
            </a:r>
            <a:endParaRPr lang="en-IN" dirty="0"/>
          </a:p>
        </p:txBody>
      </p:sp>
      <p:sp>
        <p:nvSpPr>
          <p:cNvPr id="3" name="Content Placeholder 2">
            <a:extLst>
              <a:ext uri="{FF2B5EF4-FFF2-40B4-BE49-F238E27FC236}">
                <a16:creationId xmlns:a16="http://schemas.microsoft.com/office/drawing/2014/main" id="{1B7B7222-49C6-4B72-964F-CF873D4511CD}"/>
              </a:ext>
            </a:extLst>
          </p:cNvPr>
          <p:cNvSpPr>
            <a:spLocks noGrp="1"/>
          </p:cNvSpPr>
          <p:nvPr>
            <p:ph idx="1"/>
          </p:nvPr>
        </p:nvSpPr>
        <p:spPr>
          <a:xfrm>
            <a:off x="529280" y="1430336"/>
            <a:ext cx="10648167" cy="4573631"/>
          </a:xfrm>
        </p:spPr>
        <p:txBody>
          <a:bodyPr>
            <a:noAutofit/>
          </a:bodyPr>
          <a:lstStyle/>
          <a:p>
            <a:pPr lvl="1">
              <a:buFont typeface="Wingdings" panose="05000000000000000000" pitchFamily="2" charset="2"/>
              <a:buChar char="q"/>
            </a:pPr>
            <a:r>
              <a:rPr lang="en-IN" sz="1600" b="1" dirty="0">
                <a:solidFill>
                  <a:srgbClr val="002060"/>
                </a:solidFill>
              </a:rPr>
              <a:t> </a:t>
            </a:r>
            <a:r>
              <a:rPr lang="en-IN" sz="2200" b="1" i="1" dirty="0">
                <a:solidFill>
                  <a:srgbClr val="002060"/>
                </a:solidFill>
              </a:rPr>
              <a:t>Big Data can come from untrusted sources: </a:t>
            </a:r>
            <a:r>
              <a:rPr lang="en-IN" sz="2200" dirty="0"/>
              <a:t>Big Data can come from numerous, widely varied sources. These sources may be internal or external to the organization. Ex: A company may integrate data from </a:t>
            </a:r>
            <a:r>
              <a:rPr lang="en-IN" sz="2200" b="1" dirty="0"/>
              <a:t>unstructured sources such as e-mails, call </a:t>
            </a:r>
            <a:r>
              <a:rPr lang="en-IN" sz="2200" b="1" dirty="0" err="1"/>
              <a:t>center</a:t>
            </a:r>
            <a:r>
              <a:rPr lang="en-IN" sz="2200" b="1" dirty="0"/>
              <a:t> notes, and social media posts</a:t>
            </a:r>
            <a:r>
              <a:rPr lang="en-IN" sz="2200" dirty="0"/>
              <a:t> with structured data about its customers from its data warehouse. </a:t>
            </a:r>
          </a:p>
          <a:p>
            <a:pPr lvl="2">
              <a:buFont typeface="Wingdings" panose="05000000000000000000" pitchFamily="2" charset="2"/>
              <a:buChar char="§"/>
            </a:pPr>
            <a:r>
              <a:rPr lang="en-IN" sz="2200" dirty="0"/>
              <a:t>	</a:t>
            </a:r>
            <a:r>
              <a:rPr lang="en-IN" sz="2200" b="1" dirty="0">
                <a:solidFill>
                  <a:srgbClr val="7030A0"/>
                </a:solidFill>
              </a:rPr>
              <a:t> How trustworthy are those external sources of data? </a:t>
            </a:r>
          </a:p>
          <a:p>
            <a:pPr lvl="2">
              <a:buFont typeface="Wingdings" panose="05000000000000000000" pitchFamily="2" charset="2"/>
              <a:buChar char="§"/>
            </a:pPr>
            <a:r>
              <a:rPr lang="en-IN" sz="2200" b="1" dirty="0">
                <a:solidFill>
                  <a:srgbClr val="7030A0"/>
                </a:solidFill>
              </a:rPr>
              <a:t>	  For example, how trustworthy is a tweet?</a:t>
            </a:r>
          </a:p>
          <a:p>
            <a:pPr marL="457200" lvl="1" indent="0">
              <a:buNone/>
            </a:pPr>
            <a:r>
              <a:rPr lang="en-IN" sz="2200" dirty="0"/>
              <a:t>Answer is:  The data may come from an unverified source. Further, the data itself, reported by the source, can be false or misleading. </a:t>
            </a:r>
          </a:p>
          <a:p>
            <a:pPr marL="457200" lvl="1" indent="0">
              <a:buNone/>
            </a:pPr>
            <a:endParaRPr lang="en-IN" sz="2200" dirty="0"/>
          </a:p>
          <a:p>
            <a:pPr lvl="1">
              <a:buFont typeface="Wingdings" panose="05000000000000000000" pitchFamily="2" charset="2"/>
              <a:buChar char="q"/>
            </a:pPr>
            <a:r>
              <a:rPr lang="en-IN" sz="2200" dirty="0"/>
              <a:t> </a:t>
            </a:r>
            <a:r>
              <a:rPr lang="en-IN" sz="2200" b="1" i="1" dirty="0">
                <a:solidFill>
                  <a:srgbClr val="002060"/>
                </a:solidFill>
              </a:rPr>
              <a:t>Big Data is dirty: </a:t>
            </a:r>
            <a:r>
              <a:rPr lang="en-IN" sz="2200" dirty="0"/>
              <a:t>Dirty data refers </a:t>
            </a:r>
            <a:r>
              <a:rPr lang="en-IN" sz="2200" u="sng" dirty="0"/>
              <a:t>to inaccurate, incomplete, incorrect, duplicate, or erroneous data</a:t>
            </a:r>
            <a:r>
              <a:rPr lang="en-IN" sz="2200" dirty="0"/>
              <a:t>. Like misspelling of words and duplicate data such as retweets or company press releases that appear numerous times in social media</a:t>
            </a:r>
          </a:p>
        </p:txBody>
      </p:sp>
    </p:spTree>
    <p:extLst>
      <p:ext uri="{BB962C8B-B14F-4D97-AF65-F5344CB8AC3E}">
        <p14:creationId xmlns:p14="http://schemas.microsoft.com/office/powerpoint/2010/main" val="416207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1186-D0AE-488F-B30A-B2FEFC7D6688}"/>
              </a:ext>
            </a:extLst>
          </p:cNvPr>
          <p:cNvSpPr>
            <a:spLocks noGrp="1"/>
          </p:cNvSpPr>
          <p:nvPr>
            <p:ph type="title"/>
          </p:nvPr>
        </p:nvSpPr>
        <p:spPr/>
        <p:txBody>
          <a:bodyPr/>
          <a:lstStyle/>
          <a:p>
            <a:r>
              <a:rPr lang="en-IN" b="1" dirty="0"/>
              <a:t>Issues with Big Data..             (</a:t>
            </a:r>
            <a:r>
              <a:rPr lang="en-IN" b="1" dirty="0" err="1"/>
              <a:t>contd</a:t>
            </a:r>
            <a:r>
              <a:rPr lang="en-IN" b="1" dirty="0"/>
              <a:t>)</a:t>
            </a:r>
            <a:endParaRPr lang="en-IN" dirty="0"/>
          </a:p>
        </p:txBody>
      </p:sp>
      <p:sp>
        <p:nvSpPr>
          <p:cNvPr id="3" name="Content Placeholder 2">
            <a:extLst>
              <a:ext uri="{FF2B5EF4-FFF2-40B4-BE49-F238E27FC236}">
                <a16:creationId xmlns:a16="http://schemas.microsoft.com/office/drawing/2014/main" id="{F1781630-1C2A-43F7-A0A5-36BC5C5C5080}"/>
              </a:ext>
            </a:extLst>
          </p:cNvPr>
          <p:cNvSpPr>
            <a:spLocks noGrp="1"/>
          </p:cNvSpPr>
          <p:nvPr>
            <p:ph idx="1"/>
          </p:nvPr>
        </p:nvSpPr>
        <p:spPr>
          <a:xfrm>
            <a:off x="838200" y="1692876"/>
            <a:ext cx="10515600" cy="4484087"/>
          </a:xfrm>
        </p:spPr>
        <p:txBody>
          <a:bodyPr>
            <a:normAutofit fontScale="85000" lnSpcReduction="20000"/>
          </a:bodyPr>
          <a:lstStyle/>
          <a:p>
            <a:pPr>
              <a:buFont typeface="Wingdings" panose="05000000000000000000" pitchFamily="2" charset="2"/>
              <a:buChar char="q"/>
            </a:pPr>
            <a:r>
              <a:rPr lang="en-IN" dirty="0"/>
              <a:t>. Suppose a company is interested in performing a competitive analysis using social media data. The company wants to see how often a competitor’s product appears in social media outlets as well as the sentiments associated with those posts. The company notices that the number of positive posts about the competitor is twice as large the number of positive posts about itself. This finding could simply be a case where the competitor is pushing out its press releases to multiple sources, in essence “blowing its own horn.” Alternatively, the competitor could be getting many people to retweet an announcement.</a:t>
            </a:r>
          </a:p>
          <a:p>
            <a:pPr marL="0" indent="0">
              <a:buNone/>
            </a:pPr>
            <a:endParaRPr lang="en-IN" dirty="0"/>
          </a:p>
          <a:p>
            <a:pPr>
              <a:buFont typeface="Wingdings" panose="05000000000000000000" pitchFamily="2" charset="2"/>
              <a:buChar char="q"/>
            </a:pPr>
            <a:r>
              <a:rPr lang="en-IN" dirty="0"/>
              <a:t> </a:t>
            </a:r>
            <a:r>
              <a:rPr lang="en-IN" b="1" i="1" dirty="0">
                <a:solidFill>
                  <a:srgbClr val="002060"/>
                </a:solidFill>
              </a:rPr>
              <a:t>Big Data changes, especially in data streams: </a:t>
            </a:r>
            <a:r>
              <a:rPr lang="en-IN" dirty="0"/>
              <a:t>Organizations must be aware that data quality in an analysis can change, or the data itself can change, because the conditions under which the data are captured can change. For instance, imagine a utility company that analyses weather data and smart-meter data to predict customer power usage. What happens when the utility is analyzing these data in real time and it discovers data missing from some of its smart meters?</a:t>
            </a:r>
          </a:p>
          <a:p>
            <a:endParaRPr lang="en-IN" dirty="0"/>
          </a:p>
        </p:txBody>
      </p:sp>
    </p:spTree>
    <p:extLst>
      <p:ext uri="{BB962C8B-B14F-4D97-AF65-F5344CB8AC3E}">
        <p14:creationId xmlns:p14="http://schemas.microsoft.com/office/powerpoint/2010/main" val="73354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5BB0-4325-49A5-B479-C8FA5789941C}"/>
              </a:ext>
            </a:extLst>
          </p:cNvPr>
          <p:cNvSpPr>
            <a:spLocks noGrp="1"/>
          </p:cNvSpPr>
          <p:nvPr>
            <p:ph type="title"/>
          </p:nvPr>
        </p:nvSpPr>
        <p:spPr/>
        <p:txBody>
          <a:bodyPr/>
          <a:lstStyle/>
          <a:p>
            <a:r>
              <a:rPr lang="en-US" b="1" dirty="0">
                <a:solidFill>
                  <a:srgbClr val="002060"/>
                </a:solidFill>
              </a:rPr>
              <a:t>Uses</a:t>
            </a:r>
            <a:endParaRPr lang="en-IN" b="1" dirty="0">
              <a:solidFill>
                <a:srgbClr val="002060"/>
              </a:solidFill>
            </a:endParaRPr>
          </a:p>
        </p:txBody>
      </p:sp>
      <p:sp>
        <p:nvSpPr>
          <p:cNvPr id="3" name="Content Placeholder 2">
            <a:extLst>
              <a:ext uri="{FF2B5EF4-FFF2-40B4-BE49-F238E27FC236}">
                <a16:creationId xmlns:a16="http://schemas.microsoft.com/office/drawing/2014/main" id="{9AC25A88-A938-449B-99EC-E51753B86192}"/>
              </a:ext>
            </a:extLst>
          </p:cNvPr>
          <p:cNvSpPr>
            <a:spLocks noGrp="1"/>
          </p:cNvSpPr>
          <p:nvPr>
            <p:ph idx="1"/>
          </p:nvPr>
        </p:nvSpPr>
        <p:spPr/>
        <p:txBody>
          <a:bodyPr/>
          <a:lstStyle/>
          <a:p>
            <a:r>
              <a:rPr lang="en-IN" sz="2400" dirty="0"/>
              <a:t>Big Data makes it possible to do many things that were previously impossible</a:t>
            </a:r>
          </a:p>
          <a:p>
            <a:pPr lvl="1"/>
            <a:r>
              <a:rPr lang="en-IN" sz="2000" dirty="0"/>
              <a:t>To spot business trends more rapidly and accurately, </a:t>
            </a:r>
          </a:p>
          <a:p>
            <a:pPr lvl="1"/>
            <a:r>
              <a:rPr lang="en-IN" sz="2000" dirty="0"/>
              <a:t>To prevent diseases, </a:t>
            </a:r>
          </a:p>
          <a:p>
            <a:pPr lvl="1"/>
            <a:r>
              <a:rPr lang="en-IN" sz="2000" dirty="0"/>
              <a:t>To track crime, etc</a:t>
            </a:r>
          </a:p>
          <a:p>
            <a:r>
              <a:rPr lang="en-IN" sz="2400" dirty="0"/>
              <a:t>When properly analyzed, Big Data can reveal valuable patterns and information that were previously hidden because of the amount of work required to discover them. (</a:t>
            </a:r>
            <a:r>
              <a:rPr lang="en-IN" sz="2400" dirty="0">
                <a:solidFill>
                  <a:srgbClr val="002060"/>
                </a:solidFill>
              </a:rPr>
              <a:t>Walmart and Google used to do it)</a:t>
            </a:r>
          </a:p>
          <a:p>
            <a:endParaRPr lang="en-IN" sz="2400" dirty="0">
              <a:solidFill>
                <a:srgbClr val="002060"/>
              </a:solidFill>
            </a:endParaRPr>
          </a:p>
          <a:p>
            <a:endParaRPr lang="en-IN" sz="2400" dirty="0"/>
          </a:p>
        </p:txBody>
      </p:sp>
    </p:spTree>
    <p:extLst>
      <p:ext uri="{BB962C8B-B14F-4D97-AF65-F5344CB8AC3E}">
        <p14:creationId xmlns:p14="http://schemas.microsoft.com/office/powerpoint/2010/main" val="143585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6836-A237-406E-8265-CA77C28769E1}"/>
              </a:ext>
            </a:extLst>
          </p:cNvPr>
          <p:cNvSpPr>
            <a:spLocks noGrp="1"/>
          </p:cNvSpPr>
          <p:nvPr>
            <p:ph type="title"/>
          </p:nvPr>
        </p:nvSpPr>
        <p:spPr/>
        <p:txBody>
          <a:bodyPr>
            <a:normAutofit/>
          </a:bodyPr>
          <a:lstStyle/>
          <a:p>
            <a:r>
              <a:rPr lang="en-IN" sz="3200" b="1" dirty="0">
                <a:solidFill>
                  <a:srgbClr val="002060"/>
                </a:solidFill>
              </a:rPr>
              <a:t>How companies use Big Data for their Competitive Advantage?</a:t>
            </a:r>
          </a:p>
        </p:txBody>
      </p:sp>
      <p:sp>
        <p:nvSpPr>
          <p:cNvPr id="3" name="Content Placeholder 2">
            <a:extLst>
              <a:ext uri="{FF2B5EF4-FFF2-40B4-BE49-F238E27FC236}">
                <a16:creationId xmlns:a16="http://schemas.microsoft.com/office/drawing/2014/main" id="{33DF3FBC-F261-418B-A4A8-D8CC1FC4FD4C}"/>
              </a:ext>
            </a:extLst>
          </p:cNvPr>
          <p:cNvSpPr>
            <a:spLocks noGrp="1"/>
          </p:cNvSpPr>
          <p:nvPr>
            <p:ph idx="1"/>
          </p:nvPr>
        </p:nvSpPr>
        <p:spPr>
          <a:xfrm>
            <a:off x="838200" y="1618736"/>
            <a:ext cx="10515600" cy="4558228"/>
          </a:xfrm>
        </p:spPr>
        <p:txBody>
          <a:bodyPr>
            <a:normAutofit fontScale="92500" lnSpcReduction="20000"/>
          </a:bodyPr>
          <a:lstStyle/>
          <a:p>
            <a:endParaRPr lang="en-IN" dirty="0"/>
          </a:p>
          <a:p>
            <a:r>
              <a:rPr lang="en-IN" dirty="0"/>
              <a:t>Making Big Data available for relevant stakeholders.</a:t>
            </a:r>
          </a:p>
          <a:p>
            <a:r>
              <a:rPr lang="en-IN" dirty="0"/>
              <a:t>Enabling Organizations to Conduct Controlled Experiments. (A/B experiments)</a:t>
            </a:r>
          </a:p>
          <a:p>
            <a:r>
              <a:rPr lang="en-IN" dirty="0"/>
              <a:t>Micro segmentation of Customers (dividing them into groups that share one or more characteristics)</a:t>
            </a:r>
          </a:p>
          <a:p>
            <a:r>
              <a:rPr lang="en-IN" dirty="0"/>
              <a:t>Creating New Business Models. </a:t>
            </a:r>
          </a:p>
          <a:p>
            <a:r>
              <a:rPr lang="en-IN" dirty="0"/>
              <a:t>Organizations Can Analyze More Data. </a:t>
            </a:r>
            <a:r>
              <a:rPr lang="en-IN" sz="2400" dirty="0"/>
              <a:t>(they do not have to rely much on sampling</a:t>
            </a:r>
            <a:r>
              <a:rPr lang="en-IN" dirty="0"/>
              <a:t>.)</a:t>
            </a:r>
          </a:p>
          <a:p>
            <a:r>
              <a:rPr lang="en-IN" b="1" dirty="0"/>
              <a:t>Big Data Used in the Functional Areas of the Organization</a:t>
            </a:r>
          </a:p>
          <a:p>
            <a:pPr marL="0" indent="0">
              <a:buNone/>
            </a:pPr>
            <a:r>
              <a:rPr lang="en-IN" dirty="0"/>
              <a:t>	Human Resources.	 	Product Development.</a:t>
            </a:r>
          </a:p>
          <a:p>
            <a:pPr marL="0" indent="0">
              <a:buNone/>
            </a:pPr>
            <a:r>
              <a:rPr lang="en-IN" dirty="0"/>
              <a:t>	Operations.		 Marketing.	    	 Government Operations.</a:t>
            </a:r>
          </a:p>
        </p:txBody>
      </p:sp>
    </p:spTree>
    <p:extLst>
      <p:ext uri="{BB962C8B-B14F-4D97-AF65-F5344CB8AC3E}">
        <p14:creationId xmlns:p14="http://schemas.microsoft.com/office/powerpoint/2010/main" val="372537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96AF-8BD1-4346-92AE-DEBCC3649854}"/>
              </a:ext>
            </a:extLst>
          </p:cNvPr>
          <p:cNvSpPr>
            <a:spLocks noGrp="1"/>
          </p:cNvSpPr>
          <p:nvPr>
            <p:ph type="title"/>
          </p:nvPr>
        </p:nvSpPr>
        <p:spPr>
          <a:xfrm>
            <a:off x="838200" y="365126"/>
            <a:ext cx="10515600" cy="814318"/>
          </a:xfrm>
        </p:spPr>
        <p:txBody>
          <a:bodyPr>
            <a:normAutofit/>
          </a:bodyPr>
          <a:lstStyle/>
          <a:p>
            <a:r>
              <a:rPr lang="en-IN" sz="3200" b="1" i="0" u="none" strike="noStrike" baseline="0" dirty="0">
                <a:solidFill>
                  <a:schemeClr val="accent6">
                    <a:lumMod val="50000"/>
                  </a:schemeClr>
                </a:solidFill>
                <a:latin typeface="SerifaStd-Bold"/>
              </a:rPr>
              <a:t>Big Data Used in the Functional Areas of the Organization</a:t>
            </a:r>
            <a:endParaRPr lang="en-IN" sz="3200" dirty="0">
              <a:solidFill>
                <a:schemeClr val="accent6">
                  <a:lumMod val="50000"/>
                </a:schemeClr>
              </a:solidFill>
            </a:endParaRPr>
          </a:p>
        </p:txBody>
      </p:sp>
      <p:sp>
        <p:nvSpPr>
          <p:cNvPr id="3" name="Content Placeholder 2">
            <a:extLst>
              <a:ext uri="{FF2B5EF4-FFF2-40B4-BE49-F238E27FC236}">
                <a16:creationId xmlns:a16="http://schemas.microsoft.com/office/drawing/2014/main" id="{9B39A6DD-0002-4957-8921-B3EFF2D03BF2}"/>
              </a:ext>
            </a:extLst>
          </p:cNvPr>
          <p:cNvSpPr>
            <a:spLocks noGrp="1"/>
          </p:cNvSpPr>
          <p:nvPr>
            <p:ph idx="1"/>
          </p:nvPr>
        </p:nvSpPr>
        <p:spPr>
          <a:xfrm>
            <a:off x="838200" y="1351722"/>
            <a:ext cx="10515600" cy="4825241"/>
          </a:xfrm>
        </p:spPr>
        <p:txBody>
          <a:bodyPr/>
          <a:lstStyle/>
          <a:p>
            <a:endParaRPr lang="en-IN" sz="2400" b="1" i="0" u="none" strike="noStrike" baseline="0" dirty="0">
              <a:solidFill>
                <a:srgbClr val="FF7300"/>
              </a:solidFill>
              <a:latin typeface="ElectraLTStd-Bold"/>
            </a:endParaRPr>
          </a:p>
          <a:p>
            <a:r>
              <a:rPr lang="en-IN" sz="2400" b="1" i="0" u="none" strike="noStrike" baseline="0" dirty="0">
                <a:solidFill>
                  <a:srgbClr val="FF7300"/>
                </a:solidFill>
                <a:latin typeface="ElectraLTStd-Bold"/>
              </a:rPr>
              <a:t>Human Resources.</a:t>
            </a:r>
          </a:p>
          <a:p>
            <a:r>
              <a:rPr lang="en-IN" sz="2400" b="1" i="0" u="none" strike="noStrike" baseline="0" dirty="0">
                <a:solidFill>
                  <a:srgbClr val="7030A0"/>
                </a:solidFill>
                <a:latin typeface="ElectraLTStd-Bold"/>
              </a:rPr>
              <a:t>Product Development</a:t>
            </a:r>
          </a:p>
          <a:p>
            <a:r>
              <a:rPr lang="en-IN" sz="2400" b="1" i="0" u="none" strike="noStrike" baseline="0" dirty="0">
                <a:solidFill>
                  <a:schemeClr val="accent6">
                    <a:lumMod val="50000"/>
                  </a:schemeClr>
                </a:solidFill>
                <a:latin typeface="ElectraLTStd-Bold"/>
              </a:rPr>
              <a:t>Operations.</a:t>
            </a:r>
          </a:p>
          <a:p>
            <a:r>
              <a:rPr lang="en-IN" sz="2400" b="1" i="0" u="none" strike="noStrike" baseline="0" dirty="0">
                <a:solidFill>
                  <a:srgbClr val="C00000"/>
                </a:solidFill>
                <a:latin typeface="ElectraLTStd-Bold"/>
              </a:rPr>
              <a:t>Marketing.</a:t>
            </a:r>
          </a:p>
          <a:p>
            <a:r>
              <a:rPr lang="en-IN" sz="2400" b="1" i="0" u="none" strike="noStrike" baseline="0" dirty="0">
                <a:solidFill>
                  <a:srgbClr val="002060"/>
                </a:solidFill>
                <a:latin typeface="ElectraLTStd-Bold"/>
              </a:rPr>
              <a:t>Government Operations.</a:t>
            </a:r>
          </a:p>
          <a:p>
            <a:endParaRPr lang="en-IN" dirty="0">
              <a:solidFill>
                <a:srgbClr val="002060"/>
              </a:solidFill>
            </a:endParaRPr>
          </a:p>
        </p:txBody>
      </p:sp>
    </p:spTree>
    <p:extLst>
      <p:ext uri="{BB962C8B-B14F-4D97-AF65-F5344CB8AC3E}">
        <p14:creationId xmlns:p14="http://schemas.microsoft.com/office/powerpoint/2010/main" val="2736727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C7D7-1463-4E20-B44F-86FB9EF81A99}"/>
              </a:ext>
            </a:extLst>
          </p:cNvPr>
          <p:cNvSpPr>
            <a:spLocks noGrp="1"/>
          </p:cNvSpPr>
          <p:nvPr>
            <p:ph type="title"/>
          </p:nvPr>
        </p:nvSpPr>
        <p:spPr/>
        <p:txBody>
          <a:bodyPr/>
          <a:lstStyle/>
          <a:p>
            <a:r>
              <a:rPr lang="en-IN" b="1" dirty="0">
                <a:solidFill>
                  <a:srgbClr val="002060"/>
                </a:solidFill>
              </a:rPr>
              <a:t>Data Warehouses and Data Marts</a:t>
            </a:r>
          </a:p>
        </p:txBody>
      </p:sp>
      <p:sp>
        <p:nvSpPr>
          <p:cNvPr id="3" name="Content Placeholder 2">
            <a:extLst>
              <a:ext uri="{FF2B5EF4-FFF2-40B4-BE49-F238E27FC236}">
                <a16:creationId xmlns:a16="http://schemas.microsoft.com/office/drawing/2014/main" id="{CEC6B561-ADDE-49BA-B41C-C60D64CB910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2416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EEE3-59A6-46DC-99C8-34600E97C597}"/>
              </a:ext>
            </a:extLst>
          </p:cNvPr>
          <p:cNvSpPr>
            <a:spLocks noGrp="1"/>
          </p:cNvSpPr>
          <p:nvPr>
            <p:ph type="title"/>
          </p:nvPr>
        </p:nvSpPr>
        <p:spPr>
          <a:xfrm>
            <a:off x="838200" y="365126"/>
            <a:ext cx="10515600" cy="814318"/>
          </a:xfrm>
        </p:spPr>
        <p:txBody>
          <a:bodyPr/>
          <a:lstStyle/>
          <a:p>
            <a:r>
              <a:rPr lang="en-IN" b="1" dirty="0">
                <a:solidFill>
                  <a:srgbClr val="002060"/>
                </a:solidFill>
              </a:rPr>
              <a:t>Introduction</a:t>
            </a:r>
          </a:p>
        </p:txBody>
      </p:sp>
      <p:sp>
        <p:nvSpPr>
          <p:cNvPr id="3" name="Content Placeholder 2">
            <a:extLst>
              <a:ext uri="{FF2B5EF4-FFF2-40B4-BE49-F238E27FC236}">
                <a16:creationId xmlns:a16="http://schemas.microsoft.com/office/drawing/2014/main" id="{33903775-6BB6-4BF3-BFDB-C6B70BC1FF55}"/>
              </a:ext>
            </a:extLst>
          </p:cNvPr>
          <p:cNvSpPr>
            <a:spLocks noGrp="1"/>
          </p:cNvSpPr>
          <p:nvPr>
            <p:ph idx="1"/>
          </p:nvPr>
        </p:nvSpPr>
        <p:spPr>
          <a:xfrm>
            <a:off x="583097" y="1245704"/>
            <a:ext cx="11105320" cy="4931259"/>
          </a:xfrm>
        </p:spPr>
        <p:txBody>
          <a:bodyPr>
            <a:normAutofit/>
          </a:bodyPr>
          <a:lstStyle/>
          <a:p>
            <a:r>
              <a:rPr lang="en-IN" sz="2400" b="1" dirty="0">
                <a:solidFill>
                  <a:srgbClr val="0070C0"/>
                </a:solidFill>
                <a:latin typeface="Times New Roman" panose="02020603050405020304" pitchFamily="18" charset="0"/>
                <a:cs typeface="Times New Roman" panose="02020603050405020304" pitchFamily="18" charset="0"/>
              </a:rPr>
              <a:t>Data  </a:t>
            </a:r>
            <a:r>
              <a:rPr lang="en-IN" sz="2400"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a:t>
            </a:r>
            <a:r>
              <a:rPr lang="en-IN" sz="2400" b="1" dirty="0">
                <a:solidFill>
                  <a:srgbClr val="0070C0"/>
                </a:solidFill>
                <a:latin typeface="Times New Roman" panose="02020603050405020304" pitchFamily="18" charset="0"/>
                <a:cs typeface="Times New Roman" panose="02020603050405020304" pitchFamily="18" charset="0"/>
              </a:rPr>
              <a:t>  Information  </a:t>
            </a:r>
            <a:r>
              <a:rPr lang="en-IN" sz="2400"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a:t>
            </a:r>
            <a:r>
              <a:rPr lang="en-IN" sz="2400" b="1" dirty="0">
                <a:solidFill>
                  <a:srgbClr val="0070C0"/>
                </a:solidFill>
                <a:latin typeface="Times New Roman" panose="02020603050405020304" pitchFamily="18" charset="0"/>
                <a:cs typeface="Times New Roman" panose="02020603050405020304" pitchFamily="18" charset="0"/>
              </a:rPr>
              <a:t> Knowledge</a:t>
            </a:r>
          </a:p>
          <a:p>
            <a:r>
              <a:rPr lang="en-IN" sz="2400" dirty="0">
                <a:latin typeface="Times New Roman" panose="02020603050405020304" pitchFamily="18" charset="0"/>
                <a:cs typeface="Times New Roman" panose="02020603050405020304" pitchFamily="18" charset="0"/>
              </a:rPr>
              <a:t>Technologies and systems support organizations in </a:t>
            </a:r>
            <a:r>
              <a:rPr lang="en-IN" sz="2400" b="1" dirty="0">
                <a:latin typeface="Times New Roman" panose="02020603050405020304" pitchFamily="18" charset="0"/>
                <a:cs typeface="Times New Roman" panose="02020603050405020304" pitchFamily="18" charset="0"/>
              </a:rPr>
              <a:t>managing Information</a:t>
            </a:r>
            <a:r>
              <a:rPr lang="en-IN" sz="2400" dirty="0">
                <a:latin typeface="Times New Roman" panose="02020603050405020304" pitchFamily="18" charset="0"/>
                <a:cs typeface="Times New Roman" panose="02020603050405020304" pitchFamily="18" charset="0"/>
              </a:rPr>
              <a:t>—that is, </a:t>
            </a:r>
            <a:r>
              <a:rPr lang="en-IN" sz="2400" b="1" dirty="0">
                <a:latin typeface="Times New Roman" panose="02020603050405020304" pitchFamily="18" charset="0"/>
                <a:cs typeface="Times New Roman" panose="02020603050405020304" pitchFamily="18" charset="0"/>
              </a:rPr>
              <a:t>acquiring, organizing, storing, accessing, analyzing, and interpreting</a:t>
            </a:r>
            <a:r>
              <a:rPr lang="en-IN" sz="2400" dirty="0">
                <a:latin typeface="Times New Roman" panose="02020603050405020304" pitchFamily="18" charset="0"/>
                <a:cs typeface="Times New Roman" panose="02020603050405020304" pitchFamily="18" charset="0"/>
              </a:rPr>
              <a:t>—data.</a:t>
            </a:r>
          </a:p>
          <a:p>
            <a:r>
              <a:rPr lang="en-IN" sz="2400" u="sng" dirty="0">
                <a:latin typeface="Times New Roman" panose="02020603050405020304" pitchFamily="18" charset="0"/>
                <a:cs typeface="Times New Roman" panose="02020603050405020304" pitchFamily="18" charset="0"/>
              </a:rPr>
              <a:t>How important are data and data management to organizations</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All IT applications require data. These </a:t>
            </a:r>
            <a:r>
              <a:rPr lang="en-IN" sz="2400" u="sng" dirty="0">
                <a:latin typeface="Times New Roman" panose="02020603050405020304" pitchFamily="18" charset="0"/>
                <a:cs typeface="Times New Roman" panose="02020603050405020304" pitchFamily="18" charset="0"/>
              </a:rPr>
              <a:t>data should be of high quality</a:t>
            </a:r>
            <a:r>
              <a:rPr lang="en-IN" sz="2400" dirty="0">
                <a:latin typeface="Times New Roman" panose="02020603050405020304" pitchFamily="18" charset="0"/>
                <a:cs typeface="Times New Roman" panose="02020603050405020304" pitchFamily="18" charset="0"/>
              </a:rPr>
              <a:t>, meaning that they should be </a:t>
            </a:r>
            <a:r>
              <a:rPr lang="en-IN" sz="2400" u="sng" dirty="0">
                <a:latin typeface="Times New Roman" panose="02020603050405020304" pitchFamily="18" charset="0"/>
                <a:cs typeface="Times New Roman" panose="02020603050405020304" pitchFamily="18" charset="0"/>
              </a:rPr>
              <a:t>accurate, complete, timely, consistent, accessible, relevant, and concise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Unfortunately, the process of acquiring, keeping, and managing data is becoming increasingly difficult.</a:t>
            </a:r>
          </a:p>
          <a:p>
            <a:r>
              <a:rPr lang="en-IN" sz="2400" dirty="0">
                <a:latin typeface="Times New Roman" panose="02020603050405020304" pitchFamily="18" charset="0"/>
                <a:cs typeface="Times New Roman" panose="02020603050405020304" pitchFamily="18" charset="0"/>
              </a:rPr>
              <a:t>From </a:t>
            </a:r>
            <a:r>
              <a:rPr lang="en-IN" sz="2400" u="sng" dirty="0">
                <a:latin typeface="Times New Roman" panose="02020603050405020304" pitchFamily="18" charset="0"/>
                <a:cs typeface="Times New Roman" panose="02020603050405020304" pitchFamily="18" charset="0"/>
              </a:rPr>
              <a:t>confidential customer information</a:t>
            </a:r>
            <a:r>
              <a:rPr lang="en-IN" sz="2400" dirty="0">
                <a:latin typeface="Times New Roman" panose="02020603050405020304" pitchFamily="18" charset="0"/>
                <a:cs typeface="Times New Roman" panose="02020603050405020304" pitchFamily="18" charset="0"/>
              </a:rPr>
              <a:t>, to </a:t>
            </a:r>
            <a:r>
              <a:rPr lang="en-IN" sz="2400" u="sng" dirty="0">
                <a:latin typeface="Times New Roman" panose="02020603050405020304" pitchFamily="18" charset="0"/>
                <a:cs typeface="Times New Roman" panose="02020603050405020304" pitchFamily="18" charset="0"/>
              </a:rPr>
              <a:t>intellectual property</a:t>
            </a:r>
            <a:r>
              <a:rPr lang="en-IN" sz="2400" dirty="0">
                <a:latin typeface="Times New Roman" panose="02020603050405020304" pitchFamily="18" charset="0"/>
                <a:cs typeface="Times New Roman" panose="02020603050405020304" pitchFamily="18" charset="0"/>
              </a:rPr>
              <a:t>, to </a:t>
            </a:r>
            <a:r>
              <a:rPr lang="en-IN" sz="2400" u="sng" dirty="0">
                <a:latin typeface="Times New Roman" panose="02020603050405020304" pitchFamily="18" charset="0"/>
                <a:cs typeface="Times New Roman" panose="02020603050405020304" pitchFamily="18" charset="0"/>
              </a:rPr>
              <a:t>financial transactions</a:t>
            </a:r>
            <a:r>
              <a:rPr lang="en-IN" sz="2400" dirty="0">
                <a:latin typeface="Times New Roman" panose="02020603050405020304" pitchFamily="18" charset="0"/>
                <a:cs typeface="Times New Roman" panose="02020603050405020304" pitchFamily="18" charset="0"/>
              </a:rPr>
              <a:t>, to </a:t>
            </a:r>
            <a:r>
              <a:rPr lang="en-IN" sz="2400" u="sng" dirty="0">
                <a:latin typeface="Times New Roman" panose="02020603050405020304" pitchFamily="18" charset="0"/>
                <a:cs typeface="Times New Roman" panose="02020603050405020304" pitchFamily="18" charset="0"/>
              </a:rPr>
              <a:t>social media posts</a:t>
            </a:r>
            <a:r>
              <a:rPr lang="en-IN" sz="2400" dirty="0">
                <a:latin typeface="Times New Roman" panose="02020603050405020304" pitchFamily="18" charset="0"/>
                <a:cs typeface="Times New Roman" panose="02020603050405020304" pitchFamily="18" charset="0"/>
              </a:rPr>
              <a:t>, organizations possess massive amounts of data that are critical to their success. </a:t>
            </a:r>
          </a:p>
          <a:p>
            <a:r>
              <a:rPr lang="en-IN" sz="2400" dirty="0">
                <a:latin typeface="Times New Roman" panose="02020603050405020304" pitchFamily="18" charset="0"/>
                <a:cs typeface="Times New Roman" panose="02020603050405020304" pitchFamily="18" charset="0"/>
              </a:rPr>
              <a:t>Data, need to be managed effectively. </a:t>
            </a:r>
            <a:r>
              <a:rPr lang="en-IN" sz="2000" b="1" i="0" u="none" strike="noStrike" baseline="0" dirty="0">
                <a:solidFill>
                  <a:srgbClr val="C00000"/>
                </a:solidFill>
                <a:latin typeface="ElectraLTStd-Regular"/>
              </a:rPr>
              <a:t>Knowledge management (KM)</a:t>
            </a:r>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4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02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BFD7-820E-4A35-8005-5288DF24A1E3}"/>
              </a:ext>
            </a:extLst>
          </p:cNvPr>
          <p:cNvSpPr>
            <a:spLocks noGrp="1"/>
          </p:cNvSpPr>
          <p:nvPr>
            <p:ph type="title"/>
          </p:nvPr>
        </p:nvSpPr>
        <p:spPr>
          <a:xfrm>
            <a:off x="838200" y="365126"/>
            <a:ext cx="10227365" cy="920336"/>
          </a:xfrm>
        </p:spPr>
        <p:txBody>
          <a:bodyPr/>
          <a:lstStyle/>
          <a:p>
            <a:r>
              <a:rPr lang="en-US" b="1" dirty="0">
                <a:solidFill>
                  <a:srgbClr val="002060"/>
                </a:solidFill>
              </a:rPr>
              <a:t>Data Management in India</a:t>
            </a:r>
            <a:endParaRPr lang="en-IN" b="1" dirty="0">
              <a:solidFill>
                <a:srgbClr val="002060"/>
              </a:solidFill>
            </a:endParaRPr>
          </a:p>
        </p:txBody>
      </p:sp>
      <p:sp>
        <p:nvSpPr>
          <p:cNvPr id="3" name="Content Placeholder 2">
            <a:extLst>
              <a:ext uri="{FF2B5EF4-FFF2-40B4-BE49-F238E27FC236}">
                <a16:creationId xmlns:a16="http://schemas.microsoft.com/office/drawing/2014/main" id="{FCC42F5E-80C0-4857-9E53-A76A61BFA7B5}"/>
              </a:ext>
            </a:extLst>
          </p:cNvPr>
          <p:cNvSpPr>
            <a:spLocks noGrp="1"/>
          </p:cNvSpPr>
          <p:nvPr>
            <p:ph idx="1"/>
          </p:nvPr>
        </p:nvSpPr>
        <p:spPr>
          <a:xfrm>
            <a:off x="838200" y="1656522"/>
            <a:ext cx="10515600" cy="4520441"/>
          </a:xfrm>
        </p:spPr>
        <p:txBody>
          <a:bodyPr/>
          <a:lstStyle/>
          <a:p>
            <a:r>
              <a:rPr lang="en-IN" sz="20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Digital India </a:t>
            </a:r>
            <a:r>
              <a:rPr lang="en-IN" sz="24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Digital India is a flagship programme of the </a:t>
            </a:r>
            <a:r>
              <a:rPr lang="en-IN" sz="2400" dirty="0">
                <a:solidFill>
                  <a:srgbClr val="006600"/>
                </a:solidFill>
                <a:effectLst/>
                <a:latin typeface="Arial" panose="020B0604020202020204" pitchFamily="34" charset="0"/>
                <a:ea typeface="Times New Roman" panose="02020603050405020304" pitchFamily="18" charset="0"/>
                <a:cs typeface="Times New Roman" panose="02020603050405020304" pitchFamily="18" charset="0"/>
              </a:rPr>
              <a:t>Government of India </a:t>
            </a: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with a vision to transform India into a </a:t>
            </a:r>
            <a:r>
              <a:rPr lang="en-IN" sz="24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digitally empowered society and knowledge economy</a:t>
            </a:r>
            <a:r>
              <a:rPr lang="en-IN"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r>
              <a:rPr lang="en-IN"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Example: </a:t>
            </a:r>
            <a:r>
              <a:rPr lang="en-IN" sz="2000" b="1" dirty="0">
                <a:solidFill>
                  <a:srgbClr val="000000"/>
                </a:solidFill>
                <a:effectLst/>
                <a:latin typeface="Open Sans"/>
                <a:ea typeface="Times New Roman" panose="02020603050405020304" pitchFamily="18" charset="0"/>
                <a:cs typeface="Times New Roman" panose="02020603050405020304" pitchFamily="18" charset="0"/>
              </a:rPr>
              <a:t>Ministry of Road Transport &amp; Highways (VAHAN)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 </a:t>
            </a:r>
            <a:r>
              <a:rPr lang="en-IN" sz="2000" dirty="0">
                <a:solidFill>
                  <a:srgbClr val="000000"/>
                </a:solidFill>
                <a:effectLst/>
                <a:latin typeface="Arial" panose="020B0604020202020204" pitchFamily="34" charset="0"/>
                <a:ea typeface="Times New Roman" panose="02020603050405020304" pitchFamily="18" charset="0"/>
              </a:rPr>
              <a:t>digitized data of Registered Vehicles and the driving licences</a:t>
            </a:r>
          </a:p>
          <a:p>
            <a:pPr marL="0" indent="0">
              <a:buNone/>
            </a:pPr>
            <a:r>
              <a:rPr lang="en-IN"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Vehicle analysis, </a:t>
            </a:r>
            <a:r>
              <a:rPr lang="en-IN" sz="2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Sarathi</a:t>
            </a:r>
            <a:r>
              <a:rPr lang="en-IN"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analysis</a:t>
            </a:r>
          </a:p>
          <a:p>
            <a:pPr marL="0" indent="0">
              <a:buNone/>
            </a:pPr>
            <a:r>
              <a:rPr lang="en-IN"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Example: UID </a:t>
            </a:r>
            <a:r>
              <a:rPr lang="en-IN"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project </a:t>
            </a:r>
            <a:r>
              <a:rPr lang="en-IN" sz="2000" b="0" i="0" u="none" strike="noStrike" baseline="0" dirty="0">
                <a:latin typeface="HelveticaNeueLTStd-Roman"/>
              </a:rPr>
              <a:t>also known as Aadhaar</a:t>
            </a:r>
          </a:p>
          <a:p>
            <a:pPr marL="0" indent="0" algn="l">
              <a:buNone/>
            </a:pPr>
            <a:r>
              <a:rPr lang="en-IN" sz="2000" dirty="0">
                <a:latin typeface="HelveticaNeueLTStd-Roman"/>
                <a:ea typeface="Calibri" panose="020F0502020204030204" pitchFamily="34" charset="0"/>
                <a:cs typeface="Times New Roman" panose="02020603050405020304" pitchFamily="18" charset="0"/>
              </a:rPr>
              <a:t>	</a:t>
            </a:r>
            <a:r>
              <a:rPr lang="en-IN" sz="2000" dirty="0">
                <a:effectLst/>
                <a:latin typeface="HelveticaNeueLTStd-Roman"/>
                <a:ea typeface="Calibri" panose="020F0502020204030204" pitchFamily="34" charset="0"/>
                <a:cs typeface="Times New Roman" panose="02020603050405020304" pitchFamily="18" charset="0"/>
              </a:rPr>
              <a:t>- </a:t>
            </a:r>
            <a:r>
              <a:rPr lang="en-IN" sz="2000" b="0" i="0" u="none" strike="noStrike" baseline="0" dirty="0">
                <a:latin typeface="HelveticaNeueLTStd-Roman"/>
              </a:rPr>
              <a:t>The goal of the project is to issue identification numbers linked to the fingerprints and iris  scans of every individual in India.</a:t>
            </a:r>
          </a:p>
          <a:p>
            <a:pPr marL="0" indent="0" algn="l">
              <a:buNone/>
            </a:pPr>
            <a:r>
              <a:rPr lang="en-IN" sz="2000" b="1" dirty="0">
                <a:solidFill>
                  <a:srgbClr val="C00000"/>
                </a:solidFill>
                <a:effectLst/>
                <a:latin typeface="HelveticaNeueLTStd-Roman"/>
                <a:ea typeface="Calibri" panose="020F0502020204030204" pitchFamily="34" charset="0"/>
                <a:cs typeface="Times New Roman" panose="02020603050405020304" pitchFamily="18" charset="0"/>
              </a:rPr>
              <a:t>   Medical Data for Emergency Rooms</a:t>
            </a:r>
            <a:endParaRPr lang="en-IN"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212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192E-01AF-423E-BBC4-3F8E138BA790}"/>
              </a:ext>
            </a:extLst>
          </p:cNvPr>
          <p:cNvSpPr>
            <a:spLocks noGrp="1"/>
          </p:cNvSpPr>
          <p:nvPr>
            <p:ph type="title"/>
          </p:nvPr>
        </p:nvSpPr>
        <p:spPr>
          <a:xfrm>
            <a:off x="851452" y="192848"/>
            <a:ext cx="10515600" cy="681796"/>
          </a:xfrm>
        </p:spPr>
        <p:txBody>
          <a:bodyPr>
            <a:normAutofit fontScale="90000"/>
          </a:bodyPr>
          <a:lstStyle/>
          <a:p>
            <a:r>
              <a:rPr lang="en-IN" b="1" dirty="0"/>
              <a:t>Managing Data</a:t>
            </a:r>
            <a:endParaRPr lang="en-IN" dirty="0"/>
          </a:p>
        </p:txBody>
      </p:sp>
      <p:sp>
        <p:nvSpPr>
          <p:cNvPr id="3" name="Content Placeholder 2">
            <a:extLst>
              <a:ext uri="{FF2B5EF4-FFF2-40B4-BE49-F238E27FC236}">
                <a16:creationId xmlns:a16="http://schemas.microsoft.com/office/drawing/2014/main" id="{601446F8-CB0F-4E75-B504-64B1665A3EDB}"/>
              </a:ext>
            </a:extLst>
          </p:cNvPr>
          <p:cNvSpPr>
            <a:spLocks noGrp="1"/>
          </p:cNvSpPr>
          <p:nvPr>
            <p:ph idx="1"/>
          </p:nvPr>
        </p:nvSpPr>
        <p:spPr>
          <a:xfrm>
            <a:off x="838199" y="967408"/>
            <a:ext cx="10823713" cy="5711687"/>
          </a:xfrm>
        </p:spPr>
        <p:txBody>
          <a:bodyPr>
            <a:normAutofit lnSpcReduction="10000"/>
          </a:bodyPr>
          <a:lstStyle/>
          <a:p>
            <a:r>
              <a:rPr lang="en-IN" sz="2400" b="1" dirty="0">
                <a:solidFill>
                  <a:srgbClr val="002060"/>
                </a:solidFill>
              </a:rPr>
              <a:t>What are the difficulties involved in managing data?</a:t>
            </a:r>
          </a:p>
          <a:p>
            <a:pPr lvl="1"/>
            <a:r>
              <a:rPr lang="en-IN" sz="2200" dirty="0"/>
              <a:t>The amount of </a:t>
            </a:r>
            <a:r>
              <a:rPr lang="en-IN" sz="2200" u="sng" dirty="0"/>
              <a:t>data increases exponentially </a:t>
            </a:r>
            <a:r>
              <a:rPr lang="en-IN" sz="2200" dirty="0"/>
              <a:t>with time. Historical data must be kept for a long time</a:t>
            </a:r>
          </a:p>
          <a:p>
            <a:pPr lvl="1"/>
            <a:r>
              <a:rPr lang="en-IN" sz="2200" dirty="0"/>
              <a:t>Data are also </a:t>
            </a:r>
            <a:r>
              <a:rPr lang="en-IN" sz="2200" u="sng" dirty="0"/>
              <a:t>scattered</a:t>
            </a:r>
            <a:r>
              <a:rPr lang="en-IN" sz="2200" dirty="0"/>
              <a:t> throughout organizations, and they are collected by many individuals using various methods and devices.</a:t>
            </a:r>
          </a:p>
          <a:p>
            <a:pPr lvl="1"/>
            <a:r>
              <a:rPr lang="en-IN" sz="2200" dirty="0"/>
              <a:t>Data are </a:t>
            </a:r>
            <a:r>
              <a:rPr lang="en-IN" sz="2200" u="sng" dirty="0"/>
              <a:t>generated from multiple sources</a:t>
            </a:r>
            <a:r>
              <a:rPr lang="en-IN" sz="2200" dirty="0">
                <a:solidFill>
                  <a:srgbClr val="002060"/>
                </a:solidFill>
              </a:rPr>
              <a:t>: </a:t>
            </a:r>
            <a:r>
              <a:rPr lang="en-IN" sz="1600" i="1" dirty="0">
                <a:solidFill>
                  <a:srgbClr val="002060"/>
                </a:solidFill>
              </a:rPr>
              <a:t>internal sources </a:t>
            </a:r>
            <a:r>
              <a:rPr lang="en-IN" sz="1600" dirty="0">
                <a:solidFill>
                  <a:srgbClr val="002060"/>
                </a:solidFill>
              </a:rPr>
              <a:t>(for example, corporate databases and company documents); personal sources (for example, personal thoughts, opinions, and experiences); and </a:t>
            </a:r>
            <a:r>
              <a:rPr lang="en-IN" sz="1600" i="1" dirty="0">
                <a:solidFill>
                  <a:srgbClr val="002060"/>
                </a:solidFill>
              </a:rPr>
              <a:t>external sources </a:t>
            </a:r>
            <a:r>
              <a:rPr lang="en-IN" sz="1600" dirty="0">
                <a:solidFill>
                  <a:srgbClr val="002060"/>
                </a:solidFill>
              </a:rPr>
              <a:t>(for example, commercial databases, government reports, and corporate web sites). Data also come from the web, in the form of </a:t>
            </a:r>
            <a:r>
              <a:rPr lang="en-IN" sz="1600" b="1" dirty="0">
                <a:solidFill>
                  <a:srgbClr val="002060"/>
                </a:solidFill>
              </a:rPr>
              <a:t>clickstream data</a:t>
            </a:r>
            <a:r>
              <a:rPr lang="en-IN" sz="1600" dirty="0">
                <a:solidFill>
                  <a:srgbClr val="002060"/>
                </a:solidFill>
              </a:rPr>
              <a:t>.</a:t>
            </a:r>
          </a:p>
          <a:p>
            <a:pPr lvl="1"/>
            <a:r>
              <a:rPr lang="en-IN" sz="2200" u="sng" dirty="0"/>
              <a:t>New sources of data</a:t>
            </a:r>
            <a:r>
              <a:rPr lang="en-IN" sz="2200" dirty="0"/>
              <a:t>, such as blogs, podcasts, videocasts, and RFID tags and other wireless sensors</a:t>
            </a:r>
          </a:p>
          <a:p>
            <a:pPr lvl="1"/>
            <a:r>
              <a:rPr lang="en-IN" sz="2200" dirty="0"/>
              <a:t>Data </a:t>
            </a:r>
            <a:r>
              <a:rPr lang="en-IN" sz="2200" u="sng" dirty="0"/>
              <a:t>degrade over time</a:t>
            </a:r>
          </a:p>
          <a:p>
            <a:pPr lvl="1"/>
            <a:r>
              <a:rPr lang="en-IN" sz="2200" dirty="0"/>
              <a:t>Data are also subject to </a:t>
            </a:r>
            <a:r>
              <a:rPr lang="en-IN" sz="2200" b="1" i="1" dirty="0">
                <a:solidFill>
                  <a:srgbClr val="0070C0"/>
                </a:solidFill>
              </a:rPr>
              <a:t>data rot – </a:t>
            </a:r>
            <a:r>
              <a:rPr lang="en-IN" sz="2200" dirty="0"/>
              <a:t>due to temperature, humidity, and exposure to light</a:t>
            </a:r>
          </a:p>
          <a:p>
            <a:pPr lvl="1"/>
            <a:r>
              <a:rPr lang="en-IN" sz="2200" dirty="0"/>
              <a:t>Data security, quality, and integrity are critical</a:t>
            </a:r>
          </a:p>
          <a:p>
            <a:pPr lvl="1"/>
            <a:r>
              <a:rPr lang="en-IN" sz="2200" dirty="0"/>
              <a:t>Legal requirements relating to data differ among countries.</a:t>
            </a:r>
          </a:p>
          <a:p>
            <a:pPr lvl="1"/>
            <a:r>
              <a:rPr lang="en-IN" sz="2200" dirty="0"/>
              <a:t>Unique requirements on data, which results in repetition and conflicts across the organization. This situation can produce inconsistent data. </a:t>
            </a:r>
            <a:r>
              <a:rPr lang="en-IN" sz="2200" dirty="0">
                <a:solidFill>
                  <a:srgbClr val="0070C0"/>
                </a:solidFill>
              </a:rPr>
              <a:t>Example?</a:t>
            </a:r>
          </a:p>
          <a:p>
            <a:pPr lvl="1"/>
            <a:r>
              <a:rPr lang="en-IN" sz="2200" dirty="0"/>
              <a:t>Companies are drowning in data, much of which is unstructured.</a:t>
            </a:r>
            <a:endParaRPr lang="en-IN" sz="2200" b="1" dirty="0">
              <a:solidFill>
                <a:srgbClr val="0070C0"/>
              </a:solidFill>
            </a:endParaRPr>
          </a:p>
        </p:txBody>
      </p:sp>
    </p:spTree>
    <p:extLst>
      <p:ext uri="{BB962C8B-B14F-4D97-AF65-F5344CB8AC3E}">
        <p14:creationId xmlns:p14="http://schemas.microsoft.com/office/powerpoint/2010/main" val="272057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down)">
                                      <p:cBhvr>
                                        <p:cTn id="48" dur="500"/>
                                        <p:tgtEl>
                                          <p:spTgt spid="3">
                                            <p:txEl>
                                              <p:pRg st="9" end="9"/>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down)">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4CC9-A8A3-4678-89EB-90AD40CE946D}"/>
              </a:ext>
            </a:extLst>
          </p:cNvPr>
          <p:cNvSpPr>
            <a:spLocks noGrp="1"/>
          </p:cNvSpPr>
          <p:nvPr>
            <p:ph type="title"/>
          </p:nvPr>
        </p:nvSpPr>
        <p:spPr>
          <a:xfrm>
            <a:off x="838200" y="365126"/>
            <a:ext cx="10515600" cy="681796"/>
          </a:xfrm>
        </p:spPr>
        <p:txBody>
          <a:bodyPr>
            <a:normAutofit fontScale="90000"/>
          </a:bodyPr>
          <a:lstStyle/>
          <a:p>
            <a:r>
              <a:rPr lang="en-IN" b="1" dirty="0"/>
              <a:t>Managing Data – </a:t>
            </a:r>
            <a:r>
              <a:rPr lang="en-IN" b="1" dirty="0">
                <a:solidFill>
                  <a:srgbClr val="0070C0"/>
                </a:solidFill>
              </a:rPr>
              <a:t>Data Governance</a:t>
            </a:r>
            <a:endParaRPr lang="en-IN" dirty="0">
              <a:solidFill>
                <a:srgbClr val="0070C0"/>
              </a:solidFill>
            </a:endParaRPr>
          </a:p>
        </p:txBody>
      </p:sp>
      <p:sp>
        <p:nvSpPr>
          <p:cNvPr id="3" name="Content Placeholder 2">
            <a:extLst>
              <a:ext uri="{FF2B5EF4-FFF2-40B4-BE49-F238E27FC236}">
                <a16:creationId xmlns:a16="http://schemas.microsoft.com/office/drawing/2014/main" id="{A972E262-253A-485C-BAEF-B95CF22E29A9}"/>
              </a:ext>
            </a:extLst>
          </p:cNvPr>
          <p:cNvSpPr>
            <a:spLocks noGrp="1"/>
          </p:cNvSpPr>
          <p:nvPr>
            <p:ph idx="1"/>
          </p:nvPr>
        </p:nvSpPr>
        <p:spPr>
          <a:xfrm>
            <a:off x="838200" y="1219200"/>
            <a:ext cx="10515600" cy="4957763"/>
          </a:xfrm>
        </p:spPr>
        <p:txBody>
          <a:bodyPr>
            <a:normAutofit/>
          </a:bodyPr>
          <a:lstStyle/>
          <a:p>
            <a:r>
              <a:rPr lang="en-IN" b="1" dirty="0">
                <a:solidFill>
                  <a:srgbClr val="002060"/>
                </a:solidFill>
              </a:rPr>
              <a:t>Define Data Governance, Master data, and transactional data</a:t>
            </a:r>
          </a:p>
          <a:p>
            <a:pPr lvl="1"/>
            <a:r>
              <a:rPr lang="en-IN" b="1" dirty="0"/>
              <a:t>Data governance </a:t>
            </a:r>
            <a:r>
              <a:rPr lang="en-IN" dirty="0"/>
              <a:t>is an approach to managing information across an entire organization.</a:t>
            </a:r>
          </a:p>
          <a:p>
            <a:pPr lvl="2"/>
            <a:r>
              <a:rPr lang="en-IN" dirty="0"/>
              <a:t>Organization follows unambiguous rules for creating, collecting, handling, and protecting its information.</a:t>
            </a:r>
          </a:p>
          <a:p>
            <a:pPr lvl="2"/>
            <a:r>
              <a:rPr lang="en-IN" dirty="0"/>
              <a:t>The objective is to make information available, transparent, and useful for the people who are authorized to access it</a:t>
            </a:r>
          </a:p>
          <a:p>
            <a:pPr lvl="1"/>
            <a:r>
              <a:rPr lang="en-IN" b="1" dirty="0"/>
              <a:t>Master data </a:t>
            </a:r>
            <a:r>
              <a:rPr lang="en-IN" dirty="0"/>
              <a:t>are a set of core data, such as customer, product, employee, vendor, geographic location, and so on, that span the enterprise information systems.</a:t>
            </a:r>
          </a:p>
          <a:p>
            <a:pPr lvl="1"/>
            <a:r>
              <a:rPr lang="en-IN" b="1" i="1" dirty="0"/>
              <a:t>Transaction data</a:t>
            </a:r>
            <a:r>
              <a:rPr lang="en-IN" dirty="0"/>
              <a:t>, which are generated and captured by operational systems, describe the business’s activities, or transactions</a:t>
            </a:r>
          </a:p>
          <a:p>
            <a:r>
              <a:rPr lang="en-IN" dirty="0">
                <a:solidFill>
                  <a:srgbClr val="0070C0"/>
                </a:solidFill>
              </a:rPr>
              <a:t>Examples of Master data and transaction data?</a:t>
            </a:r>
          </a:p>
        </p:txBody>
      </p:sp>
    </p:spTree>
    <p:extLst>
      <p:ext uri="{BB962C8B-B14F-4D97-AF65-F5344CB8AC3E}">
        <p14:creationId xmlns:p14="http://schemas.microsoft.com/office/powerpoint/2010/main" val="82512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80CD-C671-48E0-960A-5BB664C29947}"/>
              </a:ext>
            </a:extLst>
          </p:cNvPr>
          <p:cNvSpPr>
            <a:spLocks noGrp="1"/>
          </p:cNvSpPr>
          <p:nvPr>
            <p:ph type="title"/>
          </p:nvPr>
        </p:nvSpPr>
        <p:spPr>
          <a:xfrm>
            <a:off x="838200" y="365125"/>
            <a:ext cx="10515600" cy="721553"/>
          </a:xfrm>
        </p:spPr>
        <p:txBody>
          <a:bodyPr/>
          <a:lstStyle/>
          <a:p>
            <a:r>
              <a:rPr lang="en-IN" b="1" dirty="0">
                <a:solidFill>
                  <a:srgbClr val="0070C0"/>
                </a:solidFill>
              </a:rPr>
              <a:t>The Database Approach</a:t>
            </a:r>
            <a:endParaRPr lang="en-IN" dirty="0">
              <a:solidFill>
                <a:srgbClr val="0070C0"/>
              </a:solidFill>
            </a:endParaRPr>
          </a:p>
        </p:txBody>
      </p:sp>
      <p:sp>
        <p:nvSpPr>
          <p:cNvPr id="3" name="Content Placeholder 2">
            <a:extLst>
              <a:ext uri="{FF2B5EF4-FFF2-40B4-BE49-F238E27FC236}">
                <a16:creationId xmlns:a16="http://schemas.microsoft.com/office/drawing/2014/main" id="{7F9CD56C-2FAC-4425-9E7C-30DA1938A02F}"/>
              </a:ext>
            </a:extLst>
          </p:cNvPr>
          <p:cNvSpPr>
            <a:spLocks noGrp="1"/>
          </p:cNvSpPr>
          <p:nvPr>
            <p:ph idx="1"/>
          </p:nvPr>
        </p:nvSpPr>
        <p:spPr>
          <a:xfrm>
            <a:off x="626165" y="1179444"/>
            <a:ext cx="10515600" cy="4904754"/>
          </a:xfrm>
        </p:spPr>
        <p:txBody>
          <a:bodyPr/>
          <a:lstStyle/>
          <a:p>
            <a:r>
              <a:rPr lang="en-IN" dirty="0"/>
              <a:t>A </a:t>
            </a:r>
            <a:r>
              <a:rPr lang="en-IN" b="1" dirty="0"/>
              <a:t>database file </a:t>
            </a:r>
            <a:r>
              <a:rPr lang="en-IN" dirty="0"/>
              <a:t>is a collection of logically related records.</a:t>
            </a:r>
          </a:p>
        </p:txBody>
      </p:sp>
      <p:pic>
        <p:nvPicPr>
          <p:cNvPr id="1028" name="Picture 4" descr="Related image">
            <a:extLst>
              <a:ext uri="{FF2B5EF4-FFF2-40B4-BE49-F238E27FC236}">
                <a16:creationId xmlns:a16="http://schemas.microsoft.com/office/drawing/2014/main" id="{B2ED7B86-9105-4E48-AE4B-B2F1D1B4A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417" y="1749287"/>
            <a:ext cx="6520070" cy="32337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4D015D-C766-482C-991F-1ADA8E43D897}"/>
              </a:ext>
            </a:extLst>
          </p:cNvPr>
          <p:cNvSpPr/>
          <p:nvPr/>
        </p:nvSpPr>
        <p:spPr>
          <a:xfrm>
            <a:off x="795130" y="5159922"/>
            <a:ext cx="7275444" cy="984885"/>
          </a:xfrm>
          <a:prstGeom prst="rect">
            <a:avLst/>
          </a:prstGeom>
        </p:spPr>
        <p:txBody>
          <a:bodyPr wrap="square">
            <a:spAutoFit/>
          </a:bodyPr>
          <a:lstStyle/>
          <a:p>
            <a:r>
              <a:rPr lang="en-IN" sz="2000" dirty="0">
                <a:latin typeface="ElectraLTStd-Regular"/>
              </a:rPr>
              <a:t>This file contains all of the data records the application requires.</a:t>
            </a:r>
          </a:p>
          <a:p>
            <a:r>
              <a:rPr lang="en-IN" sz="2000" dirty="0"/>
              <a:t> Efficient methods of storing and accessing data.</a:t>
            </a:r>
          </a:p>
          <a:p>
            <a:endParaRPr lang="en-IN" dirty="0"/>
          </a:p>
        </p:txBody>
      </p:sp>
    </p:spTree>
    <p:extLst>
      <p:ext uri="{BB962C8B-B14F-4D97-AF65-F5344CB8AC3E}">
        <p14:creationId xmlns:p14="http://schemas.microsoft.com/office/powerpoint/2010/main" val="296860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BDAE11-8D03-4BD1-BA67-19199B534F35}"/>
              </a:ext>
            </a:extLst>
          </p:cNvPr>
          <p:cNvSpPr>
            <a:spLocks noGrp="1"/>
          </p:cNvSpPr>
          <p:nvPr>
            <p:ph type="title"/>
          </p:nvPr>
        </p:nvSpPr>
        <p:spPr>
          <a:xfrm>
            <a:off x="838200" y="365126"/>
            <a:ext cx="10515600" cy="801066"/>
          </a:xfrm>
        </p:spPr>
        <p:txBody>
          <a:bodyPr/>
          <a:lstStyle/>
          <a:p>
            <a:r>
              <a:rPr lang="en-IN" b="1" dirty="0">
                <a:solidFill>
                  <a:srgbClr val="002060"/>
                </a:solidFill>
              </a:rPr>
              <a:t>Database Management System</a:t>
            </a:r>
          </a:p>
        </p:txBody>
      </p:sp>
      <p:pic>
        <p:nvPicPr>
          <p:cNvPr id="5" name="Picture 4">
            <a:extLst>
              <a:ext uri="{FF2B5EF4-FFF2-40B4-BE49-F238E27FC236}">
                <a16:creationId xmlns:a16="http://schemas.microsoft.com/office/drawing/2014/main" id="{674F2A0D-1457-4B8A-9ED6-309EB9B01975}"/>
              </a:ext>
            </a:extLst>
          </p:cNvPr>
          <p:cNvPicPr>
            <a:picLocks noChangeAspect="1"/>
          </p:cNvPicPr>
          <p:nvPr/>
        </p:nvPicPr>
        <p:blipFill>
          <a:blip r:embed="rId2"/>
          <a:stretch>
            <a:fillRect/>
          </a:stretch>
        </p:blipFill>
        <p:spPr>
          <a:xfrm>
            <a:off x="751884" y="1616766"/>
            <a:ext cx="10525716" cy="4735784"/>
          </a:xfrm>
          <a:prstGeom prst="rect">
            <a:avLst/>
          </a:prstGeom>
        </p:spPr>
      </p:pic>
    </p:spTree>
    <p:extLst>
      <p:ext uri="{BB962C8B-B14F-4D97-AF65-F5344CB8AC3E}">
        <p14:creationId xmlns:p14="http://schemas.microsoft.com/office/powerpoint/2010/main" val="224749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A87C-BCC7-468D-B186-7FFE82161B2E}"/>
              </a:ext>
            </a:extLst>
          </p:cNvPr>
          <p:cNvSpPr>
            <a:spLocks noGrp="1"/>
          </p:cNvSpPr>
          <p:nvPr>
            <p:ph type="title"/>
          </p:nvPr>
        </p:nvSpPr>
        <p:spPr>
          <a:xfrm>
            <a:off x="838200" y="365126"/>
            <a:ext cx="10515600" cy="655292"/>
          </a:xfrm>
        </p:spPr>
        <p:txBody>
          <a:bodyPr>
            <a:normAutofit fontScale="90000"/>
          </a:bodyPr>
          <a:lstStyle/>
          <a:p>
            <a:r>
              <a:rPr lang="en-IN" b="1" dirty="0">
                <a:solidFill>
                  <a:srgbClr val="002060"/>
                </a:solidFill>
              </a:rPr>
              <a:t>Database systems</a:t>
            </a:r>
          </a:p>
        </p:txBody>
      </p:sp>
      <p:sp>
        <p:nvSpPr>
          <p:cNvPr id="3" name="Content Placeholder 2">
            <a:extLst>
              <a:ext uri="{FF2B5EF4-FFF2-40B4-BE49-F238E27FC236}">
                <a16:creationId xmlns:a16="http://schemas.microsoft.com/office/drawing/2014/main" id="{5342D607-F982-4034-A8B4-CF20C4092F9C}"/>
              </a:ext>
            </a:extLst>
          </p:cNvPr>
          <p:cNvSpPr>
            <a:spLocks noGrp="1"/>
          </p:cNvSpPr>
          <p:nvPr>
            <p:ph idx="1"/>
          </p:nvPr>
        </p:nvSpPr>
        <p:spPr>
          <a:xfrm>
            <a:off x="838200" y="1537252"/>
            <a:ext cx="10388600" cy="4639711"/>
          </a:xfrm>
        </p:spPr>
        <p:txBody>
          <a:bodyPr>
            <a:normAutofit fontScale="92500"/>
          </a:bodyPr>
          <a:lstStyle/>
          <a:p>
            <a:r>
              <a:rPr lang="en-IN" dirty="0"/>
              <a:t>Database systems </a:t>
            </a:r>
            <a:r>
              <a:rPr lang="en-IN" dirty="0">
                <a:solidFill>
                  <a:srgbClr val="002060"/>
                </a:solidFill>
              </a:rPr>
              <a:t>minimize</a:t>
            </a:r>
            <a:r>
              <a:rPr lang="en-IN" dirty="0"/>
              <a:t> the following problems:</a:t>
            </a:r>
          </a:p>
          <a:p>
            <a:pPr lvl="1">
              <a:buFont typeface="Wingdings" panose="05000000000000000000" pitchFamily="2" charset="2"/>
              <a:buChar char="ü"/>
            </a:pPr>
            <a:r>
              <a:rPr lang="en-IN" b="1" i="1" dirty="0"/>
              <a:t>Data redundancy</a:t>
            </a:r>
            <a:r>
              <a:rPr lang="en-IN" i="1" dirty="0"/>
              <a:t>: </a:t>
            </a:r>
            <a:r>
              <a:rPr lang="en-IN" dirty="0"/>
              <a:t>The same data are stored in multiple locations.</a:t>
            </a:r>
          </a:p>
          <a:p>
            <a:pPr lvl="1">
              <a:buFont typeface="Wingdings" panose="05000000000000000000" pitchFamily="2" charset="2"/>
              <a:buChar char="ü"/>
            </a:pPr>
            <a:r>
              <a:rPr lang="en-IN" b="1" dirty="0"/>
              <a:t> </a:t>
            </a:r>
            <a:r>
              <a:rPr lang="en-IN" b="1" i="1" dirty="0"/>
              <a:t>Data isolation: </a:t>
            </a:r>
            <a:r>
              <a:rPr lang="en-IN" dirty="0"/>
              <a:t>Applications cannot access data associated with other applications.</a:t>
            </a:r>
          </a:p>
          <a:p>
            <a:pPr lvl="1">
              <a:buFont typeface="Wingdings" panose="05000000000000000000" pitchFamily="2" charset="2"/>
              <a:buChar char="ü"/>
            </a:pPr>
            <a:r>
              <a:rPr lang="en-IN" b="1" i="1" dirty="0"/>
              <a:t>Data inconsistency</a:t>
            </a:r>
            <a:r>
              <a:rPr lang="en-IN" i="1" dirty="0"/>
              <a:t>: </a:t>
            </a:r>
            <a:r>
              <a:rPr lang="en-IN" dirty="0"/>
              <a:t>Various copies of the data do not agree.</a:t>
            </a:r>
          </a:p>
          <a:p>
            <a:r>
              <a:rPr lang="en-IN" dirty="0"/>
              <a:t>Database systems </a:t>
            </a:r>
            <a:r>
              <a:rPr lang="en-IN" dirty="0">
                <a:solidFill>
                  <a:srgbClr val="002060"/>
                </a:solidFill>
              </a:rPr>
              <a:t>maximize</a:t>
            </a:r>
            <a:r>
              <a:rPr lang="en-IN" dirty="0"/>
              <a:t> the following:</a:t>
            </a:r>
          </a:p>
          <a:p>
            <a:pPr lvl="1">
              <a:buFont typeface="Wingdings" panose="05000000000000000000" pitchFamily="2" charset="2"/>
              <a:buChar char="ü"/>
            </a:pPr>
            <a:r>
              <a:rPr lang="en-IN" dirty="0"/>
              <a:t> </a:t>
            </a:r>
            <a:r>
              <a:rPr lang="en-IN" b="1" i="1" dirty="0"/>
              <a:t>Data security</a:t>
            </a:r>
            <a:r>
              <a:rPr lang="en-IN" b="1" dirty="0"/>
              <a:t>: </a:t>
            </a:r>
            <a:r>
              <a:rPr lang="en-IN" dirty="0"/>
              <a:t>Because data are “put in one place” in databases, there is a risk of losing a lot of data at one time. Therefore, databases must have extremely high security measures in place to minimize mistakes and deter attacks.</a:t>
            </a:r>
          </a:p>
          <a:p>
            <a:pPr lvl="1">
              <a:buFont typeface="Wingdings" panose="05000000000000000000" pitchFamily="2" charset="2"/>
              <a:buChar char="ü"/>
            </a:pPr>
            <a:r>
              <a:rPr lang="en-IN" dirty="0"/>
              <a:t> </a:t>
            </a:r>
            <a:r>
              <a:rPr lang="en-IN" b="1" i="1" dirty="0"/>
              <a:t>Data integrity</a:t>
            </a:r>
            <a:r>
              <a:rPr lang="en-IN" b="1" dirty="0"/>
              <a:t>: </a:t>
            </a:r>
            <a:r>
              <a:rPr lang="en-IN" dirty="0"/>
              <a:t>Data meet certain constraints; for example, there are no alphabetic characters in a Social Security number field.</a:t>
            </a:r>
          </a:p>
          <a:p>
            <a:pPr lvl="1">
              <a:buFont typeface="Wingdings" panose="05000000000000000000" pitchFamily="2" charset="2"/>
              <a:buChar char="ü"/>
            </a:pPr>
            <a:r>
              <a:rPr lang="en-IN" b="1" i="1" dirty="0"/>
              <a:t>Data independence</a:t>
            </a:r>
            <a:r>
              <a:rPr lang="en-IN" b="1" dirty="0"/>
              <a:t>: </a:t>
            </a:r>
            <a:r>
              <a:rPr lang="en-IN" dirty="0"/>
              <a:t>Applications and data are independent of one another; that is, applications and data are not linked to each other, so all applications are able to access the same data.</a:t>
            </a:r>
          </a:p>
        </p:txBody>
      </p:sp>
    </p:spTree>
    <p:extLst>
      <p:ext uri="{BB962C8B-B14F-4D97-AF65-F5344CB8AC3E}">
        <p14:creationId xmlns:p14="http://schemas.microsoft.com/office/powerpoint/2010/main" val="303946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4425</TotalTime>
  <Words>2587</Words>
  <Application>Microsoft Office PowerPoint</Application>
  <PresentationFormat>Widescreen</PresentationFormat>
  <Paragraphs>162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ElectraLTStd-Bold</vt:lpstr>
      <vt:lpstr>ElectraLTStd-Regular</vt:lpstr>
      <vt:lpstr>HelveticaNeueLTStd-Roman</vt:lpstr>
      <vt:lpstr>Open Sans</vt:lpstr>
      <vt:lpstr>SerifaStd-Bold</vt:lpstr>
      <vt:lpstr>Times New Roman</vt:lpstr>
      <vt:lpstr>Wingdings</vt:lpstr>
      <vt:lpstr>Office Theme</vt:lpstr>
      <vt:lpstr>Data and Knowledge Management</vt:lpstr>
      <vt:lpstr>Questions</vt:lpstr>
      <vt:lpstr>Introduction</vt:lpstr>
      <vt:lpstr>Data Management in India</vt:lpstr>
      <vt:lpstr>Managing Data</vt:lpstr>
      <vt:lpstr>Managing Data – Data Governance</vt:lpstr>
      <vt:lpstr>The Database Approach</vt:lpstr>
      <vt:lpstr>Database Management System</vt:lpstr>
      <vt:lpstr>Database systems</vt:lpstr>
      <vt:lpstr>The Data Hierarchy (DBMS)</vt:lpstr>
      <vt:lpstr>The Data Hierarchy - Example</vt:lpstr>
      <vt:lpstr>Database Management Systems</vt:lpstr>
      <vt:lpstr>Why relational database model?</vt:lpstr>
      <vt:lpstr>Big Data</vt:lpstr>
      <vt:lpstr>Big Data</vt:lpstr>
      <vt:lpstr>Define Big Data</vt:lpstr>
      <vt:lpstr>Big Data generally consists of the following:</vt:lpstr>
      <vt:lpstr>A few specific examples of Big Data:</vt:lpstr>
      <vt:lpstr>Characteristics of Big Data</vt:lpstr>
      <vt:lpstr>Issues with Big Data</vt:lpstr>
      <vt:lpstr>Issues with Big Data..             (contd)</vt:lpstr>
      <vt:lpstr>Uses</vt:lpstr>
      <vt:lpstr>How companies use Big Data for their Competitive Advantage?</vt:lpstr>
      <vt:lpstr>Big Data Used in the Functional Areas of the Organization</vt:lpstr>
      <vt:lpstr>Data Warehouses and Data Marts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Knowledge Management</dc:title>
  <dc:creator>mary Shaju</dc:creator>
  <cp:lastModifiedBy>mary Shaju</cp:lastModifiedBy>
  <cp:revision>73</cp:revision>
  <dcterms:created xsi:type="dcterms:W3CDTF">2019-09-22T03:42:35Z</dcterms:created>
  <dcterms:modified xsi:type="dcterms:W3CDTF">2023-08-03T04:19:52Z</dcterms:modified>
</cp:coreProperties>
</file>