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60" r:id="rId1"/>
  </p:sldMasterIdLst>
  <p:sldIdLst>
    <p:sldId id="256" r:id="rId2"/>
    <p:sldId id="257" r:id="rId3"/>
    <p:sldId id="258" r:id="rId4"/>
    <p:sldId id="259" r:id="rId5"/>
    <p:sldId id="273" r:id="rId6"/>
    <p:sldId id="260" r:id="rId7"/>
    <p:sldId id="262" r:id="rId8"/>
    <p:sldId id="261" r:id="rId9"/>
    <p:sldId id="263" r:id="rId10"/>
    <p:sldId id="274" r:id="rId11"/>
    <p:sldId id="275" r:id="rId12"/>
    <p:sldId id="264" r:id="rId13"/>
    <p:sldId id="265" r:id="rId14"/>
    <p:sldId id="277" r:id="rId15"/>
    <p:sldId id="266" r:id="rId16"/>
    <p:sldId id="276" r:id="rId17"/>
    <p:sldId id="267" r:id="rId18"/>
    <p:sldId id="268" r:id="rId19"/>
    <p:sldId id="269" r:id="rId20"/>
    <p:sldId id="270" r:id="rId21"/>
    <p:sldId id="271" r:id="rId22"/>
    <p:sldId id="278" r:id="rId23"/>
    <p:sldId id="279" r:id="rId24"/>
    <p:sldId id="283" r:id="rId25"/>
    <p:sldId id="272" r:id="rId26"/>
    <p:sldId id="284" r:id="rId27"/>
    <p:sldId id="282" r:id="rId28"/>
    <p:sldId id="281" r:id="rId29"/>
  </p:sldIdLst>
  <p:sldSz cx="12192000" cy="6858000"/>
  <p:notesSz cx="6858000" cy="9144000"/>
  <p:embeddedFontLst>
    <p:embeddedFont>
      <p:font typeface="Comic Sans MS" panose="030F0702030302020204" pitchFamily="66" charset="0"/>
      <p:regular r:id="rId30"/>
      <p:bold r:id="rId31"/>
      <p:italic r:id="rId32"/>
      <p:boldItalic r:id="rId33"/>
    </p:embeddedFont>
    <p:embeddedFont>
      <p:font typeface="Gill Sans MT" panose="020B0502020104020203" pitchFamily="34" charset="0"/>
      <p:regular r:id="rId34"/>
      <p:bold r:id="rId35"/>
      <p:italic r:id="rId36"/>
      <p:boldItalic r:id="rId37"/>
    </p:embeddedFont>
    <p:embeddedFont>
      <p:font typeface="High Tower Text" panose="02040502050506030303" pitchFamily="18" charset="0"/>
      <p:regular r:id="rId38"/>
      <p:italic r:id="rId39"/>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80" d="100"/>
          <a:sy n="80" d="100"/>
        </p:scale>
        <p:origin x="754" y="1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E19772-DC5B-4168-87C6-BD664AA3E8B1}" type="datetimeFigureOut">
              <a:rPr lang="en-US" smtClean="0"/>
              <a:t>5/4/2025</a:t>
            </a:fld>
            <a:endParaRPr lang="en-US"/>
          </a:p>
        </p:txBody>
      </p:sp>
      <p:sp>
        <p:nvSpPr>
          <p:cNvPr id="5" name="Footer Placeholder 4"/>
          <p:cNvSpPr>
            <a:spLocks noGrp="1"/>
          </p:cNvSpPr>
          <p:nvPr>
            <p:ph type="ftr" sz="quarter" idx="11"/>
          </p:nvPr>
        </p:nvSpPr>
        <p:spPr>
          <a:xfrm>
            <a:off x="2416500" y="329307"/>
            <a:ext cx="4973915" cy="309201"/>
          </a:xfrm>
        </p:spPr>
        <p:txBody>
          <a:bodyPr/>
          <a:lstStyle/>
          <a:p>
            <a:endParaRPr lang="en-US"/>
          </a:p>
        </p:txBody>
      </p:sp>
      <p:sp>
        <p:nvSpPr>
          <p:cNvPr id="6" name="Slide Number Placeholder 5"/>
          <p:cNvSpPr>
            <a:spLocks noGrp="1"/>
          </p:cNvSpPr>
          <p:nvPr>
            <p:ph type="sldNum" sz="quarter" idx="12"/>
          </p:nvPr>
        </p:nvSpPr>
        <p:spPr>
          <a:xfrm>
            <a:off x="1437664" y="798973"/>
            <a:ext cx="811019" cy="503578"/>
          </a:xfrm>
        </p:spPr>
        <p:txBody>
          <a:bodyPr/>
          <a:lstStyle/>
          <a:p>
            <a:fld id="{A309E588-F7F6-482C-BD50-A25CA990BA1B}" type="slidenum">
              <a:rPr lang="en-US" smtClean="0"/>
              <a:t>‹#›</a:t>
            </a:fld>
            <a:endParaRPr lang="en-US"/>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96568442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19772-DC5B-4168-87C6-BD664AA3E8B1}"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9E588-F7F6-482C-BD50-A25CA990BA1B}" type="slidenum">
              <a:rPr lang="en-US" smtClean="0"/>
              <a:t>‹#›</a:t>
            </a:fld>
            <a:endParaRPr lang="en-US"/>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1892553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19772-DC5B-4168-87C6-BD664AA3E8B1}"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9E588-F7F6-482C-BD50-A25CA990BA1B}" type="slidenum">
              <a:rPr lang="en-US" smtClean="0"/>
              <a:t>‹#›</a:t>
            </a:fld>
            <a:endParaRPr lang="en-US"/>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27095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E19772-DC5B-4168-87C6-BD664AA3E8B1}"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9E588-F7F6-482C-BD50-A25CA990BA1B}" type="slidenum">
              <a:rPr lang="en-US" smtClean="0"/>
              <a:t>‹#›</a:t>
            </a:fld>
            <a:endParaRPr lang="en-US"/>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556647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E19772-DC5B-4168-87C6-BD664AA3E8B1}" type="datetimeFigureOut">
              <a:rPr lang="en-US" smtClean="0"/>
              <a:t>5/4/2025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309E588-F7F6-482C-BD50-A25CA990BA1B}" type="slidenum">
              <a:rPr lang="en-US" smtClean="0"/>
              <a:t>‹#›</a:t>
            </a:fld>
            <a:endParaRPr lang="en-US"/>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834811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E19772-DC5B-4168-87C6-BD664AA3E8B1}"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9E588-F7F6-482C-BD50-A25CA990BA1B}" type="slidenum">
              <a:rPr lang="en-US" smtClean="0"/>
              <a:t>‹#›</a:t>
            </a:fld>
            <a:endParaRPr lang="en-US"/>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768770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E19772-DC5B-4168-87C6-BD664AA3E8B1}" type="datetimeFigureOut">
              <a:rPr lang="en-US" smtClean="0"/>
              <a:t>5/4/2025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309E588-F7F6-482C-BD50-A25CA990BA1B}" type="slidenum">
              <a:rPr lang="en-US" smtClean="0"/>
              <a:t>‹#›</a:t>
            </a:fld>
            <a:endParaRPr lang="en-US"/>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754702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E19772-DC5B-4168-87C6-BD664AA3E8B1}" type="datetimeFigureOut">
              <a:rPr lang="en-US" smtClean="0"/>
              <a:t>5/4/2025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309E588-F7F6-482C-BD50-A25CA990BA1B}" type="slidenum">
              <a:rPr lang="en-US" smtClean="0"/>
              <a:t>‹#›</a:t>
            </a:fld>
            <a:endParaRPr lang="en-US"/>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590326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E19772-DC5B-4168-87C6-BD664AA3E8B1}" type="datetimeFigureOut">
              <a:rPr lang="en-US" smtClean="0"/>
              <a:t>5/4/2025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309E588-F7F6-482C-BD50-A25CA990BA1B}" type="slidenum">
              <a:rPr lang="en-US" smtClean="0"/>
              <a:t>‹#›</a:t>
            </a:fld>
            <a:endParaRPr lang="en-US"/>
          </a:p>
        </p:txBody>
      </p:sp>
    </p:spTree>
    <p:extLst>
      <p:ext uri="{BB962C8B-B14F-4D97-AF65-F5344CB8AC3E}">
        <p14:creationId xmlns:p14="http://schemas.microsoft.com/office/powerpoint/2010/main" val="29243321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2E19772-DC5B-4168-87C6-BD664AA3E8B1}" type="datetimeFigureOut">
              <a:rPr lang="en-US" smtClean="0"/>
              <a:t>5/4/2025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309E588-F7F6-482C-BD50-A25CA990BA1B}" type="slidenum">
              <a:rPr lang="en-US" smtClean="0"/>
              <a:t>‹#›</a:t>
            </a:fld>
            <a:endParaRPr lang="en-US"/>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55505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12E19772-DC5B-4168-87C6-BD664AA3E8B1}" type="datetimeFigureOut">
              <a:rPr lang="en-US" smtClean="0"/>
              <a:t>5/4/2025</a:t>
            </a:fld>
            <a:endParaRPr lang="en-US"/>
          </a:p>
        </p:txBody>
      </p:sp>
      <p:sp>
        <p:nvSpPr>
          <p:cNvPr id="6" name="Footer Placeholder 5"/>
          <p:cNvSpPr>
            <a:spLocks noGrp="1"/>
          </p:cNvSpPr>
          <p:nvPr>
            <p:ph type="ftr" sz="quarter" idx="11"/>
          </p:nvPr>
        </p:nvSpPr>
        <p:spPr>
          <a:xfrm>
            <a:off x="1447382" y="318640"/>
            <a:ext cx="5541004" cy="320931"/>
          </a:xfrm>
        </p:spPr>
        <p:txBody>
          <a:bodyPr/>
          <a:lstStyle/>
          <a:p>
            <a:endParaRPr lang="en-US"/>
          </a:p>
        </p:txBody>
      </p:sp>
      <p:sp>
        <p:nvSpPr>
          <p:cNvPr id="7" name="Slide Number Placeholder 6"/>
          <p:cNvSpPr>
            <a:spLocks noGrp="1"/>
          </p:cNvSpPr>
          <p:nvPr>
            <p:ph type="sldNum" sz="quarter" idx="12"/>
          </p:nvPr>
        </p:nvSpPr>
        <p:spPr/>
        <p:txBody>
          <a:bodyPr/>
          <a:lstStyle/>
          <a:p>
            <a:fld id="{A309E588-F7F6-482C-BD50-A25CA990BA1B}" type="slidenum">
              <a:rPr lang="en-US" smtClean="0"/>
              <a:t>‹#›</a:t>
            </a:fld>
            <a:endParaRPr lang="en-US"/>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783844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12E19772-DC5B-4168-87C6-BD664AA3E8B1}" type="datetimeFigureOut">
              <a:rPr lang="en-US" smtClean="0"/>
              <a:t>5/4/2025</a:t>
            </a:fld>
            <a:endParaRPr lang="en-US"/>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A309E588-F7F6-482C-BD50-A25CA990BA1B}" type="slidenum">
              <a:rPr lang="en-US" smtClean="0"/>
              <a:t>‹#›</a:t>
            </a:fld>
            <a:endParaRPr lang="en-US"/>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60961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views/Book2_17462764518790/HowdoannualmembersandcasualridersuseCyclisticbikesdifferently?:language=en-GB&amp;:sid=&amp;:redirect=auth&amp;:display_count=n&amp;:origin=viz_share_link" TargetMode="Externa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views/Book2_17462764518790/HowdoannualmembersandcasualridersuseCyclisticbikesdifferently?:language=en-GB&amp;:sid=&amp;:redirect=auth&amp;:display_count=n&amp;:origin=viz_share_link"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ublic.tableau.com/views/Book2_17462764518790/HowdoannualmembersandcasualridersuseCyclisticbikesdifferently?:language=en-GB&amp;:sid=&amp;:redirect=auth&amp;:display_count=n&amp;:origin=viz_share_link" TargetMode="Externa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ublic.tableau.com/views/Book2_17462764518790/HowdoannualmembersandcasualridersuseCyclisticbikesdifferently?:language=en-GB&amp;:sid=&amp;:redirect=auth&amp;:display_count=n&amp;:origin=viz_share_link" TargetMode="Externa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public.tableau.com/views/Book2_17462764518790/HowdoannualmembersandcasualridersuseCyclisticbikesdifferently?:language=en-GB&amp;:sid=&amp;:redirect=auth&amp;:display_count=n&amp;:origin=viz_share_link" TargetMode="Externa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8" Type="http://schemas.openxmlformats.org/officeDocument/2006/relationships/hyperlink" Target="http://www.linkedin.com/in/alrza" TargetMode="External"/><Relationship Id="rId13" Type="http://schemas.openxmlformats.org/officeDocument/2006/relationships/image" Target="../media/image16.svg"/><Relationship Id="rId18" Type="http://schemas.openxmlformats.org/officeDocument/2006/relationships/image" Target="../media/image19.png"/><Relationship Id="rId3" Type="http://schemas.openxmlformats.org/officeDocument/2006/relationships/image" Target="../media/image9.png"/><Relationship Id="rId21" Type="http://schemas.openxmlformats.org/officeDocument/2006/relationships/image" Target="../media/image21.png"/><Relationship Id="rId7" Type="http://schemas.openxmlformats.org/officeDocument/2006/relationships/image" Target="../media/image12.svg"/><Relationship Id="rId12" Type="http://schemas.openxmlformats.org/officeDocument/2006/relationships/image" Target="../media/image15.png"/><Relationship Id="rId17" Type="http://schemas.openxmlformats.org/officeDocument/2006/relationships/hyperlink" Target="https://public.tableau.com/app/profile/alireza.mohebbi/" TargetMode="External"/><Relationship Id="rId2" Type="http://schemas.openxmlformats.org/officeDocument/2006/relationships/hyperlink" Target="mailto:alrza.mohebbi@gmail.com?subject=Let&#8217;s%20Connect%20&#8211;%20Data%20Analysis&amp;body=Hello%20Alireza,%0D%0A%0D%0AI%20wanted%20to%20reach%20out%20to%20start%20a%20conversation%20about%20data%20analysis%20and%20potential%20opportunities.%20Let%20me%20know%20if%20you'd%20be%20open%20to%20connecting!%0D%0A%0D%0ABest%20regards,%0D%0A[Your%20Name]" TargetMode="External"/><Relationship Id="rId16" Type="http://schemas.openxmlformats.org/officeDocument/2006/relationships/image" Target="../media/image18.svg"/><Relationship Id="rId20" Type="http://schemas.openxmlformats.org/officeDocument/2006/relationships/hyperlink" Target="https://wa.me/989135948617?text=Hello%2C%20I%20wanted%20to%20reach%20out!" TargetMode="Externa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hyperlink" Target="https://www.instagram.com/alrza2003?igsh=MWxmcG9hbjV6dXZrdg==" TargetMode="External"/><Relationship Id="rId5" Type="http://schemas.openxmlformats.org/officeDocument/2006/relationships/hyperlink" Target="https://t.me/AlrzA_2003" TargetMode="External"/><Relationship Id="rId15" Type="http://schemas.openxmlformats.org/officeDocument/2006/relationships/image" Target="../media/image17.png"/><Relationship Id="rId23" Type="http://schemas.openxmlformats.org/officeDocument/2006/relationships/image" Target="../media/image7.png"/><Relationship Id="rId10" Type="http://schemas.openxmlformats.org/officeDocument/2006/relationships/image" Target="../media/image14.svg"/><Relationship Id="rId19" Type="http://schemas.openxmlformats.org/officeDocument/2006/relationships/image" Target="../media/image20.svg"/><Relationship Id="rId4" Type="http://schemas.openxmlformats.org/officeDocument/2006/relationships/image" Target="../media/image10.svg"/><Relationship Id="rId9" Type="http://schemas.openxmlformats.org/officeDocument/2006/relationships/image" Target="../media/image13.png"/><Relationship Id="rId14" Type="http://schemas.openxmlformats.org/officeDocument/2006/relationships/hyperlink" Target="https://github.com/AlrzA2003" TargetMode="External"/><Relationship Id="rId22" Type="http://schemas.openxmlformats.org/officeDocument/2006/relationships/image" Target="../media/image22.svg"/></Relationships>
</file>

<file path=ppt/slides/_rels/slide28.xml.rels><?xml version="1.0" encoding="UTF-8" standalone="yes"?>
<Relationships xmlns="http://schemas.openxmlformats.org/package/2006/relationships"><Relationship Id="rId8" Type="http://schemas.openxmlformats.org/officeDocument/2006/relationships/hyperlink" Target="http://www.linkedin.com/in/alrza" TargetMode="External"/><Relationship Id="rId13" Type="http://schemas.openxmlformats.org/officeDocument/2006/relationships/image" Target="../media/image16.svg"/><Relationship Id="rId18" Type="http://schemas.openxmlformats.org/officeDocument/2006/relationships/image" Target="../media/image19.png"/><Relationship Id="rId3" Type="http://schemas.openxmlformats.org/officeDocument/2006/relationships/image" Target="../media/image9.png"/><Relationship Id="rId21" Type="http://schemas.openxmlformats.org/officeDocument/2006/relationships/image" Target="../media/image21.png"/><Relationship Id="rId7" Type="http://schemas.openxmlformats.org/officeDocument/2006/relationships/image" Target="../media/image12.svg"/><Relationship Id="rId12" Type="http://schemas.openxmlformats.org/officeDocument/2006/relationships/image" Target="../media/image15.png"/><Relationship Id="rId17" Type="http://schemas.openxmlformats.org/officeDocument/2006/relationships/hyperlink" Target="https://public.tableau.com/app/profile/alireza.mohebbi/" TargetMode="External"/><Relationship Id="rId2" Type="http://schemas.openxmlformats.org/officeDocument/2006/relationships/hyperlink" Target="mailto:alrza.mohebbi@gmail.com?subject=Let&#8217;s%20Connect%20&#8211;%20Data%20Analysis&amp;body=Hello%20Alireza,%0D%0A%0D%0AI%20wanted%20to%20reach%20out%20to%20start%20a%20conversation%20about%20data%20analysis%20and%20potential%20opportunities.%20Let%20me%20know%20if%20you'd%20be%20open%20to%20connecting!%0D%0A%0D%0ABest%20regards,%0D%0A[Your%20Name]" TargetMode="External"/><Relationship Id="rId16" Type="http://schemas.openxmlformats.org/officeDocument/2006/relationships/image" Target="../media/image18.svg"/><Relationship Id="rId20" Type="http://schemas.openxmlformats.org/officeDocument/2006/relationships/hyperlink" Target="https://wa.me/989135948617?text=Hello%2C%20I%20wanted%20to%20reach%20out!" TargetMode="External"/><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hyperlink" Target="https://www.instagram.com/alrza2003?igsh=MWxmcG9hbjV6dXZrdg==" TargetMode="External"/><Relationship Id="rId5" Type="http://schemas.openxmlformats.org/officeDocument/2006/relationships/hyperlink" Target="https://t.me/AlrzA_2003" TargetMode="External"/><Relationship Id="rId15" Type="http://schemas.openxmlformats.org/officeDocument/2006/relationships/image" Target="../media/image17.png"/><Relationship Id="rId23" Type="http://schemas.openxmlformats.org/officeDocument/2006/relationships/image" Target="../media/image7.png"/><Relationship Id="rId10" Type="http://schemas.openxmlformats.org/officeDocument/2006/relationships/image" Target="../media/image14.svg"/><Relationship Id="rId19" Type="http://schemas.openxmlformats.org/officeDocument/2006/relationships/image" Target="../media/image20.svg"/><Relationship Id="rId4" Type="http://schemas.openxmlformats.org/officeDocument/2006/relationships/image" Target="../media/image10.svg"/><Relationship Id="rId9" Type="http://schemas.openxmlformats.org/officeDocument/2006/relationships/image" Target="../media/image13.png"/><Relationship Id="rId14" Type="http://schemas.openxmlformats.org/officeDocument/2006/relationships/hyperlink" Target="https://github.com/AlrzA2003" TargetMode="External"/><Relationship Id="rId22" Type="http://schemas.openxmlformats.org/officeDocument/2006/relationships/image" Target="../media/image22.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public.tableau.com/views/Book2_17462764518790/HowdoannualmembersandcasualridersuseCyclisticbikesdifferently?:language=en-GB&amp;:sid=&amp;:redirect=auth&amp;:display_count=n&amp;:origin=viz_share_link" TargetMode="Externa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hyperlink" Target="https://public.tableau.com/views/Book2_17462764518790/HowdoannualmembersandcasualridersuseCyclisticbikesdifferently?:language=en-GB&amp;:sid=&amp;:redirect=auth&amp;:display_count=n&amp;:origin=viz_share_link" TargetMode="Externa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EFAE1D6-E1DA-D820-44D8-6B3EE923DFAE}"/>
              </a:ext>
            </a:extLst>
          </p:cNvPr>
          <p:cNvSpPr txBox="1"/>
          <p:nvPr/>
        </p:nvSpPr>
        <p:spPr>
          <a:xfrm>
            <a:off x="1347216" y="3075057"/>
            <a:ext cx="9497568" cy="707886"/>
          </a:xfrm>
          <a:prstGeom prst="rect">
            <a:avLst/>
          </a:prstGeom>
          <a:noFill/>
        </p:spPr>
        <p:txBody>
          <a:bodyPr wrap="square" rtlCol="0">
            <a:spAutoFit/>
          </a:bodyPr>
          <a:lstStyle/>
          <a:p>
            <a:pPr algn="ctr"/>
            <a:r>
              <a:rPr lang="en-US" sz="2000" dirty="0">
                <a:latin typeface="Comic Sans MS" panose="030F0702030302020204" pitchFamily="66" charset="0"/>
                <a:ea typeface="Sans Serif Collection" panose="020B0502040504020204" pitchFamily="34" charset="0"/>
                <a:cs typeface="Sans Serif Collection" panose="020B0502040504020204" pitchFamily="34" charset="0"/>
              </a:rPr>
              <a:t>Cyclistic’s Trip Data:</a:t>
            </a:r>
          </a:p>
          <a:p>
            <a:pPr algn="ctr"/>
            <a:r>
              <a:rPr lang="en-US" sz="2000" dirty="0">
                <a:latin typeface="Comic Sans MS" panose="030F0702030302020204" pitchFamily="66" charset="0"/>
                <a:ea typeface="Sans Serif Collection" panose="020B0502040504020204" pitchFamily="34" charset="0"/>
                <a:cs typeface="Sans Serif Collection" panose="020B0502040504020204" pitchFamily="34" charset="0"/>
              </a:rPr>
              <a:t>How do annual members and casual riders use Cyclistic bikes differently?</a:t>
            </a:r>
          </a:p>
        </p:txBody>
      </p:sp>
      <p:sp>
        <p:nvSpPr>
          <p:cNvPr id="3" name="TextBox 2">
            <a:extLst>
              <a:ext uri="{FF2B5EF4-FFF2-40B4-BE49-F238E27FC236}">
                <a16:creationId xmlns:a16="http://schemas.microsoft.com/office/drawing/2014/main" id="{BF624E65-ADC3-F5BB-4D60-DF2E2D94A3FB}"/>
              </a:ext>
            </a:extLst>
          </p:cNvPr>
          <p:cNvSpPr txBox="1"/>
          <p:nvPr/>
        </p:nvSpPr>
        <p:spPr>
          <a:xfrm>
            <a:off x="3997452" y="3947305"/>
            <a:ext cx="4197096" cy="369332"/>
          </a:xfrm>
          <a:prstGeom prst="rect">
            <a:avLst/>
          </a:prstGeom>
          <a:noFill/>
        </p:spPr>
        <p:txBody>
          <a:bodyPr wrap="square" rtlCol="0">
            <a:spAutoFit/>
          </a:bodyPr>
          <a:lstStyle/>
          <a:p>
            <a:pPr algn="ctr"/>
            <a:r>
              <a:rPr lang="en-US" dirty="0">
                <a:latin typeface="Comic Sans MS" panose="030F0702030302020204" pitchFamily="66" charset="0"/>
              </a:rPr>
              <a:t>Google Data Analysis Case Study</a:t>
            </a:r>
          </a:p>
        </p:txBody>
      </p:sp>
      <p:sp>
        <p:nvSpPr>
          <p:cNvPr id="4" name="TextBox 3">
            <a:extLst>
              <a:ext uri="{FF2B5EF4-FFF2-40B4-BE49-F238E27FC236}">
                <a16:creationId xmlns:a16="http://schemas.microsoft.com/office/drawing/2014/main" id="{378488D0-5FE2-4BB3-C1A9-7A59C5D6D3AD}"/>
              </a:ext>
            </a:extLst>
          </p:cNvPr>
          <p:cNvSpPr txBox="1"/>
          <p:nvPr/>
        </p:nvSpPr>
        <p:spPr>
          <a:xfrm>
            <a:off x="1347216" y="5131569"/>
            <a:ext cx="2639568" cy="923330"/>
          </a:xfrm>
          <a:prstGeom prst="rect">
            <a:avLst/>
          </a:prstGeom>
          <a:noFill/>
        </p:spPr>
        <p:txBody>
          <a:bodyPr wrap="square" rtlCol="0">
            <a:spAutoFit/>
          </a:bodyPr>
          <a:lstStyle/>
          <a:p>
            <a:pPr algn="ctr"/>
            <a:r>
              <a:rPr lang="en-US" dirty="0">
                <a:latin typeface="Comic Sans MS" panose="030F0702030302020204" pitchFamily="66" charset="0"/>
              </a:rPr>
              <a:t>Published By:</a:t>
            </a:r>
          </a:p>
          <a:p>
            <a:pPr algn="ctr"/>
            <a:r>
              <a:rPr lang="en-US" dirty="0">
                <a:latin typeface="Comic Sans MS" panose="030F0702030302020204" pitchFamily="66" charset="0"/>
              </a:rPr>
              <a:t>Alireza Mohebbi</a:t>
            </a:r>
          </a:p>
          <a:p>
            <a:pPr algn="ctr"/>
            <a:r>
              <a:rPr lang="en-US" dirty="0">
                <a:latin typeface="Comic Sans MS" panose="030F0702030302020204" pitchFamily="66" charset="0"/>
              </a:rPr>
              <a:t>May 4, 2025</a:t>
            </a:r>
          </a:p>
        </p:txBody>
      </p:sp>
    </p:spTree>
    <p:extLst>
      <p:ext uri="{BB962C8B-B14F-4D97-AF65-F5344CB8AC3E}">
        <p14:creationId xmlns:p14="http://schemas.microsoft.com/office/powerpoint/2010/main" val="25721762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1A79DF-8F37-A146-B898-D5CFCC7906DB}"/>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6E3D5288-C00D-5ADC-DFF7-75FCBE46218D}"/>
              </a:ext>
            </a:extLst>
          </p:cNvPr>
          <p:cNvSpPr txBox="1"/>
          <p:nvPr/>
        </p:nvSpPr>
        <p:spPr>
          <a:xfrm>
            <a:off x="329184" y="2551176"/>
            <a:ext cx="3657600" cy="1754326"/>
          </a:xfrm>
          <a:prstGeom prst="rect">
            <a:avLst/>
          </a:prstGeom>
          <a:noFill/>
        </p:spPr>
        <p:txBody>
          <a:bodyPr wrap="square">
            <a:spAutoFit/>
          </a:bodyPr>
          <a:lstStyle/>
          <a:p>
            <a:r>
              <a:rPr lang="en-US" b="1" dirty="0">
                <a:latin typeface="High Tower Text" panose="02040502050506030303" pitchFamily="18" charset="0"/>
              </a:rPr>
              <a:t>Electric Bikes:</a:t>
            </a:r>
          </a:p>
          <a:p>
            <a:endParaRPr lang="en-US" b="1" dirty="0">
              <a:latin typeface="High Tower Text" panose="02040502050506030303" pitchFamily="18" charset="0"/>
            </a:endParaRPr>
          </a:p>
          <a:p>
            <a:r>
              <a:rPr lang="en-US" b="1" dirty="0">
                <a:latin typeface="High Tower Text" panose="02040502050506030303" pitchFamily="18" charset="0"/>
              </a:rPr>
              <a:t>Casual riders: ~53K rides/day</a:t>
            </a:r>
          </a:p>
          <a:p>
            <a:r>
              <a:rPr lang="en-US" b="1" dirty="0">
                <a:latin typeface="High Tower Text" panose="02040502050506030303" pitchFamily="18" charset="0"/>
              </a:rPr>
              <a:t>Annual members: ~96K rides/day</a:t>
            </a:r>
          </a:p>
          <a:p>
            <a:r>
              <a:rPr lang="en-US" b="1" dirty="0">
                <a:latin typeface="High Tower Text" panose="02040502050506030303" pitchFamily="18" charset="0"/>
              </a:rPr>
              <a:t>Example (Friday): Casual – 108,167 rides, Members – 96,161 rides</a:t>
            </a:r>
          </a:p>
        </p:txBody>
      </p:sp>
      <p:sp>
        <p:nvSpPr>
          <p:cNvPr id="2" name="TextBox 1">
            <a:extLst>
              <a:ext uri="{FF2B5EF4-FFF2-40B4-BE49-F238E27FC236}">
                <a16:creationId xmlns:a16="http://schemas.microsoft.com/office/drawing/2014/main" id="{6541EF92-F25F-F3D2-9702-F04FB9B75FC3}"/>
              </a:ext>
            </a:extLst>
          </p:cNvPr>
          <p:cNvSpPr txBox="1"/>
          <p:nvPr/>
        </p:nvSpPr>
        <p:spPr>
          <a:xfrm>
            <a:off x="1345692" y="444931"/>
            <a:ext cx="9500616" cy="400110"/>
          </a:xfrm>
          <a:prstGeom prst="rect">
            <a:avLst/>
          </a:prstGeom>
          <a:noFill/>
        </p:spPr>
        <p:txBody>
          <a:bodyPr wrap="square">
            <a:spAutoFit/>
          </a:bodyPr>
          <a:lstStyle/>
          <a:p>
            <a:pPr algn="ctr"/>
            <a:r>
              <a:rPr lang="en-US" sz="2000" dirty="0">
                <a:latin typeface="Comic Sans MS" panose="030F0702030302020204" pitchFamily="66" charset="0"/>
              </a:rPr>
              <a:t>Which type of bike is most favored by both casual and annual members? </a:t>
            </a:r>
          </a:p>
        </p:txBody>
      </p:sp>
      <p:sp>
        <p:nvSpPr>
          <p:cNvPr id="3" name="TextBox 2">
            <a:extLst>
              <a:ext uri="{FF2B5EF4-FFF2-40B4-BE49-F238E27FC236}">
                <a16:creationId xmlns:a16="http://schemas.microsoft.com/office/drawing/2014/main" id="{7CC9B3B9-3149-75E3-988C-E2E89C3A83D2}"/>
              </a:ext>
            </a:extLst>
          </p:cNvPr>
          <p:cNvSpPr txBox="1"/>
          <p:nvPr/>
        </p:nvSpPr>
        <p:spPr>
          <a:xfrm>
            <a:off x="5293028" y="5573754"/>
            <a:ext cx="4526280" cy="307777"/>
          </a:xfrm>
          <a:prstGeom prst="rect">
            <a:avLst/>
          </a:prstGeom>
          <a:noFill/>
        </p:spPr>
        <p:txBody>
          <a:bodyPr wrap="square" rtlCol="0">
            <a:spAutoFit/>
          </a:bodyPr>
          <a:lstStyle/>
          <a:p>
            <a:pPr algn="ctr"/>
            <a:r>
              <a:rPr lang="en-US" sz="1400" dirty="0">
                <a:latin typeface="High Tower Text" panose="02040502050506030303" pitchFamily="18" charset="0"/>
              </a:rPr>
              <a:t>Click on the chart to see the full dashboard.</a:t>
            </a:r>
          </a:p>
        </p:txBody>
      </p:sp>
      <p:sp>
        <p:nvSpPr>
          <p:cNvPr id="5" name="TextBox 4">
            <a:extLst>
              <a:ext uri="{FF2B5EF4-FFF2-40B4-BE49-F238E27FC236}">
                <a16:creationId xmlns:a16="http://schemas.microsoft.com/office/drawing/2014/main" id="{108002B5-2788-D0DD-A4A2-E2BF5128199E}"/>
              </a:ext>
            </a:extLst>
          </p:cNvPr>
          <p:cNvSpPr txBox="1"/>
          <p:nvPr/>
        </p:nvSpPr>
        <p:spPr>
          <a:xfrm>
            <a:off x="4591988" y="2551176"/>
            <a:ext cx="3657600" cy="1754326"/>
          </a:xfrm>
          <a:prstGeom prst="rect">
            <a:avLst/>
          </a:prstGeom>
          <a:noFill/>
        </p:spPr>
        <p:txBody>
          <a:bodyPr wrap="square">
            <a:spAutoFit/>
          </a:bodyPr>
          <a:lstStyle/>
          <a:p>
            <a:r>
              <a:rPr lang="en-US" b="1" dirty="0">
                <a:latin typeface="High Tower Text" panose="02040502050506030303" pitchFamily="18" charset="0"/>
              </a:rPr>
              <a:t>Classic Bikes:</a:t>
            </a:r>
          </a:p>
          <a:p>
            <a:endParaRPr lang="en-US" b="1" dirty="0">
              <a:latin typeface="High Tower Text" panose="02040502050506030303" pitchFamily="18" charset="0"/>
            </a:endParaRPr>
          </a:p>
          <a:p>
            <a:r>
              <a:rPr lang="en-US" b="1" dirty="0">
                <a:latin typeface="High Tower Text" panose="02040502050506030303" pitchFamily="18" charset="0"/>
              </a:rPr>
              <a:t>Casual riders: ~138K rides/day</a:t>
            </a:r>
          </a:p>
          <a:p>
            <a:r>
              <a:rPr lang="en-US" b="1" dirty="0">
                <a:latin typeface="High Tower Text" panose="02040502050506030303" pitchFamily="18" charset="0"/>
              </a:rPr>
              <a:t>Annual members: ~312K rides/day</a:t>
            </a:r>
          </a:p>
          <a:p>
            <a:r>
              <a:rPr lang="en-US" b="1" dirty="0">
                <a:latin typeface="High Tower Text" panose="02040502050506030303" pitchFamily="18" charset="0"/>
              </a:rPr>
              <a:t>Example (Friday): Casual – 215,614 rides, Members – 207,230 rides</a:t>
            </a:r>
          </a:p>
        </p:txBody>
      </p:sp>
      <p:sp>
        <p:nvSpPr>
          <p:cNvPr id="8" name="TextBox 7">
            <a:extLst>
              <a:ext uri="{FF2B5EF4-FFF2-40B4-BE49-F238E27FC236}">
                <a16:creationId xmlns:a16="http://schemas.microsoft.com/office/drawing/2014/main" id="{7751F151-10B6-989E-661C-35674EB02EAD}"/>
              </a:ext>
            </a:extLst>
          </p:cNvPr>
          <p:cNvSpPr txBox="1"/>
          <p:nvPr/>
        </p:nvSpPr>
        <p:spPr>
          <a:xfrm>
            <a:off x="-3948595" y="2551176"/>
            <a:ext cx="3657600" cy="1477328"/>
          </a:xfrm>
          <a:prstGeom prst="rect">
            <a:avLst/>
          </a:prstGeom>
          <a:noFill/>
        </p:spPr>
        <p:txBody>
          <a:bodyPr wrap="square">
            <a:spAutoFit/>
          </a:bodyPr>
          <a:lstStyle/>
          <a:p>
            <a:r>
              <a:rPr lang="en-US" b="1" dirty="0">
                <a:latin typeface="High Tower Text" panose="02040502050506030303" pitchFamily="18" charset="0"/>
              </a:rPr>
              <a:t>Electric Scooters:</a:t>
            </a:r>
          </a:p>
          <a:p>
            <a:endParaRPr lang="en-US" b="1" dirty="0">
              <a:latin typeface="High Tower Text" panose="02040502050506030303" pitchFamily="18" charset="0"/>
            </a:endParaRPr>
          </a:p>
          <a:p>
            <a:r>
              <a:rPr lang="en-US" b="1" dirty="0">
                <a:latin typeface="High Tower Text" panose="02040502050506030303" pitchFamily="18" charset="0"/>
              </a:rPr>
              <a:t>Casual riders: ~3K rides/day</a:t>
            </a:r>
          </a:p>
          <a:p>
            <a:r>
              <a:rPr lang="en-US" b="1" dirty="0">
                <a:latin typeface="High Tower Text" panose="02040502050506030303" pitchFamily="18" charset="0"/>
              </a:rPr>
              <a:t>Annual members: ~2K rides/day</a:t>
            </a:r>
          </a:p>
          <a:p>
            <a:r>
              <a:rPr lang="en-US" b="1" dirty="0">
                <a:latin typeface="High Tower Text" panose="02040502050506030303" pitchFamily="18" charset="0"/>
              </a:rPr>
              <a:t>Example (Friday): Casual – 3,369 rides, Members – 2,192 rides</a:t>
            </a:r>
          </a:p>
        </p:txBody>
      </p:sp>
      <p:pic>
        <p:nvPicPr>
          <p:cNvPr id="9" name="Picture 8">
            <a:hlinkClick r:id="rId2"/>
            <a:extLst>
              <a:ext uri="{FF2B5EF4-FFF2-40B4-BE49-F238E27FC236}">
                <a16:creationId xmlns:a16="http://schemas.microsoft.com/office/drawing/2014/main" id="{1C78D79C-ABDC-0F23-0139-C2725C76525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029" y="1365692"/>
            <a:ext cx="6580279" cy="4126616"/>
          </a:xfrm>
          <a:prstGeom prst="rect">
            <a:avLst/>
          </a:prstGeom>
        </p:spPr>
      </p:pic>
    </p:spTree>
    <p:extLst>
      <p:ext uri="{BB962C8B-B14F-4D97-AF65-F5344CB8AC3E}">
        <p14:creationId xmlns:p14="http://schemas.microsoft.com/office/powerpoint/2010/main" val="3717318488"/>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38901-D3F3-9278-9209-E9C9B3BFD10A}"/>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C7EA03DB-A69D-3E88-0957-777A5AA0D9DD}"/>
              </a:ext>
            </a:extLst>
          </p:cNvPr>
          <p:cNvSpPr txBox="1"/>
          <p:nvPr/>
        </p:nvSpPr>
        <p:spPr>
          <a:xfrm>
            <a:off x="329184" y="2551176"/>
            <a:ext cx="3657600" cy="1477328"/>
          </a:xfrm>
          <a:prstGeom prst="rect">
            <a:avLst/>
          </a:prstGeom>
          <a:noFill/>
        </p:spPr>
        <p:txBody>
          <a:bodyPr wrap="square">
            <a:spAutoFit/>
          </a:bodyPr>
          <a:lstStyle/>
          <a:p>
            <a:r>
              <a:rPr lang="en-US" b="1" dirty="0">
                <a:latin typeface="High Tower Text" panose="02040502050506030303" pitchFamily="18" charset="0"/>
              </a:rPr>
              <a:t>Electric Scooters:</a:t>
            </a:r>
          </a:p>
          <a:p>
            <a:endParaRPr lang="en-US" b="1" dirty="0">
              <a:latin typeface="High Tower Text" panose="02040502050506030303" pitchFamily="18" charset="0"/>
            </a:endParaRPr>
          </a:p>
          <a:p>
            <a:r>
              <a:rPr lang="en-US" b="1" dirty="0">
                <a:latin typeface="High Tower Text" panose="02040502050506030303" pitchFamily="18" charset="0"/>
              </a:rPr>
              <a:t>Casual riders: ~3K rides/day</a:t>
            </a:r>
          </a:p>
          <a:p>
            <a:r>
              <a:rPr lang="en-US" b="1" dirty="0">
                <a:latin typeface="High Tower Text" panose="02040502050506030303" pitchFamily="18" charset="0"/>
              </a:rPr>
              <a:t>Annual members: ~2K rides/day</a:t>
            </a:r>
          </a:p>
          <a:p>
            <a:r>
              <a:rPr lang="en-US" b="1" dirty="0">
                <a:latin typeface="High Tower Text" panose="02040502050506030303" pitchFamily="18" charset="0"/>
              </a:rPr>
              <a:t>Example (Friday): Casual – 3,369 rides, Members – 2,192 rides</a:t>
            </a:r>
          </a:p>
        </p:txBody>
      </p:sp>
      <p:sp>
        <p:nvSpPr>
          <p:cNvPr id="2" name="TextBox 1">
            <a:extLst>
              <a:ext uri="{FF2B5EF4-FFF2-40B4-BE49-F238E27FC236}">
                <a16:creationId xmlns:a16="http://schemas.microsoft.com/office/drawing/2014/main" id="{1ABC9822-4EE5-85F6-B8E3-9365A3E1C96F}"/>
              </a:ext>
            </a:extLst>
          </p:cNvPr>
          <p:cNvSpPr txBox="1"/>
          <p:nvPr/>
        </p:nvSpPr>
        <p:spPr>
          <a:xfrm>
            <a:off x="1345692" y="444931"/>
            <a:ext cx="9500616" cy="400110"/>
          </a:xfrm>
          <a:prstGeom prst="rect">
            <a:avLst/>
          </a:prstGeom>
          <a:noFill/>
        </p:spPr>
        <p:txBody>
          <a:bodyPr wrap="square">
            <a:spAutoFit/>
          </a:bodyPr>
          <a:lstStyle/>
          <a:p>
            <a:pPr algn="ctr"/>
            <a:r>
              <a:rPr lang="en-US" sz="2000" dirty="0">
                <a:latin typeface="Comic Sans MS" panose="030F0702030302020204" pitchFamily="66" charset="0"/>
              </a:rPr>
              <a:t>Which type of bike is most favored by both casual and annual members? </a:t>
            </a:r>
          </a:p>
        </p:txBody>
      </p:sp>
      <p:sp>
        <p:nvSpPr>
          <p:cNvPr id="3" name="TextBox 2">
            <a:extLst>
              <a:ext uri="{FF2B5EF4-FFF2-40B4-BE49-F238E27FC236}">
                <a16:creationId xmlns:a16="http://schemas.microsoft.com/office/drawing/2014/main" id="{F9007E23-6318-0F49-D340-6715D6D26454}"/>
              </a:ext>
            </a:extLst>
          </p:cNvPr>
          <p:cNvSpPr txBox="1"/>
          <p:nvPr/>
        </p:nvSpPr>
        <p:spPr>
          <a:xfrm>
            <a:off x="5293028" y="5573754"/>
            <a:ext cx="4526280" cy="307777"/>
          </a:xfrm>
          <a:prstGeom prst="rect">
            <a:avLst/>
          </a:prstGeom>
          <a:noFill/>
        </p:spPr>
        <p:txBody>
          <a:bodyPr wrap="square" rtlCol="0">
            <a:spAutoFit/>
          </a:bodyPr>
          <a:lstStyle/>
          <a:p>
            <a:pPr algn="ctr"/>
            <a:r>
              <a:rPr lang="en-US" sz="1400" dirty="0">
                <a:latin typeface="High Tower Text" panose="02040502050506030303" pitchFamily="18" charset="0"/>
              </a:rPr>
              <a:t>Click on the chart to see the full dashboard.</a:t>
            </a:r>
          </a:p>
        </p:txBody>
      </p:sp>
      <p:sp>
        <p:nvSpPr>
          <p:cNvPr id="5" name="TextBox 4">
            <a:extLst>
              <a:ext uri="{FF2B5EF4-FFF2-40B4-BE49-F238E27FC236}">
                <a16:creationId xmlns:a16="http://schemas.microsoft.com/office/drawing/2014/main" id="{E71F2A7C-27A9-201B-E1C2-61C1A0C4C55D}"/>
              </a:ext>
            </a:extLst>
          </p:cNvPr>
          <p:cNvSpPr txBox="1"/>
          <p:nvPr/>
        </p:nvSpPr>
        <p:spPr>
          <a:xfrm>
            <a:off x="4459224" y="2551837"/>
            <a:ext cx="3657600" cy="1754326"/>
          </a:xfrm>
          <a:prstGeom prst="rect">
            <a:avLst/>
          </a:prstGeom>
          <a:noFill/>
        </p:spPr>
        <p:txBody>
          <a:bodyPr wrap="square">
            <a:spAutoFit/>
          </a:bodyPr>
          <a:lstStyle/>
          <a:p>
            <a:r>
              <a:rPr lang="en-US" b="1" dirty="0">
                <a:latin typeface="High Tower Text" panose="02040502050506030303" pitchFamily="18" charset="0"/>
              </a:rPr>
              <a:t>Electric Bikes:</a:t>
            </a:r>
          </a:p>
          <a:p>
            <a:endParaRPr lang="en-US" b="1" dirty="0">
              <a:latin typeface="High Tower Text" panose="02040502050506030303" pitchFamily="18" charset="0"/>
            </a:endParaRPr>
          </a:p>
          <a:p>
            <a:r>
              <a:rPr lang="en-US" b="1" dirty="0">
                <a:latin typeface="High Tower Text" panose="02040502050506030303" pitchFamily="18" charset="0"/>
              </a:rPr>
              <a:t>Casual riders: ~53K rides/day</a:t>
            </a:r>
          </a:p>
          <a:p>
            <a:r>
              <a:rPr lang="en-US" b="1" dirty="0">
                <a:latin typeface="High Tower Text" panose="02040502050506030303" pitchFamily="18" charset="0"/>
              </a:rPr>
              <a:t>Annual members: ~96K rides/day</a:t>
            </a:r>
          </a:p>
          <a:p>
            <a:r>
              <a:rPr lang="en-US" b="1" dirty="0">
                <a:latin typeface="High Tower Text" panose="02040502050506030303" pitchFamily="18" charset="0"/>
              </a:rPr>
              <a:t>Example (Friday): Casual – 108,167 rides, Members – 96,161 rides</a:t>
            </a:r>
          </a:p>
        </p:txBody>
      </p:sp>
      <p:pic>
        <p:nvPicPr>
          <p:cNvPr id="6" name="Picture 5">
            <a:hlinkClick r:id="rId2"/>
            <a:extLst>
              <a:ext uri="{FF2B5EF4-FFF2-40B4-BE49-F238E27FC236}">
                <a16:creationId xmlns:a16="http://schemas.microsoft.com/office/drawing/2014/main" id="{1306287F-C4D4-AF7A-2442-74E4B10E967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029" y="1365692"/>
            <a:ext cx="6580279" cy="4126616"/>
          </a:xfrm>
          <a:prstGeom prst="rect">
            <a:avLst/>
          </a:prstGeom>
        </p:spPr>
      </p:pic>
    </p:spTree>
    <p:extLst>
      <p:ext uri="{BB962C8B-B14F-4D97-AF65-F5344CB8AC3E}">
        <p14:creationId xmlns:p14="http://schemas.microsoft.com/office/powerpoint/2010/main" val="100347839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71AA3B-FFE5-002C-7E24-FAC779FE66E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199BE49-F7C4-5B39-32CC-278C3A393D11}"/>
              </a:ext>
            </a:extLst>
          </p:cNvPr>
          <p:cNvSpPr txBox="1"/>
          <p:nvPr/>
        </p:nvSpPr>
        <p:spPr>
          <a:xfrm>
            <a:off x="1812036" y="1510398"/>
            <a:ext cx="8567928" cy="3740383"/>
          </a:xfrm>
          <a:prstGeom prst="rect">
            <a:avLst/>
          </a:prstGeom>
          <a:noFill/>
        </p:spPr>
        <p:txBody>
          <a:bodyPr wrap="square">
            <a:spAutoFit/>
          </a:bodyPr>
          <a:lstStyle/>
          <a:p>
            <a:pPr>
              <a:lnSpc>
                <a:spcPct val="150000"/>
              </a:lnSpc>
              <a:spcBef>
                <a:spcPts val="600"/>
              </a:spcBef>
              <a:spcAft>
                <a:spcPts val="600"/>
              </a:spcAft>
              <a:buNone/>
            </a:pPr>
            <a:r>
              <a:rPr lang="en-US" sz="2000" b="1" dirty="0">
                <a:latin typeface="High Tower Text" panose="02040502050506030303" pitchFamily="18" charset="0"/>
              </a:rPr>
              <a:t>Implications</a:t>
            </a:r>
          </a:p>
          <a:p>
            <a:pPr>
              <a:lnSpc>
                <a:spcPct val="150000"/>
              </a:lnSpc>
              <a:spcBef>
                <a:spcPts val="600"/>
              </a:spcBef>
              <a:spcAft>
                <a:spcPts val="600"/>
              </a:spcAft>
              <a:buFont typeface="Arial" panose="020B0604020202020204" pitchFamily="34" charset="0"/>
              <a:buChar char="•"/>
            </a:pPr>
            <a:r>
              <a:rPr lang="en-US" sz="2000" b="1" dirty="0">
                <a:latin typeface="High Tower Text" panose="02040502050506030303" pitchFamily="18" charset="0"/>
              </a:rPr>
              <a:t>Marketing efforts should focus on classic-bike promotions</a:t>
            </a:r>
            <a:r>
              <a:rPr lang="en-US" sz="2000" dirty="0">
                <a:latin typeface="High Tower Text" panose="02040502050506030303" pitchFamily="18" charset="0"/>
              </a:rPr>
              <a:t>, as they cater to the broadest user base.</a:t>
            </a:r>
          </a:p>
          <a:p>
            <a:pPr>
              <a:lnSpc>
                <a:spcPct val="150000"/>
              </a:lnSpc>
              <a:spcBef>
                <a:spcPts val="600"/>
              </a:spcBef>
              <a:spcAft>
                <a:spcPts val="600"/>
              </a:spcAft>
              <a:buFont typeface="Arial" panose="020B0604020202020204" pitchFamily="34" charset="0"/>
              <a:buChar char="•"/>
            </a:pPr>
            <a:r>
              <a:rPr lang="en-US" sz="2000" b="1" dirty="0">
                <a:latin typeface="High Tower Text" panose="02040502050506030303" pitchFamily="18" charset="0"/>
              </a:rPr>
              <a:t>Electric bikes have moderate adoption</a:t>
            </a:r>
            <a:r>
              <a:rPr lang="en-US" sz="2000" dirty="0">
                <a:latin typeface="High Tower Text" panose="02040502050506030303" pitchFamily="18" charset="0"/>
              </a:rPr>
              <a:t>, suggesting potential for incentives to drive increased usage.</a:t>
            </a:r>
          </a:p>
          <a:p>
            <a:pPr>
              <a:lnSpc>
                <a:spcPct val="150000"/>
              </a:lnSpc>
              <a:spcBef>
                <a:spcPts val="600"/>
              </a:spcBef>
              <a:spcAft>
                <a:spcPts val="600"/>
              </a:spcAft>
              <a:buFont typeface="Arial" panose="020B0604020202020204" pitchFamily="34" charset="0"/>
              <a:buChar char="•"/>
            </a:pPr>
            <a:r>
              <a:rPr lang="en-US" sz="2000" b="1" dirty="0">
                <a:latin typeface="High Tower Text" panose="02040502050506030303" pitchFamily="18" charset="0"/>
              </a:rPr>
              <a:t>Electric scooters have minimal engagement</a:t>
            </a:r>
            <a:r>
              <a:rPr lang="en-US" sz="2000" dirty="0">
                <a:latin typeface="High Tower Text" panose="02040502050506030303" pitchFamily="18" charset="0"/>
              </a:rPr>
              <a:t>, indicating limited appeal or accessibility within the Cyclistic service model.</a:t>
            </a:r>
          </a:p>
        </p:txBody>
      </p:sp>
      <p:sp>
        <p:nvSpPr>
          <p:cNvPr id="2" name="TextBox 1">
            <a:extLst>
              <a:ext uri="{FF2B5EF4-FFF2-40B4-BE49-F238E27FC236}">
                <a16:creationId xmlns:a16="http://schemas.microsoft.com/office/drawing/2014/main" id="{0FA37DA9-73FB-5E6D-D744-93DDE8BED2BD}"/>
              </a:ext>
            </a:extLst>
          </p:cNvPr>
          <p:cNvSpPr txBox="1"/>
          <p:nvPr/>
        </p:nvSpPr>
        <p:spPr>
          <a:xfrm>
            <a:off x="1345692" y="444931"/>
            <a:ext cx="9500616" cy="400110"/>
          </a:xfrm>
          <a:prstGeom prst="rect">
            <a:avLst/>
          </a:prstGeom>
          <a:noFill/>
        </p:spPr>
        <p:txBody>
          <a:bodyPr wrap="square">
            <a:spAutoFit/>
          </a:bodyPr>
          <a:lstStyle/>
          <a:p>
            <a:pPr algn="ctr"/>
            <a:r>
              <a:rPr lang="en-US" sz="2000" dirty="0">
                <a:latin typeface="Comic Sans MS" panose="030F0702030302020204" pitchFamily="66" charset="0"/>
              </a:rPr>
              <a:t>Which type of bike is most favored by both casual and annual members? </a:t>
            </a:r>
          </a:p>
        </p:txBody>
      </p:sp>
    </p:spTree>
    <p:extLst>
      <p:ext uri="{BB962C8B-B14F-4D97-AF65-F5344CB8AC3E}">
        <p14:creationId xmlns:p14="http://schemas.microsoft.com/office/powerpoint/2010/main" val="131631610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A7337C-5D8F-EA96-1C29-5108A5342C6E}"/>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A0D92935-AE1E-79D4-F416-7479041BF463}"/>
              </a:ext>
            </a:extLst>
          </p:cNvPr>
          <p:cNvSpPr txBox="1"/>
          <p:nvPr/>
        </p:nvSpPr>
        <p:spPr>
          <a:xfrm>
            <a:off x="1208532" y="448056"/>
            <a:ext cx="9771888" cy="400110"/>
          </a:xfrm>
          <a:prstGeom prst="rect">
            <a:avLst/>
          </a:prstGeom>
          <a:noFill/>
        </p:spPr>
        <p:txBody>
          <a:bodyPr wrap="square">
            <a:spAutoFit/>
          </a:bodyPr>
          <a:lstStyle/>
          <a:p>
            <a:pPr algn="ctr"/>
            <a:r>
              <a:rPr lang="en-US" sz="2000" dirty="0">
                <a:latin typeface="Comic Sans MS" panose="030F0702030302020204" pitchFamily="66" charset="0"/>
              </a:rPr>
              <a:t>Do casual riders exhibit different trip durations compared to annual members? </a:t>
            </a:r>
          </a:p>
        </p:txBody>
      </p:sp>
      <p:sp>
        <p:nvSpPr>
          <p:cNvPr id="5" name="TextBox 4">
            <a:extLst>
              <a:ext uri="{FF2B5EF4-FFF2-40B4-BE49-F238E27FC236}">
                <a16:creationId xmlns:a16="http://schemas.microsoft.com/office/drawing/2014/main" id="{DD6786AD-278F-2691-5A32-931972F7B338}"/>
              </a:ext>
            </a:extLst>
          </p:cNvPr>
          <p:cNvSpPr txBox="1"/>
          <p:nvPr/>
        </p:nvSpPr>
        <p:spPr>
          <a:xfrm>
            <a:off x="1737360" y="2002536"/>
            <a:ext cx="8723376" cy="2355388"/>
          </a:xfrm>
          <a:prstGeom prst="rect">
            <a:avLst/>
          </a:prstGeom>
          <a:noFill/>
        </p:spPr>
        <p:txBody>
          <a:bodyPr wrap="square">
            <a:spAutoFit/>
          </a:bodyPr>
          <a:lstStyle/>
          <a:p>
            <a:pPr>
              <a:lnSpc>
                <a:spcPct val="150000"/>
              </a:lnSpc>
              <a:buNone/>
            </a:pPr>
            <a:r>
              <a:rPr lang="en-US" sz="2000" dirty="0">
                <a:latin typeface="High Tower Text" panose="02040502050506030303" pitchFamily="18" charset="0"/>
              </a:rPr>
              <a:t>Casual riders consistently take </a:t>
            </a:r>
            <a:r>
              <a:rPr lang="en-US" sz="2000" b="1" dirty="0">
                <a:latin typeface="High Tower Text" panose="02040502050506030303" pitchFamily="18" charset="0"/>
              </a:rPr>
              <a:t>longer trips</a:t>
            </a:r>
            <a:r>
              <a:rPr lang="en-US" sz="2000" dirty="0">
                <a:latin typeface="High Tower Text" panose="02040502050506030303" pitchFamily="18" charset="0"/>
              </a:rPr>
              <a:t> across all vehicle types compared to annual members. On average, their ride durations are nearly </a:t>
            </a:r>
            <a:r>
              <a:rPr lang="en-US" sz="2000" b="1" dirty="0">
                <a:latin typeface="High Tower Text" panose="02040502050506030303" pitchFamily="18" charset="0"/>
              </a:rPr>
              <a:t>twice as long</a:t>
            </a:r>
            <a:r>
              <a:rPr lang="en-US" sz="2000" dirty="0">
                <a:latin typeface="High Tower Text" panose="02040502050506030303" pitchFamily="18" charset="0"/>
              </a:rPr>
              <a:t> as those of members. This trend suggests that casual riders may use Cyclistic services for </a:t>
            </a:r>
            <a:r>
              <a:rPr lang="en-US" sz="2000" b="1" u="sng" dirty="0">
                <a:latin typeface="High Tower Text" panose="02040502050506030303" pitchFamily="18" charset="0"/>
              </a:rPr>
              <a:t>leisure or extended travel</a:t>
            </a:r>
            <a:r>
              <a:rPr lang="en-US" sz="2000" dirty="0">
                <a:latin typeface="High Tower Text" panose="02040502050506030303" pitchFamily="18" charset="0"/>
              </a:rPr>
              <a:t>, whereas annual members likely integrate bike usage into </a:t>
            </a:r>
            <a:r>
              <a:rPr lang="en-US" sz="2000" b="1" u="sng" dirty="0">
                <a:latin typeface="High Tower Text" panose="02040502050506030303" pitchFamily="18" charset="0"/>
              </a:rPr>
              <a:t>their daily routines</a:t>
            </a:r>
            <a:r>
              <a:rPr lang="en-US" sz="2000" dirty="0">
                <a:latin typeface="High Tower Text" panose="02040502050506030303" pitchFamily="18" charset="0"/>
              </a:rPr>
              <a:t>.</a:t>
            </a:r>
          </a:p>
        </p:txBody>
      </p:sp>
    </p:spTree>
    <p:extLst>
      <p:ext uri="{BB962C8B-B14F-4D97-AF65-F5344CB8AC3E}">
        <p14:creationId xmlns:p14="http://schemas.microsoft.com/office/powerpoint/2010/main" val="182339271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06C95-6373-9E2E-8864-51997303F702}"/>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DF8742CA-6A2E-EF66-2C94-2194E2DE0986}"/>
              </a:ext>
            </a:extLst>
          </p:cNvPr>
          <p:cNvSpPr txBox="1"/>
          <p:nvPr/>
        </p:nvSpPr>
        <p:spPr>
          <a:xfrm>
            <a:off x="401574" y="1690061"/>
            <a:ext cx="2259330" cy="3477875"/>
          </a:xfrm>
          <a:prstGeom prst="rect">
            <a:avLst/>
          </a:prstGeom>
          <a:noFill/>
        </p:spPr>
        <p:txBody>
          <a:bodyPr wrap="square">
            <a:spAutoFit/>
          </a:bodyPr>
          <a:lstStyle/>
          <a:p>
            <a:r>
              <a:rPr lang="en-US" sz="2000" b="1" dirty="0">
                <a:latin typeface="High Tower Text" panose="02040502050506030303" pitchFamily="18" charset="0"/>
              </a:rPr>
              <a:t>Classic Bikes:</a:t>
            </a:r>
          </a:p>
          <a:p>
            <a:endParaRPr lang="en-US" sz="2000" b="1" dirty="0">
              <a:latin typeface="High Tower Text" panose="02040502050506030303" pitchFamily="18" charset="0"/>
            </a:endParaRPr>
          </a:p>
          <a:p>
            <a:r>
              <a:rPr lang="en-US" sz="2000" b="1" dirty="0">
                <a:latin typeface="High Tower Text" panose="02040502050506030303" pitchFamily="18" charset="0"/>
              </a:rPr>
              <a:t>Casual riders: 28.2 min (weekly avg.)</a:t>
            </a:r>
          </a:p>
          <a:p>
            <a:r>
              <a:rPr lang="en-US" sz="2000" b="1" dirty="0">
                <a:latin typeface="High Tower Text" panose="02040502050506030303" pitchFamily="18" charset="0"/>
              </a:rPr>
              <a:t>Annual members: 13.4 min (weekly avg.)</a:t>
            </a:r>
          </a:p>
          <a:p>
            <a:r>
              <a:rPr lang="en-US" sz="2000" b="1" dirty="0">
                <a:latin typeface="High Tower Text" panose="02040502050506030303" pitchFamily="18" charset="0"/>
              </a:rPr>
              <a:t>Example (Friday): 31.3 min (casual) vs. 14.85 min (members)</a:t>
            </a:r>
          </a:p>
        </p:txBody>
      </p:sp>
      <p:sp>
        <p:nvSpPr>
          <p:cNvPr id="2" name="TextBox 1">
            <a:extLst>
              <a:ext uri="{FF2B5EF4-FFF2-40B4-BE49-F238E27FC236}">
                <a16:creationId xmlns:a16="http://schemas.microsoft.com/office/drawing/2014/main" id="{778DA1EA-A62F-C262-0C68-480A3604249B}"/>
              </a:ext>
            </a:extLst>
          </p:cNvPr>
          <p:cNvSpPr txBox="1"/>
          <p:nvPr/>
        </p:nvSpPr>
        <p:spPr>
          <a:xfrm>
            <a:off x="1208532" y="448056"/>
            <a:ext cx="9771888" cy="400110"/>
          </a:xfrm>
          <a:prstGeom prst="rect">
            <a:avLst/>
          </a:prstGeom>
          <a:noFill/>
        </p:spPr>
        <p:txBody>
          <a:bodyPr wrap="square">
            <a:spAutoFit/>
          </a:bodyPr>
          <a:lstStyle/>
          <a:p>
            <a:pPr algn="ctr"/>
            <a:r>
              <a:rPr lang="en-US" sz="2000" dirty="0">
                <a:latin typeface="Comic Sans MS" panose="030F0702030302020204" pitchFamily="66" charset="0"/>
              </a:rPr>
              <a:t>Do casual riders exhibit different trip durations compared to annual members? </a:t>
            </a:r>
          </a:p>
        </p:txBody>
      </p:sp>
      <p:pic>
        <p:nvPicPr>
          <p:cNvPr id="4" name="Picture 3">
            <a:hlinkClick r:id="rId2"/>
            <a:extLst>
              <a:ext uri="{FF2B5EF4-FFF2-40B4-BE49-F238E27FC236}">
                <a16:creationId xmlns:a16="http://schemas.microsoft.com/office/drawing/2014/main" id="{4BA1A722-E326-1863-CE8A-D1AA54E71A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488" y="1462869"/>
            <a:ext cx="8695173" cy="3932261"/>
          </a:xfrm>
          <a:prstGeom prst="rect">
            <a:avLst/>
          </a:prstGeom>
        </p:spPr>
      </p:pic>
      <p:sp>
        <p:nvSpPr>
          <p:cNvPr id="3" name="TextBox 2">
            <a:extLst>
              <a:ext uri="{FF2B5EF4-FFF2-40B4-BE49-F238E27FC236}">
                <a16:creationId xmlns:a16="http://schemas.microsoft.com/office/drawing/2014/main" id="{60FB0C7B-E603-D6D2-371A-B9BA0DAFF7FC}"/>
              </a:ext>
            </a:extLst>
          </p:cNvPr>
          <p:cNvSpPr txBox="1"/>
          <p:nvPr/>
        </p:nvSpPr>
        <p:spPr>
          <a:xfrm>
            <a:off x="-2523744" y="2305613"/>
            <a:ext cx="2258568" cy="2246769"/>
          </a:xfrm>
          <a:prstGeom prst="rect">
            <a:avLst/>
          </a:prstGeom>
          <a:noFill/>
        </p:spPr>
        <p:txBody>
          <a:bodyPr wrap="square">
            <a:spAutoFit/>
          </a:bodyPr>
          <a:lstStyle/>
          <a:p>
            <a:r>
              <a:rPr lang="en-US" sz="2000" b="1" dirty="0">
                <a:latin typeface="High Tower Text" panose="02040502050506030303" pitchFamily="18" charset="0"/>
              </a:rPr>
              <a:t>Electric Bikes:</a:t>
            </a:r>
          </a:p>
          <a:p>
            <a:endParaRPr lang="en-US" sz="2000" b="1" dirty="0">
              <a:latin typeface="High Tower Text" panose="02040502050506030303" pitchFamily="18" charset="0"/>
            </a:endParaRPr>
          </a:p>
          <a:p>
            <a:r>
              <a:rPr lang="en-US" sz="2000" b="1" dirty="0">
                <a:latin typeface="High Tower Text" panose="02040502050506030303" pitchFamily="18" charset="0"/>
              </a:rPr>
              <a:t>Casual riders: 17.9 min (weekly avg.)</a:t>
            </a:r>
          </a:p>
          <a:p>
            <a:r>
              <a:rPr lang="en-US" sz="2000" b="1" dirty="0">
                <a:latin typeface="High Tower Text" panose="02040502050506030303" pitchFamily="18" charset="0"/>
              </a:rPr>
              <a:t>Annual members: 11.8 min (weekly avg.)</a:t>
            </a:r>
          </a:p>
        </p:txBody>
      </p:sp>
      <p:sp>
        <p:nvSpPr>
          <p:cNvPr id="6" name="TextBox 5">
            <a:extLst>
              <a:ext uri="{FF2B5EF4-FFF2-40B4-BE49-F238E27FC236}">
                <a16:creationId xmlns:a16="http://schemas.microsoft.com/office/drawing/2014/main" id="{48C71C28-7496-B893-BB14-44C6C0916DDF}"/>
              </a:ext>
            </a:extLst>
          </p:cNvPr>
          <p:cNvSpPr txBox="1"/>
          <p:nvPr/>
        </p:nvSpPr>
        <p:spPr>
          <a:xfrm>
            <a:off x="5566029" y="5087353"/>
            <a:ext cx="4169664" cy="307777"/>
          </a:xfrm>
          <a:prstGeom prst="rect">
            <a:avLst/>
          </a:prstGeom>
          <a:noFill/>
        </p:spPr>
        <p:txBody>
          <a:bodyPr wrap="square" rtlCol="0">
            <a:spAutoFit/>
          </a:bodyPr>
          <a:lstStyle/>
          <a:p>
            <a:pPr algn="ctr"/>
            <a:r>
              <a:rPr lang="en-US" sz="1400" dirty="0">
                <a:solidFill>
                  <a:schemeClr val="bg1"/>
                </a:solidFill>
                <a:latin typeface="High Tower Text" panose="02040502050506030303" pitchFamily="18" charset="0"/>
              </a:rPr>
              <a:t>Average daily rides on Friday.</a:t>
            </a:r>
          </a:p>
        </p:txBody>
      </p:sp>
      <p:sp>
        <p:nvSpPr>
          <p:cNvPr id="5" name="TextBox 4">
            <a:extLst>
              <a:ext uri="{FF2B5EF4-FFF2-40B4-BE49-F238E27FC236}">
                <a16:creationId xmlns:a16="http://schemas.microsoft.com/office/drawing/2014/main" id="{C64E0C5F-9F13-46D7-DE65-63CBE7CA90A3}"/>
              </a:ext>
            </a:extLst>
          </p:cNvPr>
          <p:cNvSpPr txBox="1"/>
          <p:nvPr/>
        </p:nvSpPr>
        <p:spPr>
          <a:xfrm>
            <a:off x="4813934" y="5498973"/>
            <a:ext cx="4526280" cy="307777"/>
          </a:xfrm>
          <a:prstGeom prst="rect">
            <a:avLst/>
          </a:prstGeom>
          <a:noFill/>
        </p:spPr>
        <p:txBody>
          <a:bodyPr wrap="square" rtlCol="0">
            <a:spAutoFit/>
          </a:bodyPr>
          <a:lstStyle/>
          <a:p>
            <a:pPr algn="ctr"/>
            <a:r>
              <a:rPr lang="en-US" sz="1400" dirty="0">
                <a:latin typeface="High Tower Text" panose="02040502050506030303" pitchFamily="18" charset="0"/>
              </a:rPr>
              <a:t>Click on the chart to see the full dashboard.</a:t>
            </a:r>
          </a:p>
        </p:txBody>
      </p:sp>
    </p:spTree>
    <p:extLst>
      <p:ext uri="{BB962C8B-B14F-4D97-AF65-F5344CB8AC3E}">
        <p14:creationId xmlns:p14="http://schemas.microsoft.com/office/powerpoint/2010/main" val="421981355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71B3D1-9FF5-2808-1AFA-D27E479B31F7}"/>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0A51134E-480E-FF83-A5EF-EAFBFBE40FFF}"/>
              </a:ext>
            </a:extLst>
          </p:cNvPr>
          <p:cNvSpPr txBox="1"/>
          <p:nvPr/>
        </p:nvSpPr>
        <p:spPr>
          <a:xfrm>
            <a:off x="402336" y="2305614"/>
            <a:ext cx="2258568" cy="2246769"/>
          </a:xfrm>
          <a:prstGeom prst="rect">
            <a:avLst/>
          </a:prstGeom>
          <a:noFill/>
        </p:spPr>
        <p:txBody>
          <a:bodyPr wrap="square">
            <a:spAutoFit/>
          </a:bodyPr>
          <a:lstStyle/>
          <a:p>
            <a:r>
              <a:rPr lang="en-US" sz="2000" b="1" dirty="0">
                <a:latin typeface="High Tower Text" panose="02040502050506030303" pitchFamily="18" charset="0"/>
              </a:rPr>
              <a:t>Electric Bikes:</a:t>
            </a:r>
          </a:p>
          <a:p>
            <a:endParaRPr lang="en-US" sz="2000" b="1" dirty="0">
              <a:latin typeface="High Tower Text" panose="02040502050506030303" pitchFamily="18" charset="0"/>
            </a:endParaRPr>
          </a:p>
          <a:p>
            <a:r>
              <a:rPr lang="en-US" sz="2000" b="1" dirty="0">
                <a:latin typeface="High Tower Text" panose="02040502050506030303" pitchFamily="18" charset="0"/>
              </a:rPr>
              <a:t>Casual riders: 17.9 min (weekly avg.)</a:t>
            </a:r>
          </a:p>
          <a:p>
            <a:r>
              <a:rPr lang="en-US" sz="2000" b="1" dirty="0">
                <a:latin typeface="High Tower Text" panose="02040502050506030303" pitchFamily="18" charset="0"/>
              </a:rPr>
              <a:t>Annual members: 11.8 min (weekly avg.)</a:t>
            </a:r>
          </a:p>
        </p:txBody>
      </p:sp>
      <p:sp>
        <p:nvSpPr>
          <p:cNvPr id="2" name="TextBox 1">
            <a:extLst>
              <a:ext uri="{FF2B5EF4-FFF2-40B4-BE49-F238E27FC236}">
                <a16:creationId xmlns:a16="http://schemas.microsoft.com/office/drawing/2014/main" id="{6F67E26A-DADF-9B71-DFE1-24329E9C9E89}"/>
              </a:ext>
            </a:extLst>
          </p:cNvPr>
          <p:cNvSpPr txBox="1"/>
          <p:nvPr/>
        </p:nvSpPr>
        <p:spPr>
          <a:xfrm>
            <a:off x="1208532" y="448056"/>
            <a:ext cx="9771888" cy="400110"/>
          </a:xfrm>
          <a:prstGeom prst="rect">
            <a:avLst/>
          </a:prstGeom>
          <a:noFill/>
        </p:spPr>
        <p:txBody>
          <a:bodyPr wrap="square">
            <a:spAutoFit/>
          </a:bodyPr>
          <a:lstStyle/>
          <a:p>
            <a:pPr algn="ctr"/>
            <a:r>
              <a:rPr lang="en-US" sz="2000" dirty="0">
                <a:latin typeface="Comic Sans MS" panose="030F0702030302020204" pitchFamily="66" charset="0"/>
              </a:rPr>
              <a:t>Do casual riders exhibit different trip durations compared to annual members? </a:t>
            </a:r>
          </a:p>
        </p:txBody>
      </p:sp>
      <p:sp>
        <p:nvSpPr>
          <p:cNvPr id="5" name="TextBox 4">
            <a:extLst>
              <a:ext uri="{FF2B5EF4-FFF2-40B4-BE49-F238E27FC236}">
                <a16:creationId xmlns:a16="http://schemas.microsoft.com/office/drawing/2014/main" id="{949216CB-01B6-F97F-DB42-314E6CF6EB6A}"/>
              </a:ext>
            </a:extLst>
          </p:cNvPr>
          <p:cNvSpPr txBox="1"/>
          <p:nvPr/>
        </p:nvSpPr>
        <p:spPr>
          <a:xfrm>
            <a:off x="2859024" y="1690060"/>
            <a:ext cx="2259330" cy="3477875"/>
          </a:xfrm>
          <a:prstGeom prst="rect">
            <a:avLst/>
          </a:prstGeom>
          <a:noFill/>
        </p:spPr>
        <p:txBody>
          <a:bodyPr wrap="square">
            <a:spAutoFit/>
          </a:bodyPr>
          <a:lstStyle/>
          <a:p>
            <a:r>
              <a:rPr lang="en-US" sz="2000" b="1" dirty="0">
                <a:latin typeface="High Tower Text" panose="02040502050506030303" pitchFamily="18" charset="0"/>
              </a:rPr>
              <a:t>Classic Bikes:</a:t>
            </a:r>
          </a:p>
          <a:p>
            <a:endParaRPr lang="en-US" sz="2000" b="1" dirty="0">
              <a:latin typeface="High Tower Text" panose="02040502050506030303" pitchFamily="18" charset="0"/>
            </a:endParaRPr>
          </a:p>
          <a:p>
            <a:r>
              <a:rPr lang="en-US" sz="2000" b="1" dirty="0">
                <a:latin typeface="High Tower Text" panose="02040502050506030303" pitchFamily="18" charset="0"/>
              </a:rPr>
              <a:t>Casual riders: 28.2 min (weekly avg.)</a:t>
            </a:r>
          </a:p>
          <a:p>
            <a:r>
              <a:rPr lang="en-US" sz="2000" b="1" dirty="0">
                <a:latin typeface="High Tower Text" panose="02040502050506030303" pitchFamily="18" charset="0"/>
              </a:rPr>
              <a:t>Annual members: 13.4 min (weekly avg.)</a:t>
            </a:r>
          </a:p>
          <a:p>
            <a:r>
              <a:rPr lang="en-US" sz="2000" b="1" dirty="0">
                <a:latin typeface="High Tower Text" panose="02040502050506030303" pitchFamily="18" charset="0"/>
              </a:rPr>
              <a:t>Example (Friday): 31.3 min (casual) vs. 14.85 min (members)</a:t>
            </a:r>
          </a:p>
        </p:txBody>
      </p:sp>
      <p:pic>
        <p:nvPicPr>
          <p:cNvPr id="4" name="Picture 3">
            <a:hlinkClick r:id="rId2"/>
            <a:extLst>
              <a:ext uri="{FF2B5EF4-FFF2-40B4-BE49-F238E27FC236}">
                <a16:creationId xmlns:a16="http://schemas.microsoft.com/office/drawing/2014/main" id="{012D9B1B-029F-3A30-B514-9275C1FDE47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488" y="1462869"/>
            <a:ext cx="8695173" cy="3932261"/>
          </a:xfrm>
          <a:prstGeom prst="rect">
            <a:avLst/>
          </a:prstGeom>
        </p:spPr>
      </p:pic>
      <p:sp>
        <p:nvSpPr>
          <p:cNvPr id="7" name="TextBox 6">
            <a:extLst>
              <a:ext uri="{FF2B5EF4-FFF2-40B4-BE49-F238E27FC236}">
                <a16:creationId xmlns:a16="http://schemas.microsoft.com/office/drawing/2014/main" id="{CD077513-AC55-FAD1-1AD0-DBDB5CFB68B0}"/>
              </a:ext>
            </a:extLst>
          </p:cNvPr>
          <p:cNvSpPr txBox="1"/>
          <p:nvPr/>
        </p:nvSpPr>
        <p:spPr>
          <a:xfrm>
            <a:off x="-2599944" y="2305614"/>
            <a:ext cx="2258568" cy="2246769"/>
          </a:xfrm>
          <a:prstGeom prst="rect">
            <a:avLst/>
          </a:prstGeom>
          <a:noFill/>
        </p:spPr>
        <p:txBody>
          <a:bodyPr wrap="square">
            <a:spAutoFit/>
          </a:bodyPr>
          <a:lstStyle/>
          <a:p>
            <a:r>
              <a:rPr lang="en-US" sz="2000" b="1" dirty="0">
                <a:latin typeface="High Tower Text" panose="02040502050506030303" pitchFamily="18" charset="0"/>
              </a:rPr>
              <a:t>Electric Scooters:</a:t>
            </a:r>
          </a:p>
          <a:p>
            <a:endParaRPr lang="en-US" sz="2000" b="1" dirty="0">
              <a:latin typeface="High Tower Text" panose="02040502050506030303" pitchFamily="18" charset="0"/>
            </a:endParaRPr>
          </a:p>
          <a:p>
            <a:r>
              <a:rPr lang="en-US" sz="2000" b="1" dirty="0">
                <a:latin typeface="High Tower Text" panose="02040502050506030303" pitchFamily="18" charset="0"/>
              </a:rPr>
              <a:t>Casual riders: 12.9 min (weekly avg.)</a:t>
            </a:r>
          </a:p>
          <a:p>
            <a:r>
              <a:rPr lang="en-US" sz="2000" b="1" dirty="0">
                <a:latin typeface="High Tower Text" panose="02040502050506030303" pitchFamily="18" charset="0"/>
              </a:rPr>
              <a:t>Annual members: 8.4 min (weekly avg.)</a:t>
            </a:r>
          </a:p>
        </p:txBody>
      </p:sp>
      <p:sp>
        <p:nvSpPr>
          <p:cNvPr id="8" name="TextBox 7">
            <a:extLst>
              <a:ext uri="{FF2B5EF4-FFF2-40B4-BE49-F238E27FC236}">
                <a16:creationId xmlns:a16="http://schemas.microsoft.com/office/drawing/2014/main" id="{12009DF6-1DF5-0D33-A833-638BF4E110E0}"/>
              </a:ext>
            </a:extLst>
          </p:cNvPr>
          <p:cNvSpPr txBox="1"/>
          <p:nvPr/>
        </p:nvSpPr>
        <p:spPr>
          <a:xfrm>
            <a:off x="5566029" y="5087353"/>
            <a:ext cx="4169664" cy="307777"/>
          </a:xfrm>
          <a:prstGeom prst="rect">
            <a:avLst/>
          </a:prstGeom>
          <a:noFill/>
        </p:spPr>
        <p:txBody>
          <a:bodyPr wrap="square" rtlCol="0">
            <a:spAutoFit/>
          </a:bodyPr>
          <a:lstStyle/>
          <a:p>
            <a:pPr algn="ctr"/>
            <a:r>
              <a:rPr lang="en-US" sz="1400" dirty="0">
                <a:solidFill>
                  <a:schemeClr val="bg1"/>
                </a:solidFill>
                <a:latin typeface="High Tower Text" panose="02040502050506030303" pitchFamily="18" charset="0"/>
              </a:rPr>
              <a:t>Average daily rides on Friday.</a:t>
            </a:r>
          </a:p>
        </p:txBody>
      </p:sp>
      <p:sp>
        <p:nvSpPr>
          <p:cNvPr id="10" name="TextBox 9">
            <a:extLst>
              <a:ext uri="{FF2B5EF4-FFF2-40B4-BE49-F238E27FC236}">
                <a16:creationId xmlns:a16="http://schemas.microsoft.com/office/drawing/2014/main" id="{41809B7E-C120-B9BB-0F19-09360B835A75}"/>
              </a:ext>
            </a:extLst>
          </p:cNvPr>
          <p:cNvSpPr txBox="1"/>
          <p:nvPr/>
        </p:nvSpPr>
        <p:spPr>
          <a:xfrm>
            <a:off x="4813934" y="5498973"/>
            <a:ext cx="4526280" cy="307777"/>
          </a:xfrm>
          <a:prstGeom prst="rect">
            <a:avLst/>
          </a:prstGeom>
          <a:noFill/>
        </p:spPr>
        <p:txBody>
          <a:bodyPr wrap="square" rtlCol="0">
            <a:spAutoFit/>
          </a:bodyPr>
          <a:lstStyle/>
          <a:p>
            <a:pPr algn="ctr"/>
            <a:r>
              <a:rPr lang="en-US" sz="1400" dirty="0">
                <a:latin typeface="High Tower Text" panose="02040502050506030303" pitchFamily="18" charset="0"/>
              </a:rPr>
              <a:t>Click on the chart to see the full dashboard.</a:t>
            </a:r>
          </a:p>
        </p:txBody>
      </p:sp>
    </p:spTree>
    <p:extLst>
      <p:ext uri="{BB962C8B-B14F-4D97-AF65-F5344CB8AC3E}">
        <p14:creationId xmlns:p14="http://schemas.microsoft.com/office/powerpoint/2010/main" val="185223458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8E1EEB-3401-E307-C4B1-165D2F253538}"/>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2A20513A-0143-1C0F-2E0B-7B6285F3CA4D}"/>
              </a:ext>
            </a:extLst>
          </p:cNvPr>
          <p:cNvSpPr txBox="1"/>
          <p:nvPr/>
        </p:nvSpPr>
        <p:spPr>
          <a:xfrm>
            <a:off x="402336" y="2305614"/>
            <a:ext cx="2258568" cy="2246769"/>
          </a:xfrm>
          <a:prstGeom prst="rect">
            <a:avLst/>
          </a:prstGeom>
          <a:noFill/>
        </p:spPr>
        <p:txBody>
          <a:bodyPr wrap="square">
            <a:spAutoFit/>
          </a:bodyPr>
          <a:lstStyle/>
          <a:p>
            <a:r>
              <a:rPr lang="en-US" sz="2000" b="1" dirty="0">
                <a:latin typeface="High Tower Text" panose="02040502050506030303" pitchFamily="18" charset="0"/>
              </a:rPr>
              <a:t>Electric Scooters:</a:t>
            </a:r>
          </a:p>
          <a:p>
            <a:endParaRPr lang="en-US" sz="2000" b="1" dirty="0">
              <a:latin typeface="High Tower Text" panose="02040502050506030303" pitchFamily="18" charset="0"/>
            </a:endParaRPr>
          </a:p>
          <a:p>
            <a:r>
              <a:rPr lang="en-US" sz="2000" b="1" dirty="0">
                <a:latin typeface="High Tower Text" panose="02040502050506030303" pitchFamily="18" charset="0"/>
              </a:rPr>
              <a:t>Casual riders: 12.9 min (weekly avg.)</a:t>
            </a:r>
          </a:p>
          <a:p>
            <a:r>
              <a:rPr lang="en-US" sz="2000" b="1" dirty="0">
                <a:latin typeface="High Tower Text" panose="02040502050506030303" pitchFamily="18" charset="0"/>
              </a:rPr>
              <a:t>Annual members: 8.4 min (weekly avg.)</a:t>
            </a:r>
          </a:p>
        </p:txBody>
      </p:sp>
      <p:sp>
        <p:nvSpPr>
          <p:cNvPr id="2" name="TextBox 1">
            <a:extLst>
              <a:ext uri="{FF2B5EF4-FFF2-40B4-BE49-F238E27FC236}">
                <a16:creationId xmlns:a16="http://schemas.microsoft.com/office/drawing/2014/main" id="{13D9D84B-C683-597E-1BF9-57FFBD049D95}"/>
              </a:ext>
            </a:extLst>
          </p:cNvPr>
          <p:cNvSpPr txBox="1"/>
          <p:nvPr/>
        </p:nvSpPr>
        <p:spPr>
          <a:xfrm>
            <a:off x="1208532" y="448056"/>
            <a:ext cx="9771888" cy="400110"/>
          </a:xfrm>
          <a:prstGeom prst="rect">
            <a:avLst/>
          </a:prstGeom>
          <a:noFill/>
        </p:spPr>
        <p:txBody>
          <a:bodyPr wrap="square">
            <a:spAutoFit/>
          </a:bodyPr>
          <a:lstStyle/>
          <a:p>
            <a:pPr algn="ctr"/>
            <a:r>
              <a:rPr lang="en-US" sz="2000" dirty="0">
                <a:latin typeface="Comic Sans MS" panose="030F0702030302020204" pitchFamily="66" charset="0"/>
              </a:rPr>
              <a:t>Do casual riders exhibit different trip durations compared to annual members? </a:t>
            </a:r>
          </a:p>
        </p:txBody>
      </p:sp>
      <p:sp>
        <p:nvSpPr>
          <p:cNvPr id="3" name="TextBox 2">
            <a:extLst>
              <a:ext uri="{FF2B5EF4-FFF2-40B4-BE49-F238E27FC236}">
                <a16:creationId xmlns:a16="http://schemas.microsoft.com/office/drawing/2014/main" id="{CC6C1EF6-D614-80E1-6140-6D80BAD5D7CC}"/>
              </a:ext>
            </a:extLst>
          </p:cNvPr>
          <p:cNvSpPr txBox="1"/>
          <p:nvPr/>
        </p:nvSpPr>
        <p:spPr>
          <a:xfrm>
            <a:off x="2869311" y="2305614"/>
            <a:ext cx="2258568" cy="2246769"/>
          </a:xfrm>
          <a:prstGeom prst="rect">
            <a:avLst/>
          </a:prstGeom>
          <a:noFill/>
        </p:spPr>
        <p:txBody>
          <a:bodyPr wrap="square">
            <a:spAutoFit/>
          </a:bodyPr>
          <a:lstStyle/>
          <a:p>
            <a:r>
              <a:rPr lang="en-US" sz="2000" b="1" dirty="0">
                <a:latin typeface="High Tower Text" panose="02040502050506030303" pitchFamily="18" charset="0"/>
              </a:rPr>
              <a:t>Electric Bikes:</a:t>
            </a:r>
          </a:p>
          <a:p>
            <a:endParaRPr lang="en-US" sz="2000" b="1" dirty="0">
              <a:latin typeface="High Tower Text" panose="02040502050506030303" pitchFamily="18" charset="0"/>
            </a:endParaRPr>
          </a:p>
          <a:p>
            <a:r>
              <a:rPr lang="en-US" sz="2000" b="1" dirty="0">
                <a:latin typeface="High Tower Text" panose="02040502050506030303" pitchFamily="18" charset="0"/>
              </a:rPr>
              <a:t>Casual riders: 17.9 min (weekly avg.)</a:t>
            </a:r>
          </a:p>
          <a:p>
            <a:r>
              <a:rPr lang="en-US" sz="2000" b="1" dirty="0">
                <a:latin typeface="High Tower Text" panose="02040502050506030303" pitchFamily="18" charset="0"/>
              </a:rPr>
              <a:t>Annual members: 11.8 min (weekly avg.)</a:t>
            </a:r>
          </a:p>
        </p:txBody>
      </p:sp>
      <p:pic>
        <p:nvPicPr>
          <p:cNvPr id="4" name="Picture 3">
            <a:hlinkClick r:id="rId2"/>
            <a:extLst>
              <a:ext uri="{FF2B5EF4-FFF2-40B4-BE49-F238E27FC236}">
                <a16:creationId xmlns:a16="http://schemas.microsoft.com/office/drawing/2014/main" id="{361F896C-A4E8-D175-D383-E9525AEC9C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729488" y="1462869"/>
            <a:ext cx="8695173" cy="3932261"/>
          </a:xfrm>
          <a:prstGeom prst="rect">
            <a:avLst/>
          </a:prstGeom>
        </p:spPr>
      </p:pic>
      <p:sp>
        <p:nvSpPr>
          <p:cNvPr id="5" name="TextBox 4">
            <a:extLst>
              <a:ext uri="{FF2B5EF4-FFF2-40B4-BE49-F238E27FC236}">
                <a16:creationId xmlns:a16="http://schemas.microsoft.com/office/drawing/2014/main" id="{66066DE3-1517-7357-D739-F570D37FD504}"/>
              </a:ext>
            </a:extLst>
          </p:cNvPr>
          <p:cNvSpPr txBox="1"/>
          <p:nvPr/>
        </p:nvSpPr>
        <p:spPr>
          <a:xfrm>
            <a:off x="5566029" y="5087353"/>
            <a:ext cx="4169664" cy="307777"/>
          </a:xfrm>
          <a:prstGeom prst="rect">
            <a:avLst/>
          </a:prstGeom>
          <a:noFill/>
        </p:spPr>
        <p:txBody>
          <a:bodyPr wrap="square" rtlCol="0">
            <a:spAutoFit/>
          </a:bodyPr>
          <a:lstStyle/>
          <a:p>
            <a:pPr algn="ctr"/>
            <a:r>
              <a:rPr lang="en-US" sz="1400" dirty="0">
                <a:solidFill>
                  <a:schemeClr val="bg1"/>
                </a:solidFill>
                <a:latin typeface="High Tower Text" panose="02040502050506030303" pitchFamily="18" charset="0"/>
              </a:rPr>
              <a:t>Average daily rides on Friday.</a:t>
            </a:r>
          </a:p>
        </p:txBody>
      </p:sp>
      <p:sp>
        <p:nvSpPr>
          <p:cNvPr id="7" name="TextBox 6">
            <a:extLst>
              <a:ext uri="{FF2B5EF4-FFF2-40B4-BE49-F238E27FC236}">
                <a16:creationId xmlns:a16="http://schemas.microsoft.com/office/drawing/2014/main" id="{F95253EC-D6C5-4E98-3136-3A29C2C652F9}"/>
              </a:ext>
            </a:extLst>
          </p:cNvPr>
          <p:cNvSpPr txBox="1"/>
          <p:nvPr/>
        </p:nvSpPr>
        <p:spPr>
          <a:xfrm>
            <a:off x="4813934" y="5498973"/>
            <a:ext cx="4526280" cy="307777"/>
          </a:xfrm>
          <a:prstGeom prst="rect">
            <a:avLst/>
          </a:prstGeom>
          <a:noFill/>
        </p:spPr>
        <p:txBody>
          <a:bodyPr wrap="square" rtlCol="0">
            <a:spAutoFit/>
          </a:bodyPr>
          <a:lstStyle/>
          <a:p>
            <a:pPr algn="ctr"/>
            <a:r>
              <a:rPr lang="en-US" sz="1400" dirty="0">
                <a:latin typeface="High Tower Text" panose="02040502050506030303" pitchFamily="18" charset="0"/>
              </a:rPr>
              <a:t>Click on the chart to see the full dashboard.</a:t>
            </a:r>
          </a:p>
        </p:txBody>
      </p:sp>
    </p:spTree>
    <p:extLst>
      <p:ext uri="{BB962C8B-B14F-4D97-AF65-F5344CB8AC3E}">
        <p14:creationId xmlns:p14="http://schemas.microsoft.com/office/powerpoint/2010/main" val="426048055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A0F40-790C-71D4-8080-39983DE7F657}"/>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4B651A83-E510-E69E-51F6-2FC75FDDCFB5}"/>
              </a:ext>
            </a:extLst>
          </p:cNvPr>
          <p:cNvSpPr txBox="1"/>
          <p:nvPr/>
        </p:nvSpPr>
        <p:spPr>
          <a:xfrm>
            <a:off x="1810512" y="1508760"/>
            <a:ext cx="8567928" cy="3740383"/>
          </a:xfrm>
          <a:prstGeom prst="rect">
            <a:avLst/>
          </a:prstGeom>
          <a:noFill/>
        </p:spPr>
        <p:txBody>
          <a:bodyPr wrap="square">
            <a:spAutoFit/>
          </a:bodyPr>
          <a:lstStyle/>
          <a:p>
            <a:pPr>
              <a:lnSpc>
                <a:spcPct val="150000"/>
              </a:lnSpc>
              <a:buNone/>
            </a:pPr>
            <a:r>
              <a:rPr lang="en-US" sz="2000" b="1" dirty="0">
                <a:latin typeface="High Tower Text" panose="02040502050506030303" pitchFamily="18" charset="0"/>
              </a:rPr>
              <a:t>Implications</a:t>
            </a:r>
          </a:p>
          <a:p>
            <a:pPr>
              <a:lnSpc>
                <a:spcPct val="150000"/>
              </a:lnSpc>
              <a:buFont typeface="Arial" panose="020B0604020202020204" pitchFamily="34" charset="0"/>
              <a:buChar char="•"/>
            </a:pPr>
            <a:r>
              <a:rPr lang="en-US" sz="2000" dirty="0">
                <a:latin typeface="High Tower Text" panose="02040502050506030303" pitchFamily="18" charset="0"/>
              </a:rPr>
              <a:t>Casual riders </a:t>
            </a:r>
            <a:r>
              <a:rPr lang="en-US" sz="2000" b="1" dirty="0">
                <a:latin typeface="High Tower Text" panose="02040502050506030303" pitchFamily="18" charset="0"/>
              </a:rPr>
              <a:t>engage in longer trips</a:t>
            </a:r>
            <a:r>
              <a:rPr lang="en-US" sz="2000" dirty="0">
                <a:latin typeface="High Tower Text" panose="02040502050506030303" pitchFamily="18" charset="0"/>
              </a:rPr>
              <a:t>, signaling potential interest in membership benefits that offer cost savings for extended usage.</a:t>
            </a:r>
          </a:p>
          <a:p>
            <a:pPr>
              <a:lnSpc>
                <a:spcPct val="150000"/>
              </a:lnSpc>
              <a:buFont typeface="Arial" panose="020B0604020202020204" pitchFamily="34" charset="0"/>
              <a:buChar char="•"/>
            </a:pPr>
            <a:r>
              <a:rPr lang="en-US" sz="2000" dirty="0">
                <a:latin typeface="High Tower Text" panose="02040502050506030303" pitchFamily="18" charset="0"/>
              </a:rPr>
              <a:t>Marketing strategies should emphasize </a:t>
            </a:r>
            <a:r>
              <a:rPr lang="en-US" sz="2000" b="1" dirty="0">
                <a:latin typeface="High Tower Text" panose="02040502050506030303" pitchFamily="18" charset="0"/>
              </a:rPr>
              <a:t>trip-duration savings</a:t>
            </a:r>
            <a:r>
              <a:rPr lang="en-US" sz="2000" dirty="0">
                <a:latin typeface="High Tower Text" panose="02040502050506030303" pitchFamily="18" charset="0"/>
              </a:rPr>
              <a:t>, encouraging casual users to convert into annual members for more cost-effective travel options.</a:t>
            </a:r>
          </a:p>
          <a:p>
            <a:pPr>
              <a:lnSpc>
                <a:spcPct val="150000"/>
              </a:lnSpc>
              <a:buFont typeface="Arial" panose="020B0604020202020204" pitchFamily="34" charset="0"/>
              <a:buChar char="•"/>
            </a:pPr>
            <a:r>
              <a:rPr lang="en-US" sz="2000" dirty="0">
                <a:latin typeface="High Tower Text" panose="02040502050506030303" pitchFamily="18" charset="0"/>
              </a:rPr>
              <a:t>Annual members demonstrate </a:t>
            </a:r>
            <a:r>
              <a:rPr lang="en-US" sz="2000" b="1" dirty="0">
                <a:latin typeface="High Tower Text" panose="02040502050506030303" pitchFamily="18" charset="0"/>
              </a:rPr>
              <a:t>shorter, more consistent ride durations</a:t>
            </a:r>
            <a:r>
              <a:rPr lang="en-US" sz="2000" dirty="0">
                <a:latin typeface="High Tower Text" panose="02040502050506030303" pitchFamily="18" charset="0"/>
              </a:rPr>
              <a:t>, reinforcing their habitual use of the service for routine transportation.</a:t>
            </a:r>
          </a:p>
        </p:txBody>
      </p:sp>
      <p:sp>
        <p:nvSpPr>
          <p:cNvPr id="2" name="TextBox 1">
            <a:extLst>
              <a:ext uri="{FF2B5EF4-FFF2-40B4-BE49-F238E27FC236}">
                <a16:creationId xmlns:a16="http://schemas.microsoft.com/office/drawing/2014/main" id="{3EF82EA5-7B89-3F0E-94E7-C2FCB6F322EE}"/>
              </a:ext>
            </a:extLst>
          </p:cNvPr>
          <p:cNvSpPr txBox="1"/>
          <p:nvPr/>
        </p:nvSpPr>
        <p:spPr>
          <a:xfrm>
            <a:off x="1208532" y="448056"/>
            <a:ext cx="9771888" cy="400110"/>
          </a:xfrm>
          <a:prstGeom prst="rect">
            <a:avLst/>
          </a:prstGeom>
          <a:noFill/>
        </p:spPr>
        <p:txBody>
          <a:bodyPr wrap="square">
            <a:spAutoFit/>
          </a:bodyPr>
          <a:lstStyle/>
          <a:p>
            <a:pPr algn="ctr"/>
            <a:r>
              <a:rPr lang="en-US" sz="2000" dirty="0">
                <a:latin typeface="Comic Sans MS" panose="030F0702030302020204" pitchFamily="66" charset="0"/>
              </a:rPr>
              <a:t>Do casual riders exhibit different trip durations compared to annual members? </a:t>
            </a:r>
          </a:p>
        </p:txBody>
      </p:sp>
    </p:spTree>
    <p:extLst>
      <p:ext uri="{BB962C8B-B14F-4D97-AF65-F5344CB8AC3E}">
        <p14:creationId xmlns:p14="http://schemas.microsoft.com/office/powerpoint/2010/main" val="178365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87F64A-D995-6B7C-379F-B2846A409222}"/>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FCB119E2-239D-AA4E-A00A-4AD241C4C594}"/>
              </a:ext>
            </a:extLst>
          </p:cNvPr>
          <p:cNvSpPr txBox="1"/>
          <p:nvPr/>
        </p:nvSpPr>
        <p:spPr>
          <a:xfrm>
            <a:off x="1207008" y="448056"/>
            <a:ext cx="9774936" cy="400110"/>
          </a:xfrm>
          <a:prstGeom prst="rect">
            <a:avLst/>
          </a:prstGeom>
          <a:noFill/>
        </p:spPr>
        <p:txBody>
          <a:bodyPr wrap="square">
            <a:spAutoFit/>
          </a:bodyPr>
          <a:lstStyle/>
          <a:p>
            <a:pPr algn="ctr"/>
            <a:r>
              <a:rPr lang="en-US" sz="2000" dirty="0">
                <a:latin typeface="Comic Sans MS" panose="030F0702030302020204" pitchFamily="66" charset="0"/>
              </a:rPr>
              <a:t>What impact does seasonality have on ridership trends?</a:t>
            </a:r>
          </a:p>
        </p:txBody>
      </p:sp>
      <p:sp>
        <p:nvSpPr>
          <p:cNvPr id="4" name="TextBox 3">
            <a:extLst>
              <a:ext uri="{FF2B5EF4-FFF2-40B4-BE49-F238E27FC236}">
                <a16:creationId xmlns:a16="http://schemas.microsoft.com/office/drawing/2014/main" id="{EF4BFB9C-5590-70AD-5661-2B25900EFDD8}"/>
              </a:ext>
            </a:extLst>
          </p:cNvPr>
          <p:cNvSpPr txBox="1"/>
          <p:nvPr/>
        </p:nvSpPr>
        <p:spPr>
          <a:xfrm>
            <a:off x="1810512" y="1097143"/>
            <a:ext cx="8567928" cy="4663713"/>
          </a:xfrm>
          <a:prstGeom prst="rect">
            <a:avLst/>
          </a:prstGeom>
          <a:noFill/>
        </p:spPr>
        <p:txBody>
          <a:bodyPr wrap="square">
            <a:spAutoFit/>
          </a:bodyPr>
          <a:lstStyle/>
          <a:p>
            <a:pPr>
              <a:lnSpc>
                <a:spcPct val="150000"/>
              </a:lnSpc>
              <a:buNone/>
            </a:pPr>
            <a:r>
              <a:rPr lang="en-US" sz="2000" dirty="0">
                <a:latin typeface="High Tower Text" panose="02040502050506030303" pitchFamily="18" charset="0"/>
              </a:rPr>
              <a:t>Seasonality significantly affects casual ridership, while annual members display more stable engagement year-round. Casual riders show </a:t>
            </a:r>
            <a:r>
              <a:rPr lang="en-US" sz="2000" b="1" dirty="0">
                <a:latin typeface="High Tower Text" panose="02040502050506030303" pitchFamily="18" charset="0"/>
              </a:rPr>
              <a:t>peak demand in the warmer months</a:t>
            </a:r>
            <a:r>
              <a:rPr lang="en-US" sz="2000" dirty="0">
                <a:latin typeface="High Tower Text" panose="02040502050506030303" pitchFamily="18" charset="0"/>
              </a:rPr>
              <a:t> (May–September), with ridership exceeding </a:t>
            </a:r>
            <a:r>
              <a:rPr lang="en-US" sz="2000" b="1" dirty="0">
                <a:latin typeface="High Tower Text" panose="02040502050506030303" pitchFamily="18" charset="0"/>
              </a:rPr>
              <a:t>250K monthly trips</a:t>
            </a:r>
            <a:r>
              <a:rPr lang="en-US" sz="2000" dirty="0">
                <a:latin typeface="High Tower Text" panose="02040502050506030303" pitchFamily="18" charset="0"/>
              </a:rPr>
              <a:t> during this period. In contrast, their engagement drops notably in </a:t>
            </a:r>
            <a:r>
              <a:rPr lang="en-US" sz="2000" b="1" dirty="0">
                <a:latin typeface="High Tower Text" panose="02040502050506030303" pitchFamily="18" charset="0"/>
              </a:rPr>
              <a:t>colder months</a:t>
            </a:r>
            <a:r>
              <a:rPr lang="en-US" sz="2000" dirty="0">
                <a:latin typeface="High Tower Text" panose="02040502050506030303" pitchFamily="18" charset="0"/>
              </a:rPr>
              <a:t> (November–February), where trips decline to </a:t>
            </a:r>
            <a:r>
              <a:rPr lang="en-US" sz="2000" b="1" dirty="0">
                <a:latin typeface="High Tower Text" panose="02040502050506030303" pitchFamily="18" charset="0"/>
              </a:rPr>
              <a:t>&lt;180K per month</a:t>
            </a:r>
            <a:r>
              <a:rPr lang="en-US" sz="2000" dirty="0">
                <a:latin typeface="High Tower Text" panose="02040502050506030303" pitchFamily="18" charset="0"/>
              </a:rPr>
              <a:t>.</a:t>
            </a:r>
          </a:p>
          <a:p>
            <a:pPr>
              <a:lnSpc>
                <a:spcPct val="150000"/>
              </a:lnSpc>
            </a:pPr>
            <a:r>
              <a:rPr lang="en-US" sz="2000" dirty="0">
                <a:latin typeface="High Tower Text" panose="02040502050506030303" pitchFamily="18" charset="0"/>
              </a:rPr>
              <a:t>Annual members maintain </a:t>
            </a:r>
            <a:r>
              <a:rPr lang="en-US" sz="2000" b="1" dirty="0">
                <a:latin typeface="High Tower Text" panose="02040502050506030303" pitchFamily="18" charset="0"/>
              </a:rPr>
              <a:t>consistent usage patterns</a:t>
            </a:r>
            <a:r>
              <a:rPr lang="en-US" sz="2000" dirty="0">
                <a:latin typeface="High Tower Text" panose="02040502050506030303" pitchFamily="18" charset="0"/>
              </a:rPr>
              <a:t>, averaging </a:t>
            </a:r>
            <a:r>
              <a:rPr lang="en-US" sz="2000" b="1" dirty="0">
                <a:latin typeface="High Tower Text" panose="02040502050506030303" pitchFamily="18" charset="0"/>
              </a:rPr>
              <a:t>115K–222K rides per month</a:t>
            </a:r>
            <a:r>
              <a:rPr lang="en-US" sz="2000" dirty="0">
                <a:latin typeface="High Tower Text" panose="02040502050506030303" pitchFamily="18" charset="0"/>
              </a:rPr>
              <a:t>, with slight reductions during the winter months. Their habitual usage contrasts with the more </a:t>
            </a:r>
            <a:r>
              <a:rPr lang="en-US" sz="2000" b="1" dirty="0">
                <a:latin typeface="High Tower Text" panose="02040502050506030303" pitchFamily="18" charset="0"/>
              </a:rPr>
              <a:t>seasonally dependent behavior</a:t>
            </a:r>
            <a:r>
              <a:rPr lang="en-US" sz="2000" dirty="0">
                <a:latin typeface="High Tower Text" panose="02040502050506030303" pitchFamily="18" charset="0"/>
              </a:rPr>
              <a:t> of casual riders.</a:t>
            </a:r>
          </a:p>
        </p:txBody>
      </p:sp>
    </p:spTree>
    <p:extLst>
      <p:ext uri="{BB962C8B-B14F-4D97-AF65-F5344CB8AC3E}">
        <p14:creationId xmlns:p14="http://schemas.microsoft.com/office/powerpoint/2010/main" val="968244712"/>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EA180-F841-3939-5C25-3493C3BCEC6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A45E7F1-BE69-771E-E746-8FB49BC75EE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6574" y="1712110"/>
            <a:ext cx="6094476" cy="3433780"/>
          </a:xfrm>
          <a:prstGeom prst="rect">
            <a:avLst/>
          </a:prstGeom>
        </p:spPr>
      </p:pic>
      <p:sp>
        <p:nvSpPr>
          <p:cNvPr id="7" name="TextBox 6">
            <a:extLst>
              <a:ext uri="{FF2B5EF4-FFF2-40B4-BE49-F238E27FC236}">
                <a16:creationId xmlns:a16="http://schemas.microsoft.com/office/drawing/2014/main" id="{5BACF52C-9284-795F-2FA5-AC2B8DE1E6A5}"/>
              </a:ext>
            </a:extLst>
          </p:cNvPr>
          <p:cNvSpPr txBox="1"/>
          <p:nvPr/>
        </p:nvSpPr>
        <p:spPr>
          <a:xfrm>
            <a:off x="534161" y="1536174"/>
            <a:ext cx="4571239" cy="3785652"/>
          </a:xfrm>
          <a:prstGeom prst="rect">
            <a:avLst/>
          </a:prstGeom>
          <a:noFill/>
        </p:spPr>
        <p:txBody>
          <a:bodyPr wrap="square">
            <a:spAutoFit/>
          </a:bodyPr>
          <a:lstStyle/>
          <a:p>
            <a:pPr>
              <a:buNone/>
            </a:pPr>
            <a:r>
              <a:rPr lang="en-US" sz="2000" b="1" dirty="0">
                <a:latin typeface="High Tower Text" panose="02040502050506030303" pitchFamily="18" charset="0"/>
              </a:rPr>
              <a:t>Seasonal Trends in Cyclistic Ridership: Peaks and Declines Across the Year</a:t>
            </a:r>
            <a:endParaRPr lang="en-US" sz="2000" dirty="0">
              <a:latin typeface="High Tower Text" panose="02040502050506030303" pitchFamily="18" charset="0"/>
            </a:endParaRPr>
          </a:p>
          <a:p>
            <a:r>
              <a:rPr lang="en-US" sz="2000" dirty="0">
                <a:latin typeface="High Tower Text" panose="02040502050506030303" pitchFamily="18" charset="0"/>
              </a:rPr>
              <a:t>This visualization highlights the fluctuation in monthly ride counts, showcasing peak ridership during the warmer months (June–September) and a noticeable drop in the colder months (November–February). The trend underscores the seasonal impact on casual riders while annual members maintain more stable engagement year-round.</a:t>
            </a:r>
          </a:p>
        </p:txBody>
      </p:sp>
      <p:sp>
        <p:nvSpPr>
          <p:cNvPr id="2" name="TextBox 1">
            <a:extLst>
              <a:ext uri="{FF2B5EF4-FFF2-40B4-BE49-F238E27FC236}">
                <a16:creationId xmlns:a16="http://schemas.microsoft.com/office/drawing/2014/main" id="{21ABD4F7-7FBA-13EF-5AD7-E8ED49C194A6}"/>
              </a:ext>
            </a:extLst>
          </p:cNvPr>
          <p:cNvSpPr txBox="1"/>
          <p:nvPr/>
        </p:nvSpPr>
        <p:spPr>
          <a:xfrm>
            <a:off x="1207008" y="448056"/>
            <a:ext cx="9774936" cy="400110"/>
          </a:xfrm>
          <a:prstGeom prst="rect">
            <a:avLst/>
          </a:prstGeom>
          <a:noFill/>
        </p:spPr>
        <p:txBody>
          <a:bodyPr wrap="square">
            <a:spAutoFit/>
          </a:bodyPr>
          <a:lstStyle/>
          <a:p>
            <a:pPr algn="ctr"/>
            <a:r>
              <a:rPr lang="en-US" sz="2000" dirty="0">
                <a:latin typeface="Comic Sans MS" panose="030F0702030302020204" pitchFamily="66" charset="0"/>
              </a:rPr>
              <a:t>What impact does seasonality have on ridership trends?</a:t>
            </a:r>
          </a:p>
        </p:txBody>
      </p:sp>
    </p:spTree>
    <p:extLst>
      <p:ext uri="{BB962C8B-B14F-4D97-AF65-F5344CB8AC3E}">
        <p14:creationId xmlns:p14="http://schemas.microsoft.com/office/powerpoint/2010/main" val="2766190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9116B1-714B-131A-F25E-2E5FA3C2A9C1}"/>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3FD4D403-1D41-BFF0-5565-FD0BCB7114EF}"/>
              </a:ext>
            </a:extLst>
          </p:cNvPr>
          <p:cNvSpPr txBox="1"/>
          <p:nvPr/>
        </p:nvSpPr>
        <p:spPr>
          <a:xfrm>
            <a:off x="1498473" y="1624953"/>
            <a:ext cx="1707642" cy="461665"/>
          </a:xfrm>
          <a:prstGeom prst="rect">
            <a:avLst/>
          </a:prstGeom>
          <a:noFill/>
        </p:spPr>
        <p:txBody>
          <a:bodyPr wrap="square" rtlCol="0">
            <a:spAutoFit/>
          </a:bodyPr>
          <a:lstStyle/>
          <a:p>
            <a:pPr algn="ctr"/>
            <a:r>
              <a:rPr lang="en-US" sz="2400" b="1" dirty="0">
                <a:latin typeface="High Tower Text" panose="02040502050506030303" pitchFamily="18" charset="0"/>
              </a:rPr>
              <a:t>Summary</a:t>
            </a:r>
          </a:p>
        </p:txBody>
      </p:sp>
      <p:sp>
        <p:nvSpPr>
          <p:cNvPr id="7" name="TextBox 6">
            <a:extLst>
              <a:ext uri="{FF2B5EF4-FFF2-40B4-BE49-F238E27FC236}">
                <a16:creationId xmlns:a16="http://schemas.microsoft.com/office/drawing/2014/main" id="{240A5275-A5ED-4F55-0C51-E7D76C5A582A}"/>
              </a:ext>
            </a:extLst>
          </p:cNvPr>
          <p:cNvSpPr txBox="1"/>
          <p:nvPr/>
        </p:nvSpPr>
        <p:spPr>
          <a:xfrm>
            <a:off x="2613279" y="2551837"/>
            <a:ext cx="6965442" cy="1754326"/>
          </a:xfrm>
          <a:prstGeom prst="rect">
            <a:avLst/>
          </a:prstGeom>
          <a:noFill/>
        </p:spPr>
        <p:txBody>
          <a:bodyPr wrap="square">
            <a:spAutoFit/>
          </a:bodyPr>
          <a:lstStyle/>
          <a:p>
            <a:r>
              <a:rPr lang="en-US" b="1" dirty="0">
                <a:latin typeface="High Tower Text" panose="02040502050506030303" pitchFamily="18" charset="0"/>
              </a:rPr>
              <a:t>Casual riders </a:t>
            </a:r>
            <a:r>
              <a:rPr lang="en-US" dirty="0">
                <a:latin typeface="High Tower Text" panose="02040502050506030303" pitchFamily="18" charset="0"/>
              </a:rPr>
              <a:t>use Cyclistic bikes more frequently on </a:t>
            </a:r>
            <a:r>
              <a:rPr lang="en-US" b="1" dirty="0">
                <a:latin typeface="High Tower Text" panose="02040502050506030303" pitchFamily="18" charset="0"/>
              </a:rPr>
              <a:t>Sundays–Wednesdays</a:t>
            </a:r>
            <a:r>
              <a:rPr lang="en-US" dirty="0">
                <a:latin typeface="High Tower Text" panose="02040502050506030303" pitchFamily="18" charset="0"/>
              </a:rPr>
              <a:t> and less on </a:t>
            </a:r>
            <a:r>
              <a:rPr lang="en-US" b="1" dirty="0">
                <a:latin typeface="High Tower Text" panose="02040502050506030303" pitchFamily="18" charset="0"/>
              </a:rPr>
              <a:t>Thursdays–Saturdays</a:t>
            </a:r>
            <a:r>
              <a:rPr lang="en-US" dirty="0">
                <a:latin typeface="High Tower Text" panose="02040502050506030303" pitchFamily="18" charset="0"/>
              </a:rPr>
              <a:t>, while </a:t>
            </a:r>
            <a:r>
              <a:rPr lang="en-US" b="1" dirty="0">
                <a:latin typeface="High Tower Text" panose="02040502050506030303" pitchFamily="18" charset="0"/>
              </a:rPr>
              <a:t>annual members </a:t>
            </a:r>
            <a:r>
              <a:rPr lang="en-US" dirty="0">
                <a:latin typeface="High Tower Text" panose="02040502050506030303" pitchFamily="18" charset="0"/>
              </a:rPr>
              <a:t>ride consistently throughout the week. Classic bikes dominate among both groups, and casual riders take significantly longer trips. Seasonal trends show casual ridership peaking in warmer months, while members maintain steady usage year-round.</a:t>
            </a:r>
          </a:p>
        </p:txBody>
      </p:sp>
      <p:sp>
        <p:nvSpPr>
          <p:cNvPr id="3" name="TextBox 2">
            <a:extLst>
              <a:ext uri="{FF2B5EF4-FFF2-40B4-BE49-F238E27FC236}">
                <a16:creationId xmlns:a16="http://schemas.microsoft.com/office/drawing/2014/main" id="{BA69BAA6-14F0-85A2-618C-E5632DB9C848}"/>
              </a:ext>
            </a:extLst>
          </p:cNvPr>
          <p:cNvSpPr txBox="1"/>
          <p:nvPr/>
        </p:nvSpPr>
        <p:spPr>
          <a:xfrm>
            <a:off x="1347216" y="225945"/>
            <a:ext cx="9497568" cy="707886"/>
          </a:xfrm>
          <a:prstGeom prst="rect">
            <a:avLst/>
          </a:prstGeom>
          <a:noFill/>
        </p:spPr>
        <p:txBody>
          <a:bodyPr wrap="square" rtlCol="0">
            <a:spAutoFit/>
          </a:bodyPr>
          <a:lstStyle/>
          <a:p>
            <a:pPr algn="ctr"/>
            <a:r>
              <a:rPr lang="en-US" sz="2000" dirty="0">
                <a:latin typeface="Comic Sans MS" panose="030F0702030302020204" pitchFamily="66" charset="0"/>
                <a:ea typeface="Sans Serif Collection" panose="020B0502040504020204" pitchFamily="34" charset="0"/>
                <a:cs typeface="Sans Serif Collection" panose="020B0502040504020204" pitchFamily="34" charset="0"/>
              </a:rPr>
              <a:t>Cyclistic’s Trip Data:</a:t>
            </a:r>
          </a:p>
          <a:p>
            <a:pPr algn="ctr"/>
            <a:r>
              <a:rPr lang="en-US" sz="2000" dirty="0">
                <a:latin typeface="Comic Sans MS" panose="030F0702030302020204" pitchFamily="66" charset="0"/>
                <a:ea typeface="Sans Serif Collection" panose="020B0502040504020204" pitchFamily="34" charset="0"/>
                <a:cs typeface="Sans Serif Collection" panose="020B0502040504020204" pitchFamily="34" charset="0"/>
              </a:rPr>
              <a:t>How do annual members and casual riders use Cyclistic bikes differently?</a:t>
            </a:r>
          </a:p>
        </p:txBody>
      </p:sp>
    </p:spTree>
    <p:extLst>
      <p:ext uri="{BB962C8B-B14F-4D97-AF65-F5344CB8AC3E}">
        <p14:creationId xmlns:p14="http://schemas.microsoft.com/office/powerpoint/2010/main" val="2852288646"/>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96895E-4F0C-15B0-01AC-9F47E809CE39}"/>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CB07A6CB-7F08-C320-A2FA-52E8D6A4637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03520" y="1710822"/>
            <a:ext cx="6099048" cy="3436356"/>
          </a:xfrm>
          <a:prstGeom prst="rect">
            <a:avLst/>
          </a:prstGeom>
        </p:spPr>
      </p:pic>
      <p:sp>
        <p:nvSpPr>
          <p:cNvPr id="8" name="TextBox 7">
            <a:extLst>
              <a:ext uri="{FF2B5EF4-FFF2-40B4-BE49-F238E27FC236}">
                <a16:creationId xmlns:a16="http://schemas.microsoft.com/office/drawing/2014/main" id="{81CF64CF-979E-ADAC-D78B-8C2C2A96661F}"/>
              </a:ext>
            </a:extLst>
          </p:cNvPr>
          <p:cNvSpPr txBox="1"/>
          <p:nvPr/>
        </p:nvSpPr>
        <p:spPr>
          <a:xfrm>
            <a:off x="530352" y="1843950"/>
            <a:ext cx="4572000" cy="3170099"/>
          </a:xfrm>
          <a:prstGeom prst="rect">
            <a:avLst/>
          </a:prstGeom>
          <a:noFill/>
        </p:spPr>
        <p:txBody>
          <a:bodyPr wrap="square">
            <a:spAutoFit/>
          </a:bodyPr>
          <a:lstStyle/>
          <a:p>
            <a:r>
              <a:rPr lang="en-US" sz="2000" dirty="0">
                <a:latin typeface="High Tower Text" panose="02040502050506030303" pitchFamily="18" charset="0"/>
              </a:rPr>
              <a:t>Peak Casual Ridership: May–September (~250K+ trips/month)</a:t>
            </a:r>
          </a:p>
          <a:p>
            <a:endParaRPr lang="en-US" sz="2000" dirty="0">
              <a:latin typeface="High Tower Text" panose="02040502050506030303" pitchFamily="18" charset="0"/>
            </a:endParaRPr>
          </a:p>
          <a:p>
            <a:r>
              <a:rPr lang="en-US" sz="2000" dirty="0">
                <a:latin typeface="High Tower Text" panose="02040502050506030303" pitchFamily="18" charset="0"/>
              </a:rPr>
              <a:t>Lowest Casual Ridership: November–February (~167K–101K trips/month)</a:t>
            </a:r>
          </a:p>
          <a:p>
            <a:endParaRPr lang="en-US" sz="2000" dirty="0">
              <a:latin typeface="High Tower Text" panose="02040502050506030303" pitchFamily="18" charset="0"/>
            </a:endParaRPr>
          </a:p>
          <a:p>
            <a:r>
              <a:rPr lang="en-US" sz="2000" dirty="0">
                <a:latin typeface="High Tower Text" panose="02040502050506030303" pitchFamily="18" charset="0"/>
              </a:rPr>
              <a:t>Annual Members’ Steady Usage: Monthly rides range from 115K–222K, remaining more predictable than casual usage</a:t>
            </a:r>
          </a:p>
        </p:txBody>
      </p:sp>
      <p:sp>
        <p:nvSpPr>
          <p:cNvPr id="2" name="TextBox 1">
            <a:extLst>
              <a:ext uri="{FF2B5EF4-FFF2-40B4-BE49-F238E27FC236}">
                <a16:creationId xmlns:a16="http://schemas.microsoft.com/office/drawing/2014/main" id="{93F9EF8B-6E20-B662-D4EB-0EFF1A70641E}"/>
              </a:ext>
            </a:extLst>
          </p:cNvPr>
          <p:cNvSpPr txBox="1"/>
          <p:nvPr/>
        </p:nvSpPr>
        <p:spPr>
          <a:xfrm>
            <a:off x="1207008" y="448056"/>
            <a:ext cx="9774936" cy="400110"/>
          </a:xfrm>
          <a:prstGeom prst="rect">
            <a:avLst/>
          </a:prstGeom>
          <a:noFill/>
        </p:spPr>
        <p:txBody>
          <a:bodyPr wrap="square">
            <a:spAutoFit/>
          </a:bodyPr>
          <a:lstStyle/>
          <a:p>
            <a:pPr algn="ctr"/>
            <a:r>
              <a:rPr lang="en-US" sz="2000" dirty="0">
                <a:latin typeface="Comic Sans MS" panose="030F0702030302020204" pitchFamily="66" charset="0"/>
              </a:rPr>
              <a:t>What impact does seasonality have on ridership trends?</a:t>
            </a:r>
          </a:p>
        </p:txBody>
      </p:sp>
    </p:spTree>
    <p:extLst>
      <p:ext uri="{BB962C8B-B14F-4D97-AF65-F5344CB8AC3E}">
        <p14:creationId xmlns:p14="http://schemas.microsoft.com/office/powerpoint/2010/main" val="11942883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BF353C-E390-9D62-4618-D796DB0503AD}"/>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21CE13F-8E78-B22A-3E2A-3A73B64A2209}"/>
              </a:ext>
            </a:extLst>
          </p:cNvPr>
          <p:cNvSpPr txBox="1"/>
          <p:nvPr/>
        </p:nvSpPr>
        <p:spPr>
          <a:xfrm>
            <a:off x="1810512" y="1508760"/>
            <a:ext cx="8567928" cy="3278718"/>
          </a:xfrm>
          <a:prstGeom prst="rect">
            <a:avLst/>
          </a:prstGeom>
          <a:noFill/>
        </p:spPr>
        <p:txBody>
          <a:bodyPr wrap="square">
            <a:spAutoFit/>
          </a:bodyPr>
          <a:lstStyle/>
          <a:p>
            <a:pPr>
              <a:lnSpc>
                <a:spcPct val="150000"/>
              </a:lnSpc>
              <a:buNone/>
            </a:pPr>
            <a:r>
              <a:rPr lang="en-US" sz="2000" b="1" dirty="0">
                <a:latin typeface="High Tower Text" panose="02040502050506030303" pitchFamily="18" charset="0"/>
              </a:rPr>
              <a:t>Implications</a:t>
            </a:r>
          </a:p>
          <a:p>
            <a:pPr>
              <a:lnSpc>
                <a:spcPct val="150000"/>
              </a:lnSpc>
              <a:buFont typeface="Arial" panose="020B0604020202020204" pitchFamily="34" charset="0"/>
              <a:buChar char="•"/>
            </a:pPr>
            <a:r>
              <a:rPr lang="en-US" sz="2000" dirty="0">
                <a:latin typeface="High Tower Text" panose="02040502050506030303" pitchFamily="18" charset="0"/>
              </a:rPr>
              <a:t>Casual riders exhibit </a:t>
            </a:r>
            <a:r>
              <a:rPr lang="en-US" sz="2000" b="1" dirty="0">
                <a:latin typeface="High Tower Text" panose="02040502050506030303" pitchFamily="18" charset="0"/>
              </a:rPr>
              <a:t>seasonal variability</a:t>
            </a:r>
            <a:r>
              <a:rPr lang="en-US" sz="2000" dirty="0">
                <a:latin typeface="High Tower Text" panose="02040502050506030303" pitchFamily="18" charset="0"/>
              </a:rPr>
              <a:t>, making summer and early fall </a:t>
            </a:r>
            <a:r>
              <a:rPr lang="en-US" sz="2000" b="1" dirty="0">
                <a:latin typeface="High Tower Text" panose="02040502050506030303" pitchFamily="18" charset="0"/>
              </a:rPr>
              <a:t>ideal opportunities</a:t>
            </a:r>
            <a:r>
              <a:rPr lang="en-US" sz="2000" dirty="0">
                <a:latin typeface="High Tower Text" panose="02040502050506030303" pitchFamily="18" charset="0"/>
              </a:rPr>
              <a:t> for membership conversion campaigns.</a:t>
            </a:r>
          </a:p>
          <a:p>
            <a:pPr>
              <a:lnSpc>
                <a:spcPct val="150000"/>
              </a:lnSpc>
              <a:buFont typeface="Arial" panose="020B0604020202020204" pitchFamily="34" charset="0"/>
              <a:buChar char="•"/>
            </a:pPr>
            <a:r>
              <a:rPr lang="en-US" sz="2000" dirty="0">
                <a:latin typeface="High Tower Text" panose="02040502050506030303" pitchFamily="18" charset="0"/>
              </a:rPr>
              <a:t>Winter reductions in casual trips suggest </a:t>
            </a:r>
            <a:r>
              <a:rPr lang="en-US" sz="2000" b="1" dirty="0">
                <a:latin typeface="High Tower Text" panose="02040502050506030303" pitchFamily="18" charset="0"/>
              </a:rPr>
              <a:t>a need for retention strategies</a:t>
            </a:r>
            <a:r>
              <a:rPr lang="en-US" sz="2000" dirty="0">
                <a:latin typeface="High Tower Text" panose="02040502050506030303" pitchFamily="18" charset="0"/>
              </a:rPr>
              <a:t>, such as discounted cold-weather memberships or bundled services.</a:t>
            </a:r>
          </a:p>
          <a:p>
            <a:pPr>
              <a:lnSpc>
                <a:spcPct val="150000"/>
              </a:lnSpc>
              <a:buFont typeface="Arial" panose="020B0604020202020204" pitchFamily="34" charset="0"/>
              <a:buChar char="•"/>
            </a:pPr>
            <a:r>
              <a:rPr lang="en-US" sz="2000" dirty="0">
                <a:latin typeface="High Tower Text" panose="02040502050506030303" pitchFamily="18" charset="0"/>
              </a:rPr>
              <a:t>Annual members provide </a:t>
            </a:r>
            <a:r>
              <a:rPr lang="en-US" sz="2000" b="1" dirty="0">
                <a:latin typeface="High Tower Text" panose="02040502050506030303" pitchFamily="18" charset="0"/>
              </a:rPr>
              <a:t>consistent revenue streams</a:t>
            </a:r>
            <a:r>
              <a:rPr lang="en-US" sz="2000" dirty="0">
                <a:latin typeface="High Tower Text" panose="02040502050506030303" pitchFamily="18" charset="0"/>
              </a:rPr>
              <a:t>, reinforcing the value of converting casual riders into long-term subscribers.</a:t>
            </a:r>
          </a:p>
        </p:txBody>
      </p:sp>
      <p:sp>
        <p:nvSpPr>
          <p:cNvPr id="2" name="TextBox 1">
            <a:extLst>
              <a:ext uri="{FF2B5EF4-FFF2-40B4-BE49-F238E27FC236}">
                <a16:creationId xmlns:a16="http://schemas.microsoft.com/office/drawing/2014/main" id="{98E68EDD-ABF7-34BB-3008-96D5AD1CE78A}"/>
              </a:ext>
            </a:extLst>
          </p:cNvPr>
          <p:cNvSpPr txBox="1"/>
          <p:nvPr/>
        </p:nvSpPr>
        <p:spPr>
          <a:xfrm>
            <a:off x="1207008" y="448056"/>
            <a:ext cx="9774936" cy="400110"/>
          </a:xfrm>
          <a:prstGeom prst="rect">
            <a:avLst/>
          </a:prstGeom>
          <a:noFill/>
        </p:spPr>
        <p:txBody>
          <a:bodyPr wrap="square">
            <a:spAutoFit/>
          </a:bodyPr>
          <a:lstStyle/>
          <a:p>
            <a:pPr algn="ctr"/>
            <a:r>
              <a:rPr lang="en-US" sz="2000" dirty="0">
                <a:latin typeface="Comic Sans MS" panose="030F0702030302020204" pitchFamily="66" charset="0"/>
              </a:rPr>
              <a:t>What impact does seasonality have on ridership trends?</a:t>
            </a:r>
          </a:p>
        </p:txBody>
      </p:sp>
    </p:spTree>
    <p:extLst>
      <p:ext uri="{BB962C8B-B14F-4D97-AF65-F5344CB8AC3E}">
        <p14:creationId xmlns:p14="http://schemas.microsoft.com/office/powerpoint/2010/main" val="1272618052"/>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99B86A-E39D-CA63-0C0E-4902E784003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A0FB1440-0D73-02E8-D485-EA007E2370D4}"/>
              </a:ext>
            </a:extLst>
          </p:cNvPr>
          <p:cNvSpPr txBox="1"/>
          <p:nvPr/>
        </p:nvSpPr>
        <p:spPr>
          <a:xfrm>
            <a:off x="4239768" y="3044279"/>
            <a:ext cx="3712464" cy="769441"/>
          </a:xfrm>
          <a:prstGeom prst="rect">
            <a:avLst/>
          </a:prstGeom>
          <a:noFill/>
        </p:spPr>
        <p:txBody>
          <a:bodyPr wrap="square" rtlCol="0">
            <a:spAutoFit/>
          </a:bodyPr>
          <a:lstStyle/>
          <a:p>
            <a:pPr algn="ctr"/>
            <a:r>
              <a:rPr lang="en-US" sz="4400" dirty="0">
                <a:latin typeface="Comic Sans MS" panose="030F0702030302020204" pitchFamily="66" charset="0"/>
              </a:rPr>
              <a:t>Conclusion</a:t>
            </a:r>
          </a:p>
        </p:txBody>
      </p:sp>
      <p:sp>
        <p:nvSpPr>
          <p:cNvPr id="4" name="TextBox 3">
            <a:extLst>
              <a:ext uri="{FF2B5EF4-FFF2-40B4-BE49-F238E27FC236}">
                <a16:creationId xmlns:a16="http://schemas.microsoft.com/office/drawing/2014/main" id="{AD7A5F68-09FF-F498-C6BA-F7B46DB4FE7C}"/>
              </a:ext>
            </a:extLst>
          </p:cNvPr>
          <p:cNvSpPr txBox="1"/>
          <p:nvPr/>
        </p:nvSpPr>
        <p:spPr>
          <a:xfrm>
            <a:off x="1813832" y="6949440"/>
            <a:ext cx="8564335" cy="3278718"/>
          </a:xfrm>
          <a:prstGeom prst="rect">
            <a:avLst/>
          </a:prstGeom>
          <a:noFill/>
        </p:spPr>
        <p:txBody>
          <a:bodyPr wrap="square">
            <a:spAutoFit/>
          </a:bodyPr>
          <a:lstStyle/>
          <a:p>
            <a:pPr>
              <a:lnSpc>
                <a:spcPct val="150000"/>
              </a:lnSpc>
              <a:buNone/>
            </a:pPr>
            <a:r>
              <a:rPr lang="en-US" sz="2000" dirty="0">
                <a:latin typeface="High Tower Text" panose="02040502050506030303" pitchFamily="18" charset="0"/>
              </a:rPr>
              <a:t>This analysis of Cyclistic ridership patterns reveals significant behavioral differences between </a:t>
            </a:r>
            <a:r>
              <a:rPr lang="en-US" sz="2000" b="1" dirty="0">
                <a:latin typeface="High Tower Text" panose="02040502050506030303" pitchFamily="18" charset="0"/>
              </a:rPr>
              <a:t>casual riders </a:t>
            </a:r>
            <a:r>
              <a:rPr lang="en-US" sz="2000" dirty="0">
                <a:latin typeface="High Tower Text" panose="02040502050506030303" pitchFamily="18" charset="0"/>
              </a:rPr>
              <a:t>and </a:t>
            </a:r>
            <a:r>
              <a:rPr lang="en-US" sz="2000" b="1" dirty="0">
                <a:latin typeface="High Tower Text" panose="02040502050506030303" pitchFamily="18" charset="0"/>
              </a:rPr>
              <a:t>annual members</a:t>
            </a:r>
            <a:r>
              <a:rPr lang="en-US" sz="2000" dirty="0">
                <a:latin typeface="High Tower Text" panose="02040502050506030303" pitchFamily="18" charset="0"/>
              </a:rPr>
              <a:t>, offering valuable insights for targeted marketing strategies. </a:t>
            </a:r>
            <a:r>
              <a:rPr lang="en-US" sz="2000" b="1" dirty="0">
                <a:latin typeface="High Tower Text" panose="02040502050506030303" pitchFamily="18" charset="0"/>
              </a:rPr>
              <a:t>Casual riders </a:t>
            </a:r>
            <a:r>
              <a:rPr lang="en-US" sz="2000" dirty="0">
                <a:latin typeface="High Tower Text" panose="02040502050506030303" pitchFamily="18" charset="0"/>
              </a:rPr>
              <a:t>exhibit </a:t>
            </a:r>
            <a:r>
              <a:rPr lang="en-US" sz="2000" b="1" u="sng" dirty="0">
                <a:latin typeface="High Tower Text" panose="02040502050506030303" pitchFamily="18" charset="0"/>
              </a:rPr>
              <a:t>clear seasonal and weekly variations</a:t>
            </a:r>
            <a:r>
              <a:rPr lang="en-US" sz="2000" dirty="0">
                <a:latin typeface="High Tower Text" panose="02040502050506030303" pitchFamily="18" charset="0"/>
              </a:rPr>
              <a:t>, with </a:t>
            </a:r>
            <a:r>
              <a:rPr lang="en-US" sz="2000" b="1" dirty="0">
                <a:latin typeface="High Tower Text" panose="02040502050506030303" pitchFamily="18" charset="0"/>
              </a:rPr>
              <a:t>peak</a:t>
            </a:r>
            <a:r>
              <a:rPr lang="en-US" sz="2000" dirty="0">
                <a:latin typeface="High Tower Text" panose="02040502050506030303" pitchFamily="18" charset="0"/>
              </a:rPr>
              <a:t> demand during </a:t>
            </a:r>
            <a:r>
              <a:rPr lang="en-US" sz="2000" b="1" dirty="0">
                <a:latin typeface="High Tower Text" panose="02040502050506030303" pitchFamily="18" charset="0"/>
              </a:rPr>
              <a:t>warmer months </a:t>
            </a:r>
            <a:r>
              <a:rPr lang="en-US" sz="2000" dirty="0">
                <a:latin typeface="High Tower Text" panose="02040502050506030303" pitchFamily="18" charset="0"/>
              </a:rPr>
              <a:t>and </a:t>
            </a:r>
            <a:r>
              <a:rPr lang="en-US" sz="2000" b="1" dirty="0">
                <a:latin typeface="High Tower Text" panose="02040502050506030303" pitchFamily="18" charset="0"/>
              </a:rPr>
              <a:t>early weekdays</a:t>
            </a:r>
            <a:r>
              <a:rPr lang="en-US" sz="2000" dirty="0">
                <a:latin typeface="High Tower Text" panose="02040502050506030303" pitchFamily="18" charset="0"/>
              </a:rPr>
              <a:t>, while </a:t>
            </a:r>
            <a:r>
              <a:rPr lang="en-US" sz="2000" b="1" dirty="0">
                <a:latin typeface="High Tower Text" panose="02040502050506030303" pitchFamily="18" charset="0"/>
              </a:rPr>
              <a:t>annual members </a:t>
            </a:r>
            <a:r>
              <a:rPr lang="en-US" sz="2000" dirty="0">
                <a:latin typeface="High Tower Text" panose="02040502050506030303" pitchFamily="18" charset="0"/>
              </a:rPr>
              <a:t>maintain </a:t>
            </a:r>
            <a:r>
              <a:rPr lang="en-US" sz="2000" b="1" dirty="0">
                <a:latin typeface="High Tower Text" panose="02040502050506030303" pitchFamily="18" charset="0"/>
              </a:rPr>
              <a:t>steady </a:t>
            </a:r>
            <a:r>
              <a:rPr lang="en-US" sz="2000" dirty="0">
                <a:latin typeface="High Tower Text" panose="02040502050506030303" pitchFamily="18" charset="0"/>
              </a:rPr>
              <a:t>usage </a:t>
            </a:r>
            <a:r>
              <a:rPr lang="en-US" sz="2000" b="1" dirty="0">
                <a:latin typeface="High Tower Text" panose="02040502050506030303" pitchFamily="18" charset="0"/>
              </a:rPr>
              <a:t>year-round</a:t>
            </a:r>
            <a:r>
              <a:rPr lang="en-US" sz="2000" dirty="0">
                <a:latin typeface="High Tower Text" panose="02040502050506030303" pitchFamily="18" charset="0"/>
              </a:rPr>
              <a:t>. </a:t>
            </a:r>
            <a:r>
              <a:rPr lang="en-US" sz="2000" b="1" dirty="0">
                <a:latin typeface="High Tower Text" panose="02040502050506030303" pitchFamily="18" charset="0"/>
              </a:rPr>
              <a:t>Classic bikes</a:t>
            </a:r>
            <a:r>
              <a:rPr lang="en-US" sz="2000" dirty="0">
                <a:latin typeface="High Tower Text" panose="02040502050506030303" pitchFamily="18" charset="0"/>
              </a:rPr>
              <a:t> remain the </a:t>
            </a:r>
            <a:r>
              <a:rPr lang="en-US" sz="2000" b="1" u="sng" dirty="0">
                <a:latin typeface="High Tower Text" panose="02040502050506030303" pitchFamily="18" charset="0"/>
              </a:rPr>
              <a:t>preferred mode </a:t>
            </a:r>
            <a:r>
              <a:rPr lang="en-US" sz="2000" dirty="0">
                <a:latin typeface="High Tower Text" panose="02040502050506030303" pitchFamily="18" charset="0"/>
              </a:rPr>
              <a:t>of transport across both groups, and casual riders consistently take </a:t>
            </a:r>
            <a:r>
              <a:rPr lang="en-US" sz="2000" b="1" u="sng" dirty="0">
                <a:latin typeface="High Tower Text" panose="02040502050506030303" pitchFamily="18" charset="0"/>
              </a:rPr>
              <a:t>longer trips</a:t>
            </a:r>
            <a:r>
              <a:rPr lang="en-US" sz="2000" dirty="0">
                <a:latin typeface="High Tower Text" panose="02040502050506030303" pitchFamily="18" charset="0"/>
              </a:rPr>
              <a:t>, highlighting their engagement potential.</a:t>
            </a:r>
          </a:p>
        </p:txBody>
      </p:sp>
      <p:pic>
        <p:nvPicPr>
          <p:cNvPr id="3" name="Picture 2">
            <a:extLst>
              <a:ext uri="{FF2B5EF4-FFF2-40B4-BE49-F238E27FC236}">
                <a16:creationId xmlns:a16="http://schemas.microsoft.com/office/drawing/2014/main" id="{E7053E53-2AA9-AE9F-C05F-67BED237E99C}"/>
              </a:ext>
            </a:extLst>
          </p:cNvPr>
          <p:cNvPicPr>
            <a:picLocks noChangeAspect="1"/>
          </p:cNvPicPr>
          <p:nvPr/>
        </p:nvPicPr>
        <p:blipFill>
          <a:blip r:embed="rId2">
            <a:extLst>
              <a:ext uri="{28A0092B-C50C-407E-A947-70E740481C1C}">
                <a14:useLocalDpi xmlns:a14="http://schemas.microsoft.com/office/drawing/2010/main" val="0"/>
              </a:ext>
            </a:extLst>
          </a:blip>
          <a:srcRect t="89206"/>
          <a:stretch/>
        </p:blipFill>
        <p:spPr>
          <a:xfrm>
            <a:off x="0" y="6117770"/>
            <a:ext cx="12192000" cy="740229"/>
          </a:xfrm>
          <a:prstGeom prst="rect">
            <a:avLst/>
          </a:prstGeom>
        </p:spPr>
      </p:pic>
    </p:spTree>
    <p:extLst>
      <p:ext uri="{BB962C8B-B14F-4D97-AF65-F5344CB8AC3E}">
        <p14:creationId xmlns:p14="http://schemas.microsoft.com/office/powerpoint/2010/main" val="1470229003"/>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C69248-D187-9C90-424E-E9D1A7EF4251}"/>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B125F51C-B01E-E905-A21A-14E3027591E5}"/>
              </a:ext>
            </a:extLst>
          </p:cNvPr>
          <p:cNvSpPr txBox="1"/>
          <p:nvPr/>
        </p:nvSpPr>
        <p:spPr>
          <a:xfrm>
            <a:off x="4239768" y="627650"/>
            <a:ext cx="3712464" cy="523220"/>
          </a:xfrm>
          <a:prstGeom prst="rect">
            <a:avLst/>
          </a:prstGeom>
          <a:noFill/>
        </p:spPr>
        <p:txBody>
          <a:bodyPr wrap="square" rtlCol="0">
            <a:spAutoFit/>
          </a:bodyPr>
          <a:lstStyle/>
          <a:p>
            <a:pPr algn="ctr"/>
            <a:r>
              <a:rPr lang="en-US" sz="2800" dirty="0">
                <a:latin typeface="Comic Sans MS" panose="030F0702030302020204" pitchFamily="66" charset="0"/>
              </a:rPr>
              <a:t>Conclusion</a:t>
            </a:r>
          </a:p>
        </p:txBody>
      </p:sp>
      <p:sp>
        <p:nvSpPr>
          <p:cNvPr id="4" name="TextBox 3">
            <a:extLst>
              <a:ext uri="{FF2B5EF4-FFF2-40B4-BE49-F238E27FC236}">
                <a16:creationId xmlns:a16="http://schemas.microsoft.com/office/drawing/2014/main" id="{ED8CD489-5E57-679B-47DF-489809832909}"/>
              </a:ext>
            </a:extLst>
          </p:cNvPr>
          <p:cNvSpPr txBox="1"/>
          <p:nvPr/>
        </p:nvSpPr>
        <p:spPr>
          <a:xfrm>
            <a:off x="1813832" y="1789641"/>
            <a:ext cx="8564335" cy="3278718"/>
          </a:xfrm>
          <a:prstGeom prst="rect">
            <a:avLst/>
          </a:prstGeom>
          <a:noFill/>
        </p:spPr>
        <p:txBody>
          <a:bodyPr wrap="square">
            <a:spAutoFit/>
          </a:bodyPr>
          <a:lstStyle/>
          <a:p>
            <a:pPr>
              <a:lnSpc>
                <a:spcPct val="150000"/>
              </a:lnSpc>
              <a:buNone/>
            </a:pPr>
            <a:r>
              <a:rPr lang="en-US" sz="2000" dirty="0">
                <a:latin typeface="High Tower Text" panose="02040502050506030303" pitchFamily="18" charset="0"/>
              </a:rPr>
              <a:t>This analysis of Cyclistic ridership patterns reveals significant behavioral differences between </a:t>
            </a:r>
            <a:r>
              <a:rPr lang="en-US" sz="2000" b="1" dirty="0">
                <a:latin typeface="High Tower Text" panose="02040502050506030303" pitchFamily="18" charset="0"/>
              </a:rPr>
              <a:t>casual riders </a:t>
            </a:r>
            <a:r>
              <a:rPr lang="en-US" sz="2000" dirty="0">
                <a:latin typeface="High Tower Text" panose="02040502050506030303" pitchFamily="18" charset="0"/>
              </a:rPr>
              <a:t>and </a:t>
            </a:r>
            <a:r>
              <a:rPr lang="en-US" sz="2000" b="1" dirty="0">
                <a:latin typeface="High Tower Text" panose="02040502050506030303" pitchFamily="18" charset="0"/>
              </a:rPr>
              <a:t>annual members</a:t>
            </a:r>
            <a:r>
              <a:rPr lang="en-US" sz="2000" dirty="0">
                <a:latin typeface="High Tower Text" panose="02040502050506030303" pitchFamily="18" charset="0"/>
              </a:rPr>
              <a:t>, offering valuable insights for targeted marketing strategies. </a:t>
            </a:r>
            <a:r>
              <a:rPr lang="en-US" sz="2000" b="1" dirty="0">
                <a:latin typeface="High Tower Text" panose="02040502050506030303" pitchFamily="18" charset="0"/>
              </a:rPr>
              <a:t>Casual riders </a:t>
            </a:r>
            <a:r>
              <a:rPr lang="en-US" sz="2000" dirty="0">
                <a:latin typeface="High Tower Text" panose="02040502050506030303" pitchFamily="18" charset="0"/>
              </a:rPr>
              <a:t>exhibit </a:t>
            </a:r>
            <a:r>
              <a:rPr lang="en-US" sz="2000" b="1" u="sng" dirty="0">
                <a:latin typeface="High Tower Text" panose="02040502050506030303" pitchFamily="18" charset="0"/>
              </a:rPr>
              <a:t>clear seasonal and weekly variations</a:t>
            </a:r>
            <a:r>
              <a:rPr lang="en-US" sz="2000" dirty="0">
                <a:latin typeface="High Tower Text" panose="02040502050506030303" pitchFamily="18" charset="0"/>
              </a:rPr>
              <a:t>, with </a:t>
            </a:r>
            <a:r>
              <a:rPr lang="en-US" sz="2000" b="1" dirty="0">
                <a:latin typeface="High Tower Text" panose="02040502050506030303" pitchFamily="18" charset="0"/>
              </a:rPr>
              <a:t>peak</a:t>
            </a:r>
            <a:r>
              <a:rPr lang="en-US" sz="2000" dirty="0">
                <a:latin typeface="High Tower Text" panose="02040502050506030303" pitchFamily="18" charset="0"/>
              </a:rPr>
              <a:t> demand during </a:t>
            </a:r>
            <a:r>
              <a:rPr lang="en-US" sz="2000" b="1" dirty="0">
                <a:latin typeface="High Tower Text" panose="02040502050506030303" pitchFamily="18" charset="0"/>
              </a:rPr>
              <a:t>warmer months </a:t>
            </a:r>
            <a:r>
              <a:rPr lang="en-US" sz="2000" dirty="0">
                <a:latin typeface="High Tower Text" panose="02040502050506030303" pitchFamily="18" charset="0"/>
              </a:rPr>
              <a:t>and </a:t>
            </a:r>
            <a:r>
              <a:rPr lang="en-US" sz="2000" b="1" dirty="0">
                <a:latin typeface="High Tower Text" panose="02040502050506030303" pitchFamily="18" charset="0"/>
              </a:rPr>
              <a:t>early weekdays</a:t>
            </a:r>
            <a:r>
              <a:rPr lang="en-US" sz="2000" dirty="0">
                <a:latin typeface="High Tower Text" panose="02040502050506030303" pitchFamily="18" charset="0"/>
              </a:rPr>
              <a:t>, while </a:t>
            </a:r>
            <a:r>
              <a:rPr lang="en-US" sz="2000" b="1" dirty="0">
                <a:latin typeface="High Tower Text" panose="02040502050506030303" pitchFamily="18" charset="0"/>
              </a:rPr>
              <a:t>annual members </a:t>
            </a:r>
            <a:r>
              <a:rPr lang="en-US" sz="2000" dirty="0">
                <a:latin typeface="High Tower Text" panose="02040502050506030303" pitchFamily="18" charset="0"/>
              </a:rPr>
              <a:t>maintain </a:t>
            </a:r>
            <a:r>
              <a:rPr lang="en-US" sz="2000" b="1" dirty="0">
                <a:latin typeface="High Tower Text" panose="02040502050506030303" pitchFamily="18" charset="0"/>
              </a:rPr>
              <a:t>steady </a:t>
            </a:r>
            <a:r>
              <a:rPr lang="en-US" sz="2000" dirty="0">
                <a:latin typeface="High Tower Text" panose="02040502050506030303" pitchFamily="18" charset="0"/>
              </a:rPr>
              <a:t>usage </a:t>
            </a:r>
            <a:r>
              <a:rPr lang="en-US" sz="2000" b="1" dirty="0">
                <a:latin typeface="High Tower Text" panose="02040502050506030303" pitchFamily="18" charset="0"/>
              </a:rPr>
              <a:t>year-round</a:t>
            </a:r>
            <a:r>
              <a:rPr lang="en-US" sz="2000" dirty="0">
                <a:latin typeface="High Tower Text" panose="02040502050506030303" pitchFamily="18" charset="0"/>
              </a:rPr>
              <a:t>. </a:t>
            </a:r>
            <a:r>
              <a:rPr lang="en-US" sz="2000" b="1" dirty="0">
                <a:latin typeface="High Tower Text" panose="02040502050506030303" pitchFamily="18" charset="0"/>
              </a:rPr>
              <a:t>Classic bikes</a:t>
            </a:r>
            <a:r>
              <a:rPr lang="en-US" sz="2000" dirty="0">
                <a:latin typeface="High Tower Text" panose="02040502050506030303" pitchFamily="18" charset="0"/>
              </a:rPr>
              <a:t> remain the </a:t>
            </a:r>
            <a:r>
              <a:rPr lang="en-US" sz="2000" b="1" u="sng" dirty="0">
                <a:latin typeface="High Tower Text" panose="02040502050506030303" pitchFamily="18" charset="0"/>
              </a:rPr>
              <a:t>preferred mode </a:t>
            </a:r>
            <a:r>
              <a:rPr lang="en-US" sz="2000" dirty="0">
                <a:latin typeface="High Tower Text" panose="02040502050506030303" pitchFamily="18" charset="0"/>
              </a:rPr>
              <a:t>of transport across both groups, and casual riders consistently take </a:t>
            </a:r>
            <a:r>
              <a:rPr lang="en-US" sz="2000" b="1" u="sng" dirty="0">
                <a:latin typeface="High Tower Text" panose="02040502050506030303" pitchFamily="18" charset="0"/>
              </a:rPr>
              <a:t>longer trips</a:t>
            </a:r>
            <a:r>
              <a:rPr lang="en-US" sz="2000" dirty="0">
                <a:latin typeface="High Tower Text" panose="02040502050506030303" pitchFamily="18" charset="0"/>
              </a:rPr>
              <a:t>, highlighting their engagement potential.</a:t>
            </a:r>
          </a:p>
        </p:txBody>
      </p:sp>
      <p:pic>
        <p:nvPicPr>
          <p:cNvPr id="6" name="Picture 5">
            <a:extLst>
              <a:ext uri="{FF2B5EF4-FFF2-40B4-BE49-F238E27FC236}">
                <a16:creationId xmlns:a16="http://schemas.microsoft.com/office/drawing/2014/main" id="{89F7B2E1-C66B-99B2-2910-77891EAE62B6}"/>
              </a:ext>
            </a:extLst>
          </p:cNvPr>
          <p:cNvPicPr>
            <a:picLocks noChangeAspect="1"/>
          </p:cNvPicPr>
          <p:nvPr/>
        </p:nvPicPr>
        <p:blipFill>
          <a:blip r:embed="rId2">
            <a:extLst>
              <a:ext uri="{28A0092B-C50C-407E-A947-70E740481C1C}">
                <a14:useLocalDpi xmlns:a14="http://schemas.microsoft.com/office/drawing/2010/main" val="0"/>
              </a:ext>
            </a:extLst>
          </a:blip>
          <a:srcRect t="89206"/>
          <a:stretch/>
        </p:blipFill>
        <p:spPr>
          <a:xfrm>
            <a:off x="0" y="6117770"/>
            <a:ext cx="12192000" cy="740229"/>
          </a:xfrm>
          <a:prstGeom prst="rect">
            <a:avLst/>
          </a:prstGeom>
        </p:spPr>
      </p:pic>
    </p:spTree>
    <p:extLst>
      <p:ext uri="{BB962C8B-B14F-4D97-AF65-F5344CB8AC3E}">
        <p14:creationId xmlns:p14="http://schemas.microsoft.com/office/powerpoint/2010/main" val="189306020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C61AAA-C4A7-286B-DAF4-2C76966A47B8}"/>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2FE13FF-DDFB-7C2D-F3F5-EEDE9A6F4D44}"/>
              </a:ext>
            </a:extLst>
          </p:cNvPr>
          <p:cNvSpPr txBox="1"/>
          <p:nvPr/>
        </p:nvSpPr>
        <p:spPr>
          <a:xfrm>
            <a:off x="4239768" y="627650"/>
            <a:ext cx="3712464" cy="523220"/>
          </a:xfrm>
          <a:prstGeom prst="rect">
            <a:avLst/>
          </a:prstGeom>
          <a:noFill/>
        </p:spPr>
        <p:txBody>
          <a:bodyPr wrap="square" rtlCol="0">
            <a:spAutoFit/>
          </a:bodyPr>
          <a:lstStyle/>
          <a:p>
            <a:pPr algn="ctr"/>
            <a:r>
              <a:rPr lang="en-US" sz="2800" dirty="0">
                <a:latin typeface="Comic Sans MS" panose="030F0702030302020204" pitchFamily="66" charset="0"/>
              </a:rPr>
              <a:t>Conclusion</a:t>
            </a:r>
          </a:p>
        </p:txBody>
      </p:sp>
      <p:sp>
        <p:nvSpPr>
          <p:cNvPr id="4" name="TextBox 3">
            <a:extLst>
              <a:ext uri="{FF2B5EF4-FFF2-40B4-BE49-F238E27FC236}">
                <a16:creationId xmlns:a16="http://schemas.microsoft.com/office/drawing/2014/main" id="{65C0B45F-89A2-FBF9-7F8D-E9EE5F93784C}"/>
              </a:ext>
            </a:extLst>
          </p:cNvPr>
          <p:cNvSpPr txBox="1"/>
          <p:nvPr/>
        </p:nvSpPr>
        <p:spPr>
          <a:xfrm>
            <a:off x="1813832" y="1789641"/>
            <a:ext cx="8564335" cy="3278718"/>
          </a:xfrm>
          <a:prstGeom prst="rect">
            <a:avLst/>
          </a:prstGeom>
          <a:noFill/>
        </p:spPr>
        <p:txBody>
          <a:bodyPr wrap="square">
            <a:spAutoFit/>
          </a:bodyPr>
          <a:lstStyle/>
          <a:p>
            <a:pPr>
              <a:lnSpc>
                <a:spcPct val="150000"/>
              </a:lnSpc>
              <a:buNone/>
            </a:pPr>
            <a:r>
              <a:rPr lang="en-US" sz="2000" dirty="0">
                <a:latin typeface="High Tower Text" panose="02040502050506030303" pitchFamily="18" charset="0"/>
              </a:rPr>
              <a:t>This analysis of Cyclistic ridership patterns reveals significant behavioral differences between </a:t>
            </a:r>
            <a:r>
              <a:rPr lang="en-US" sz="2000" b="1" dirty="0">
                <a:latin typeface="High Tower Text" panose="02040502050506030303" pitchFamily="18" charset="0"/>
              </a:rPr>
              <a:t>casual riders </a:t>
            </a:r>
            <a:r>
              <a:rPr lang="en-US" sz="2000" dirty="0">
                <a:latin typeface="High Tower Text" panose="02040502050506030303" pitchFamily="18" charset="0"/>
              </a:rPr>
              <a:t>and </a:t>
            </a:r>
            <a:r>
              <a:rPr lang="en-US" sz="2000" b="1" dirty="0">
                <a:latin typeface="High Tower Text" panose="02040502050506030303" pitchFamily="18" charset="0"/>
              </a:rPr>
              <a:t>annual members</a:t>
            </a:r>
            <a:r>
              <a:rPr lang="en-US" sz="2000" dirty="0">
                <a:latin typeface="High Tower Text" panose="02040502050506030303" pitchFamily="18" charset="0"/>
              </a:rPr>
              <a:t>, offering valuable insights for targeted marketing strategies. </a:t>
            </a:r>
            <a:r>
              <a:rPr lang="en-US" sz="2000" b="1" dirty="0">
                <a:latin typeface="High Tower Text" panose="02040502050506030303" pitchFamily="18" charset="0"/>
              </a:rPr>
              <a:t>Casual riders </a:t>
            </a:r>
            <a:r>
              <a:rPr lang="en-US" sz="2000" dirty="0">
                <a:latin typeface="High Tower Text" panose="02040502050506030303" pitchFamily="18" charset="0"/>
              </a:rPr>
              <a:t>exhibit </a:t>
            </a:r>
            <a:r>
              <a:rPr lang="en-US" sz="2000" b="1" u="sng" dirty="0">
                <a:latin typeface="High Tower Text" panose="02040502050506030303" pitchFamily="18" charset="0"/>
              </a:rPr>
              <a:t>clear seasonal and weekly variations</a:t>
            </a:r>
            <a:r>
              <a:rPr lang="en-US" sz="2000" dirty="0">
                <a:latin typeface="High Tower Text" panose="02040502050506030303" pitchFamily="18" charset="0"/>
              </a:rPr>
              <a:t>, with </a:t>
            </a:r>
            <a:r>
              <a:rPr lang="en-US" sz="2000" b="1" dirty="0">
                <a:latin typeface="High Tower Text" panose="02040502050506030303" pitchFamily="18" charset="0"/>
              </a:rPr>
              <a:t>peak</a:t>
            </a:r>
            <a:r>
              <a:rPr lang="en-US" sz="2000" dirty="0">
                <a:latin typeface="High Tower Text" panose="02040502050506030303" pitchFamily="18" charset="0"/>
              </a:rPr>
              <a:t> demand during </a:t>
            </a:r>
            <a:r>
              <a:rPr lang="en-US" sz="2000" b="1" dirty="0">
                <a:latin typeface="High Tower Text" panose="02040502050506030303" pitchFamily="18" charset="0"/>
              </a:rPr>
              <a:t>warmer months </a:t>
            </a:r>
            <a:r>
              <a:rPr lang="en-US" sz="2000" dirty="0">
                <a:latin typeface="High Tower Text" panose="02040502050506030303" pitchFamily="18" charset="0"/>
              </a:rPr>
              <a:t>and </a:t>
            </a:r>
            <a:r>
              <a:rPr lang="en-US" sz="2000" b="1" dirty="0">
                <a:latin typeface="High Tower Text" panose="02040502050506030303" pitchFamily="18" charset="0"/>
              </a:rPr>
              <a:t>early weekdays</a:t>
            </a:r>
            <a:r>
              <a:rPr lang="en-US" sz="2000" dirty="0">
                <a:latin typeface="High Tower Text" panose="02040502050506030303" pitchFamily="18" charset="0"/>
              </a:rPr>
              <a:t>, while </a:t>
            </a:r>
            <a:r>
              <a:rPr lang="en-US" sz="2000" b="1" dirty="0">
                <a:latin typeface="High Tower Text" panose="02040502050506030303" pitchFamily="18" charset="0"/>
              </a:rPr>
              <a:t>annual members </a:t>
            </a:r>
            <a:r>
              <a:rPr lang="en-US" sz="2000" dirty="0">
                <a:latin typeface="High Tower Text" panose="02040502050506030303" pitchFamily="18" charset="0"/>
              </a:rPr>
              <a:t>maintain </a:t>
            </a:r>
            <a:r>
              <a:rPr lang="en-US" sz="2000" b="1" dirty="0">
                <a:latin typeface="High Tower Text" panose="02040502050506030303" pitchFamily="18" charset="0"/>
              </a:rPr>
              <a:t>steady </a:t>
            </a:r>
            <a:r>
              <a:rPr lang="en-US" sz="2000" dirty="0">
                <a:latin typeface="High Tower Text" panose="02040502050506030303" pitchFamily="18" charset="0"/>
              </a:rPr>
              <a:t>usage </a:t>
            </a:r>
            <a:r>
              <a:rPr lang="en-US" sz="2000" b="1" dirty="0">
                <a:latin typeface="High Tower Text" panose="02040502050506030303" pitchFamily="18" charset="0"/>
              </a:rPr>
              <a:t>year-round</a:t>
            </a:r>
            <a:r>
              <a:rPr lang="en-US" sz="2000" dirty="0">
                <a:latin typeface="High Tower Text" panose="02040502050506030303" pitchFamily="18" charset="0"/>
              </a:rPr>
              <a:t>. </a:t>
            </a:r>
            <a:r>
              <a:rPr lang="en-US" sz="2000" b="1" dirty="0">
                <a:latin typeface="High Tower Text" panose="02040502050506030303" pitchFamily="18" charset="0"/>
              </a:rPr>
              <a:t>Classic bikes</a:t>
            </a:r>
            <a:r>
              <a:rPr lang="en-US" sz="2000" dirty="0">
                <a:latin typeface="High Tower Text" panose="02040502050506030303" pitchFamily="18" charset="0"/>
              </a:rPr>
              <a:t> remain the </a:t>
            </a:r>
            <a:r>
              <a:rPr lang="en-US" sz="2000" b="1" u="sng" dirty="0">
                <a:latin typeface="High Tower Text" panose="02040502050506030303" pitchFamily="18" charset="0"/>
              </a:rPr>
              <a:t>preferred mode </a:t>
            </a:r>
            <a:r>
              <a:rPr lang="en-US" sz="2000" dirty="0">
                <a:latin typeface="High Tower Text" panose="02040502050506030303" pitchFamily="18" charset="0"/>
              </a:rPr>
              <a:t>of transport across both groups, and casual riders consistently take </a:t>
            </a:r>
            <a:r>
              <a:rPr lang="en-US" sz="2000" b="1" u="sng" dirty="0">
                <a:latin typeface="High Tower Text" panose="02040502050506030303" pitchFamily="18" charset="0"/>
              </a:rPr>
              <a:t>longer trips</a:t>
            </a:r>
            <a:r>
              <a:rPr lang="en-US" sz="2000" dirty="0">
                <a:latin typeface="High Tower Text" panose="02040502050506030303" pitchFamily="18" charset="0"/>
              </a:rPr>
              <a:t>, highlighting their engagement potential.</a:t>
            </a:r>
          </a:p>
        </p:txBody>
      </p:sp>
      <p:sp>
        <p:nvSpPr>
          <p:cNvPr id="5" name="TextBox 4">
            <a:extLst>
              <a:ext uri="{FF2B5EF4-FFF2-40B4-BE49-F238E27FC236}">
                <a16:creationId xmlns:a16="http://schemas.microsoft.com/office/drawing/2014/main" id="{816E221E-16C9-32DE-8249-6804C318EE34}"/>
              </a:ext>
            </a:extLst>
          </p:cNvPr>
          <p:cNvSpPr txBox="1"/>
          <p:nvPr/>
        </p:nvSpPr>
        <p:spPr>
          <a:xfrm>
            <a:off x="1810512" y="6949440"/>
            <a:ext cx="8567928" cy="2817053"/>
          </a:xfrm>
          <a:prstGeom prst="rect">
            <a:avLst/>
          </a:prstGeom>
          <a:noFill/>
        </p:spPr>
        <p:txBody>
          <a:bodyPr wrap="square">
            <a:spAutoFit/>
          </a:bodyPr>
          <a:lstStyle/>
          <a:p>
            <a:pPr>
              <a:lnSpc>
                <a:spcPct val="150000"/>
              </a:lnSpc>
            </a:pPr>
            <a:r>
              <a:rPr lang="en-US" sz="2000" dirty="0">
                <a:latin typeface="High Tower Text" panose="02040502050506030303" pitchFamily="18" charset="0"/>
              </a:rPr>
              <a:t>To maximize membership conversions, Cyclistic should focus on </a:t>
            </a:r>
            <a:r>
              <a:rPr lang="en-US" sz="2000" b="1" u="sng" dirty="0">
                <a:latin typeface="High Tower Text" panose="02040502050506030303" pitchFamily="18" charset="0"/>
              </a:rPr>
              <a:t>weekend </a:t>
            </a:r>
            <a:r>
              <a:rPr lang="en-US" sz="2000" dirty="0">
                <a:latin typeface="High Tower Text" panose="02040502050506030303" pitchFamily="18" charset="0"/>
              </a:rPr>
              <a:t>and </a:t>
            </a:r>
            <a:r>
              <a:rPr lang="en-US" sz="2000" b="1" u="sng" dirty="0">
                <a:latin typeface="High Tower Text" panose="02040502050506030303" pitchFamily="18" charset="0"/>
              </a:rPr>
              <a:t>seasonal promotions</a:t>
            </a:r>
            <a:r>
              <a:rPr lang="en-US" sz="2000" dirty="0">
                <a:latin typeface="High Tower Text" panose="02040502050506030303" pitchFamily="18" charset="0"/>
              </a:rPr>
              <a:t>, emphasizing cost-saving benefits for longer trips. Encouraging casual riders to adopt annual memberships through tailored incentives will enhance </a:t>
            </a:r>
            <a:r>
              <a:rPr lang="en-US" sz="2000" b="1" u="sng" dirty="0">
                <a:latin typeface="High Tower Text" panose="02040502050506030303" pitchFamily="18" charset="0"/>
              </a:rPr>
              <a:t>retention</a:t>
            </a:r>
            <a:r>
              <a:rPr lang="en-US" sz="2000" dirty="0">
                <a:latin typeface="High Tower Text" panose="02040502050506030303" pitchFamily="18" charset="0"/>
              </a:rPr>
              <a:t> and </a:t>
            </a:r>
            <a:r>
              <a:rPr lang="en-US" sz="2000" b="1" u="sng" dirty="0">
                <a:latin typeface="High Tower Text" panose="02040502050506030303" pitchFamily="18" charset="0"/>
              </a:rPr>
              <a:t>stabilize ridership</a:t>
            </a:r>
            <a:r>
              <a:rPr lang="en-US" sz="2000" dirty="0">
                <a:latin typeface="High Tower Text" panose="02040502050506030303" pitchFamily="18" charset="0"/>
              </a:rPr>
              <a:t> throughout the year. By leveraging these findings, Cyclistic can refine its marketing strategies and optimize services to drive long-term growth and customer loyalty.</a:t>
            </a:r>
          </a:p>
        </p:txBody>
      </p:sp>
      <p:pic>
        <p:nvPicPr>
          <p:cNvPr id="6" name="Picture 5">
            <a:extLst>
              <a:ext uri="{FF2B5EF4-FFF2-40B4-BE49-F238E27FC236}">
                <a16:creationId xmlns:a16="http://schemas.microsoft.com/office/drawing/2014/main" id="{1503990C-1BCA-44CF-439A-25EF46D37E6D}"/>
              </a:ext>
            </a:extLst>
          </p:cNvPr>
          <p:cNvPicPr>
            <a:picLocks noChangeAspect="1"/>
          </p:cNvPicPr>
          <p:nvPr/>
        </p:nvPicPr>
        <p:blipFill>
          <a:blip r:embed="rId2">
            <a:extLst>
              <a:ext uri="{28A0092B-C50C-407E-A947-70E740481C1C}">
                <a14:useLocalDpi xmlns:a14="http://schemas.microsoft.com/office/drawing/2010/main" val="0"/>
              </a:ext>
            </a:extLst>
          </a:blip>
          <a:srcRect t="89206"/>
          <a:stretch/>
        </p:blipFill>
        <p:spPr>
          <a:xfrm>
            <a:off x="0" y="6117770"/>
            <a:ext cx="12192000" cy="740229"/>
          </a:xfrm>
          <a:prstGeom prst="rect">
            <a:avLst/>
          </a:prstGeom>
        </p:spPr>
      </p:pic>
      <p:pic>
        <p:nvPicPr>
          <p:cNvPr id="7" name="Picture 6">
            <a:extLst>
              <a:ext uri="{FF2B5EF4-FFF2-40B4-BE49-F238E27FC236}">
                <a16:creationId xmlns:a16="http://schemas.microsoft.com/office/drawing/2014/main" id="{63EA96CE-F0B8-FD5D-4DC0-3E903253A9C9}"/>
              </a:ext>
            </a:extLst>
          </p:cNvPr>
          <p:cNvPicPr>
            <a:picLocks noChangeAspect="1"/>
          </p:cNvPicPr>
          <p:nvPr/>
        </p:nvPicPr>
        <p:blipFill>
          <a:blip r:embed="rId3"/>
          <a:srcRect b="78889"/>
          <a:stretch/>
        </p:blipFill>
        <p:spPr>
          <a:xfrm>
            <a:off x="0" y="0"/>
            <a:ext cx="12192000" cy="1447800"/>
          </a:xfrm>
          <a:prstGeom prst="rect">
            <a:avLst/>
          </a:prstGeom>
        </p:spPr>
      </p:pic>
    </p:spTree>
    <p:extLst>
      <p:ext uri="{BB962C8B-B14F-4D97-AF65-F5344CB8AC3E}">
        <p14:creationId xmlns:p14="http://schemas.microsoft.com/office/powerpoint/2010/main" val="312687801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9E541D-2489-1BA3-3297-21287571979E}"/>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23008942-B5BF-C344-A9A3-3CF75429CB2C}"/>
              </a:ext>
            </a:extLst>
          </p:cNvPr>
          <p:cNvSpPr txBox="1"/>
          <p:nvPr/>
        </p:nvSpPr>
        <p:spPr>
          <a:xfrm>
            <a:off x="1810512" y="1792224"/>
            <a:ext cx="8567928" cy="2817053"/>
          </a:xfrm>
          <a:prstGeom prst="rect">
            <a:avLst/>
          </a:prstGeom>
          <a:noFill/>
        </p:spPr>
        <p:txBody>
          <a:bodyPr wrap="square">
            <a:spAutoFit/>
          </a:bodyPr>
          <a:lstStyle/>
          <a:p>
            <a:pPr>
              <a:lnSpc>
                <a:spcPct val="150000"/>
              </a:lnSpc>
            </a:pPr>
            <a:r>
              <a:rPr lang="en-US" sz="2000" dirty="0">
                <a:latin typeface="High Tower Text" panose="02040502050506030303" pitchFamily="18" charset="0"/>
              </a:rPr>
              <a:t>To maximize membership conversions, Cyclistic should focus on </a:t>
            </a:r>
            <a:r>
              <a:rPr lang="en-US" sz="2000" b="1" u="sng" dirty="0">
                <a:latin typeface="High Tower Text" panose="02040502050506030303" pitchFamily="18" charset="0"/>
              </a:rPr>
              <a:t>weekend </a:t>
            </a:r>
            <a:r>
              <a:rPr lang="en-US" sz="2000" dirty="0">
                <a:latin typeface="High Tower Text" panose="02040502050506030303" pitchFamily="18" charset="0"/>
              </a:rPr>
              <a:t>and </a:t>
            </a:r>
            <a:r>
              <a:rPr lang="en-US" sz="2000" b="1" u="sng" dirty="0">
                <a:latin typeface="High Tower Text" panose="02040502050506030303" pitchFamily="18" charset="0"/>
              </a:rPr>
              <a:t>seasonal promotions</a:t>
            </a:r>
            <a:r>
              <a:rPr lang="en-US" sz="2000" dirty="0">
                <a:latin typeface="High Tower Text" panose="02040502050506030303" pitchFamily="18" charset="0"/>
              </a:rPr>
              <a:t>, emphasizing cost-saving benefits for longer trips. Encouraging casual riders to adopt annual memberships through tailored incentives will enhance </a:t>
            </a:r>
            <a:r>
              <a:rPr lang="en-US" sz="2000" b="1" u="sng" dirty="0">
                <a:latin typeface="High Tower Text" panose="02040502050506030303" pitchFamily="18" charset="0"/>
              </a:rPr>
              <a:t>retention</a:t>
            </a:r>
            <a:r>
              <a:rPr lang="en-US" sz="2000" dirty="0">
                <a:latin typeface="High Tower Text" panose="02040502050506030303" pitchFamily="18" charset="0"/>
              </a:rPr>
              <a:t> and </a:t>
            </a:r>
            <a:r>
              <a:rPr lang="en-US" sz="2000" b="1" u="sng" dirty="0">
                <a:latin typeface="High Tower Text" panose="02040502050506030303" pitchFamily="18" charset="0"/>
              </a:rPr>
              <a:t>stabilize ridership</a:t>
            </a:r>
            <a:r>
              <a:rPr lang="en-US" sz="2000" dirty="0">
                <a:latin typeface="High Tower Text" panose="02040502050506030303" pitchFamily="18" charset="0"/>
              </a:rPr>
              <a:t> throughout the year. By leveraging these findings, Cyclistic can refine its marketing strategies and optimize services to drive long-term growth and customer loyalty.</a:t>
            </a:r>
          </a:p>
        </p:txBody>
      </p:sp>
      <p:sp>
        <p:nvSpPr>
          <p:cNvPr id="3" name="TextBox 2">
            <a:extLst>
              <a:ext uri="{FF2B5EF4-FFF2-40B4-BE49-F238E27FC236}">
                <a16:creationId xmlns:a16="http://schemas.microsoft.com/office/drawing/2014/main" id="{5D7F219A-2B0E-9D42-08BF-259AAC4AAF85}"/>
              </a:ext>
            </a:extLst>
          </p:cNvPr>
          <p:cNvSpPr txBox="1"/>
          <p:nvPr/>
        </p:nvSpPr>
        <p:spPr>
          <a:xfrm>
            <a:off x="4239768" y="627650"/>
            <a:ext cx="3712464" cy="523220"/>
          </a:xfrm>
          <a:prstGeom prst="rect">
            <a:avLst/>
          </a:prstGeom>
          <a:noFill/>
        </p:spPr>
        <p:txBody>
          <a:bodyPr wrap="square" rtlCol="0">
            <a:spAutoFit/>
          </a:bodyPr>
          <a:lstStyle/>
          <a:p>
            <a:pPr algn="ctr"/>
            <a:r>
              <a:rPr lang="en-US" sz="2800" dirty="0">
                <a:latin typeface="Comic Sans MS" panose="030F0702030302020204" pitchFamily="66" charset="0"/>
              </a:rPr>
              <a:t>Conclusion</a:t>
            </a:r>
          </a:p>
        </p:txBody>
      </p:sp>
      <p:sp>
        <p:nvSpPr>
          <p:cNvPr id="5" name="TextBox 4">
            <a:extLst>
              <a:ext uri="{FF2B5EF4-FFF2-40B4-BE49-F238E27FC236}">
                <a16:creationId xmlns:a16="http://schemas.microsoft.com/office/drawing/2014/main" id="{E7AC6C45-72B0-3E5A-34FB-B601C5C762F7}"/>
              </a:ext>
            </a:extLst>
          </p:cNvPr>
          <p:cNvSpPr txBox="1"/>
          <p:nvPr/>
        </p:nvSpPr>
        <p:spPr>
          <a:xfrm>
            <a:off x="1810512" y="-2389458"/>
            <a:ext cx="8564335" cy="3278718"/>
          </a:xfrm>
          <a:prstGeom prst="rect">
            <a:avLst/>
          </a:prstGeom>
          <a:noFill/>
        </p:spPr>
        <p:txBody>
          <a:bodyPr wrap="square">
            <a:spAutoFit/>
          </a:bodyPr>
          <a:lstStyle/>
          <a:p>
            <a:pPr>
              <a:lnSpc>
                <a:spcPct val="150000"/>
              </a:lnSpc>
              <a:buNone/>
            </a:pPr>
            <a:r>
              <a:rPr lang="en-US" sz="2000" dirty="0">
                <a:latin typeface="High Tower Text" panose="02040502050506030303" pitchFamily="18" charset="0"/>
              </a:rPr>
              <a:t>This analysis of Cyclistic ridership patterns reveals significant behavioral differences between </a:t>
            </a:r>
            <a:r>
              <a:rPr lang="en-US" sz="2000" b="1" dirty="0">
                <a:latin typeface="High Tower Text" panose="02040502050506030303" pitchFamily="18" charset="0"/>
              </a:rPr>
              <a:t>casual riders </a:t>
            </a:r>
            <a:r>
              <a:rPr lang="en-US" sz="2000" dirty="0">
                <a:latin typeface="High Tower Text" panose="02040502050506030303" pitchFamily="18" charset="0"/>
              </a:rPr>
              <a:t>and </a:t>
            </a:r>
            <a:r>
              <a:rPr lang="en-US" sz="2000" b="1" dirty="0">
                <a:latin typeface="High Tower Text" panose="02040502050506030303" pitchFamily="18" charset="0"/>
              </a:rPr>
              <a:t>annual members</a:t>
            </a:r>
            <a:r>
              <a:rPr lang="en-US" sz="2000" dirty="0">
                <a:latin typeface="High Tower Text" panose="02040502050506030303" pitchFamily="18" charset="0"/>
              </a:rPr>
              <a:t>, offering valuable insights for targeted marketing strategies. </a:t>
            </a:r>
            <a:r>
              <a:rPr lang="en-US" sz="2000" b="1" dirty="0">
                <a:latin typeface="High Tower Text" panose="02040502050506030303" pitchFamily="18" charset="0"/>
              </a:rPr>
              <a:t>Casual riders </a:t>
            </a:r>
            <a:r>
              <a:rPr lang="en-US" sz="2000" dirty="0">
                <a:latin typeface="High Tower Text" panose="02040502050506030303" pitchFamily="18" charset="0"/>
              </a:rPr>
              <a:t>exhibit </a:t>
            </a:r>
            <a:r>
              <a:rPr lang="en-US" sz="2000" b="1" u="sng" dirty="0">
                <a:latin typeface="High Tower Text" panose="02040502050506030303" pitchFamily="18" charset="0"/>
              </a:rPr>
              <a:t>clear seasonal and weekly variations</a:t>
            </a:r>
            <a:r>
              <a:rPr lang="en-US" sz="2000" dirty="0">
                <a:latin typeface="High Tower Text" panose="02040502050506030303" pitchFamily="18" charset="0"/>
              </a:rPr>
              <a:t>, with </a:t>
            </a:r>
            <a:r>
              <a:rPr lang="en-US" sz="2000" b="1" dirty="0">
                <a:latin typeface="High Tower Text" panose="02040502050506030303" pitchFamily="18" charset="0"/>
              </a:rPr>
              <a:t>peak</a:t>
            </a:r>
            <a:r>
              <a:rPr lang="en-US" sz="2000" dirty="0">
                <a:latin typeface="High Tower Text" panose="02040502050506030303" pitchFamily="18" charset="0"/>
              </a:rPr>
              <a:t> demand during </a:t>
            </a:r>
            <a:r>
              <a:rPr lang="en-US" sz="2000" b="1" dirty="0">
                <a:latin typeface="High Tower Text" panose="02040502050506030303" pitchFamily="18" charset="0"/>
              </a:rPr>
              <a:t>warmer months </a:t>
            </a:r>
            <a:r>
              <a:rPr lang="en-US" sz="2000" dirty="0">
                <a:latin typeface="High Tower Text" panose="02040502050506030303" pitchFamily="18" charset="0"/>
              </a:rPr>
              <a:t>and </a:t>
            </a:r>
            <a:r>
              <a:rPr lang="en-US" sz="2000" b="1" dirty="0">
                <a:latin typeface="High Tower Text" panose="02040502050506030303" pitchFamily="18" charset="0"/>
              </a:rPr>
              <a:t>early weekdays</a:t>
            </a:r>
            <a:r>
              <a:rPr lang="en-US" sz="2000" dirty="0">
                <a:latin typeface="High Tower Text" panose="02040502050506030303" pitchFamily="18" charset="0"/>
              </a:rPr>
              <a:t>, while </a:t>
            </a:r>
            <a:r>
              <a:rPr lang="en-US" sz="2000" b="1" dirty="0">
                <a:latin typeface="High Tower Text" panose="02040502050506030303" pitchFamily="18" charset="0"/>
              </a:rPr>
              <a:t>annual members </a:t>
            </a:r>
            <a:r>
              <a:rPr lang="en-US" sz="2000" dirty="0">
                <a:latin typeface="High Tower Text" panose="02040502050506030303" pitchFamily="18" charset="0"/>
              </a:rPr>
              <a:t>maintain </a:t>
            </a:r>
            <a:r>
              <a:rPr lang="en-US" sz="2000" b="1" dirty="0">
                <a:latin typeface="High Tower Text" panose="02040502050506030303" pitchFamily="18" charset="0"/>
              </a:rPr>
              <a:t>steady </a:t>
            </a:r>
            <a:r>
              <a:rPr lang="en-US" sz="2000" dirty="0">
                <a:latin typeface="High Tower Text" panose="02040502050506030303" pitchFamily="18" charset="0"/>
              </a:rPr>
              <a:t>usage </a:t>
            </a:r>
            <a:r>
              <a:rPr lang="en-US" sz="2000" b="1" dirty="0">
                <a:latin typeface="High Tower Text" panose="02040502050506030303" pitchFamily="18" charset="0"/>
              </a:rPr>
              <a:t>year-round</a:t>
            </a:r>
            <a:r>
              <a:rPr lang="en-US" sz="2000" dirty="0">
                <a:latin typeface="High Tower Text" panose="02040502050506030303" pitchFamily="18" charset="0"/>
              </a:rPr>
              <a:t>. </a:t>
            </a:r>
            <a:r>
              <a:rPr lang="en-US" sz="2000" b="1" dirty="0">
                <a:latin typeface="High Tower Text" panose="02040502050506030303" pitchFamily="18" charset="0"/>
              </a:rPr>
              <a:t>Classic bikes</a:t>
            </a:r>
            <a:r>
              <a:rPr lang="en-US" sz="2000" dirty="0">
                <a:latin typeface="High Tower Text" panose="02040502050506030303" pitchFamily="18" charset="0"/>
              </a:rPr>
              <a:t> remain the </a:t>
            </a:r>
            <a:r>
              <a:rPr lang="en-US" sz="2000" b="1" u="sng" dirty="0">
                <a:latin typeface="High Tower Text" panose="02040502050506030303" pitchFamily="18" charset="0"/>
              </a:rPr>
              <a:t>preferred mode </a:t>
            </a:r>
            <a:r>
              <a:rPr lang="en-US" sz="2000" dirty="0">
                <a:latin typeface="High Tower Text" panose="02040502050506030303" pitchFamily="18" charset="0"/>
              </a:rPr>
              <a:t>of transport across both groups, and casual riders consistently take </a:t>
            </a:r>
            <a:r>
              <a:rPr lang="en-US" sz="2000" b="1" u="sng" dirty="0">
                <a:latin typeface="High Tower Text" panose="02040502050506030303" pitchFamily="18" charset="0"/>
              </a:rPr>
              <a:t>longer trips</a:t>
            </a:r>
            <a:r>
              <a:rPr lang="en-US" sz="2000" dirty="0">
                <a:latin typeface="High Tower Text" panose="02040502050506030303" pitchFamily="18" charset="0"/>
              </a:rPr>
              <a:t>, highlighting their engagement potential.</a:t>
            </a:r>
          </a:p>
        </p:txBody>
      </p:sp>
      <p:pic>
        <p:nvPicPr>
          <p:cNvPr id="7" name="Picture 6">
            <a:extLst>
              <a:ext uri="{FF2B5EF4-FFF2-40B4-BE49-F238E27FC236}">
                <a16:creationId xmlns:a16="http://schemas.microsoft.com/office/drawing/2014/main" id="{5AE619D2-215A-6779-C4D9-4CDDB1F3CF79}"/>
              </a:ext>
            </a:extLst>
          </p:cNvPr>
          <p:cNvPicPr>
            <a:picLocks noChangeAspect="1"/>
          </p:cNvPicPr>
          <p:nvPr/>
        </p:nvPicPr>
        <p:blipFill>
          <a:blip r:embed="rId2"/>
          <a:srcRect b="78889"/>
          <a:stretch/>
        </p:blipFill>
        <p:spPr>
          <a:xfrm>
            <a:off x="0" y="0"/>
            <a:ext cx="12192000" cy="1447800"/>
          </a:xfrm>
          <a:prstGeom prst="rect">
            <a:avLst/>
          </a:prstGeom>
        </p:spPr>
      </p:pic>
      <p:sp>
        <p:nvSpPr>
          <p:cNvPr id="8" name="TextBox 7">
            <a:extLst>
              <a:ext uri="{FF2B5EF4-FFF2-40B4-BE49-F238E27FC236}">
                <a16:creationId xmlns:a16="http://schemas.microsoft.com/office/drawing/2014/main" id="{523CCCB5-ED17-AE0B-7E71-5E4A0E627F71}"/>
              </a:ext>
            </a:extLst>
          </p:cNvPr>
          <p:cNvSpPr txBox="1"/>
          <p:nvPr/>
        </p:nvSpPr>
        <p:spPr>
          <a:xfrm>
            <a:off x="3398464" y="6858000"/>
            <a:ext cx="5388429" cy="830997"/>
          </a:xfrm>
          <a:prstGeom prst="rect">
            <a:avLst/>
          </a:prstGeom>
          <a:noFill/>
        </p:spPr>
        <p:txBody>
          <a:bodyPr wrap="square" rtlCol="0">
            <a:spAutoFit/>
          </a:bodyPr>
          <a:lstStyle/>
          <a:p>
            <a:pPr algn="ctr"/>
            <a:r>
              <a:rPr lang="en-US" sz="4800" dirty="0">
                <a:solidFill>
                  <a:schemeClr val="accent1">
                    <a:lumMod val="75000"/>
                  </a:schemeClr>
                </a:solidFill>
                <a:latin typeface="Comic Sans MS" panose="030F0702030302020204" pitchFamily="66" charset="0"/>
              </a:rPr>
              <a:t>How to reach me</a:t>
            </a:r>
          </a:p>
        </p:txBody>
      </p:sp>
      <p:pic>
        <p:nvPicPr>
          <p:cNvPr id="4" name="Picture 3">
            <a:extLst>
              <a:ext uri="{FF2B5EF4-FFF2-40B4-BE49-F238E27FC236}">
                <a16:creationId xmlns:a16="http://schemas.microsoft.com/office/drawing/2014/main" id="{9843697D-ACE0-A444-DCAC-75F626EFCB5A}"/>
              </a:ext>
            </a:extLst>
          </p:cNvPr>
          <p:cNvPicPr>
            <a:picLocks noChangeAspect="1"/>
          </p:cNvPicPr>
          <p:nvPr/>
        </p:nvPicPr>
        <p:blipFill>
          <a:blip r:embed="rId3">
            <a:extLst>
              <a:ext uri="{28A0092B-C50C-407E-A947-70E740481C1C}">
                <a14:useLocalDpi xmlns:a14="http://schemas.microsoft.com/office/drawing/2010/main" val="0"/>
              </a:ext>
            </a:extLst>
          </a:blip>
          <a:srcRect t="89206"/>
          <a:stretch/>
        </p:blipFill>
        <p:spPr>
          <a:xfrm>
            <a:off x="0" y="6117770"/>
            <a:ext cx="12192000" cy="740229"/>
          </a:xfrm>
          <a:prstGeom prst="rect">
            <a:avLst/>
          </a:prstGeom>
        </p:spPr>
      </p:pic>
    </p:spTree>
    <p:extLst>
      <p:ext uri="{BB962C8B-B14F-4D97-AF65-F5344CB8AC3E}">
        <p14:creationId xmlns:p14="http://schemas.microsoft.com/office/powerpoint/2010/main" val="31105670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B6E62-0D70-1EA7-4A9C-D4D273A92762}"/>
            </a:ext>
          </a:extLst>
        </p:cNvPr>
        <p:cNvGrpSpPr/>
        <p:nvPr/>
      </p:nvGrpSpPr>
      <p:grpSpPr>
        <a:xfrm>
          <a:off x="0" y="0"/>
          <a:ext cx="0" cy="0"/>
          <a:chOff x="0" y="0"/>
          <a:chExt cx="0" cy="0"/>
        </a:xfrm>
      </p:grpSpPr>
      <p:sp>
        <p:nvSpPr>
          <p:cNvPr id="6" name="TextBox 5">
            <a:extLst>
              <a:ext uri="{FF2B5EF4-FFF2-40B4-BE49-F238E27FC236}">
                <a16:creationId xmlns:a16="http://schemas.microsoft.com/office/drawing/2014/main" id="{AB3CF1FA-485A-8F1F-562F-A60603D20C1B}"/>
              </a:ext>
            </a:extLst>
          </p:cNvPr>
          <p:cNvSpPr txBox="1"/>
          <p:nvPr/>
        </p:nvSpPr>
        <p:spPr>
          <a:xfrm>
            <a:off x="1810512" y="1792224"/>
            <a:ext cx="8567928" cy="2817053"/>
          </a:xfrm>
          <a:prstGeom prst="rect">
            <a:avLst/>
          </a:prstGeom>
          <a:noFill/>
        </p:spPr>
        <p:txBody>
          <a:bodyPr wrap="square">
            <a:spAutoFit/>
          </a:bodyPr>
          <a:lstStyle/>
          <a:p>
            <a:pPr>
              <a:lnSpc>
                <a:spcPct val="150000"/>
              </a:lnSpc>
            </a:pPr>
            <a:r>
              <a:rPr lang="en-US" sz="2000" dirty="0">
                <a:latin typeface="High Tower Text" panose="02040502050506030303" pitchFamily="18" charset="0"/>
              </a:rPr>
              <a:t>To maximize membership conversions, Cyclistic should focus on </a:t>
            </a:r>
            <a:r>
              <a:rPr lang="en-US" sz="2000" b="1" u="sng" dirty="0">
                <a:latin typeface="High Tower Text" panose="02040502050506030303" pitchFamily="18" charset="0"/>
              </a:rPr>
              <a:t>weekend </a:t>
            </a:r>
            <a:r>
              <a:rPr lang="en-US" sz="2000" dirty="0">
                <a:latin typeface="High Tower Text" panose="02040502050506030303" pitchFamily="18" charset="0"/>
              </a:rPr>
              <a:t>and </a:t>
            </a:r>
            <a:r>
              <a:rPr lang="en-US" sz="2000" b="1" u="sng" dirty="0">
                <a:latin typeface="High Tower Text" panose="02040502050506030303" pitchFamily="18" charset="0"/>
              </a:rPr>
              <a:t>seasonal promotions</a:t>
            </a:r>
            <a:r>
              <a:rPr lang="en-US" sz="2000" dirty="0">
                <a:latin typeface="High Tower Text" panose="02040502050506030303" pitchFamily="18" charset="0"/>
              </a:rPr>
              <a:t>, emphasizing cost-saving benefits for longer trips. Encouraging casual riders to adopt annual memberships through tailored incentives will enhance </a:t>
            </a:r>
            <a:r>
              <a:rPr lang="en-US" sz="2000" b="1" u="sng" dirty="0">
                <a:latin typeface="High Tower Text" panose="02040502050506030303" pitchFamily="18" charset="0"/>
              </a:rPr>
              <a:t>retention</a:t>
            </a:r>
            <a:r>
              <a:rPr lang="en-US" sz="2000" dirty="0">
                <a:latin typeface="High Tower Text" panose="02040502050506030303" pitchFamily="18" charset="0"/>
              </a:rPr>
              <a:t> and </a:t>
            </a:r>
            <a:r>
              <a:rPr lang="en-US" sz="2000" b="1" u="sng" dirty="0">
                <a:latin typeface="High Tower Text" panose="02040502050506030303" pitchFamily="18" charset="0"/>
              </a:rPr>
              <a:t>stabilize ridership</a:t>
            </a:r>
            <a:r>
              <a:rPr lang="en-US" sz="2000" dirty="0">
                <a:latin typeface="High Tower Text" panose="02040502050506030303" pitchFamily="18" charset="0"/>
              </a:rPr>
              <a:t> throughout the year. By leveraging these findings, Cyclistic can refine its marketing strategies and optimize services to drive long-term growth and customer loyalty.</a:t>
            </a:r>
          </a:p>
        </p:txBody>
      </p:sp>
      <p:sp>
        <p:nvSpPr>
          <p:cNvPr id="3" name="TextBox 2">
            <a:extLst>
              <a:ext uri="{FF2B5EF4-FFF2-40B4-BE49-F238E27FC236}">
                <a16:creationId xmlns:a16="http://schemas.microsoft.com/office/drawing/2014/main" id="{105F4B5B-5F61-FED0-2F5D-4CF6E836FC70}"/>
              </a:ext>
            </a:extLst>
          </p:cNvPr>
          <p:cNvSpPr txBox="1"/>
          <p:nvPr/>
        </p:nvSpPr>
        <p:spPr>
          <a:xfrm>
            <a:off x="4239768" y="627650"/>
            <a:ext cx="3712464" cy="523220"/>
          </a:xfrm>
          <a:prstGeom prst="rect">
            <a:avLst/>
          </a:prstGeom>
          <a:noFill/>
        </p:spPr>
        <p:txBody>
          <a:bodyPr wrap="square" rtlCol="0">
            <a:spAutoFit/>
          </a:bodyPr>
          <a:lstStyle/>
          <a:p>
            <a:pPr algn="ctr"/>
            <a:r>
              <a:rPr lang="en-US" sz="2800" dirty="0">
                <a:latin typeface="Comic Sans MS" panose="030F0702030302020204" pitchFamily="66" charset="0"/>
              </a:rPr>
              <a:t>Conclusion</a:t>
            </a:r>
          </a:p>
        </p:txBody>
      </p:sp>
      <p:sp>
        <p:nvSpPr>
          <p:cNvPr id="8" name="TextBox 7">
            <a:extLst>
              <a:ext uri="{FF2B5EF4-FFF2-40B4-BE49-F238E27FC236}">
                <a16:creationId xmlns:a16="http://schemas.microsoft.com/office/drawing/2014/main" id="{266D4A02-BF39-4385-ACAB-0A4F7E9D2FBB}"/>
              </a:ext>
            </a:extLst>
          </p:cNvPr>
          <p:cNvSpPr txBox="1"/>
          <p:nvPr/>
        </p:nvSpPr>
        <p:spPr>
          <a:xfrm>
            <a:off x="3398464" y="6858000"/>
            <a:ext cx="5388429" cy="830997"/>
          </a:xfrm>
          <a:prstGeom prst="rect">
            <a:avLst/>
          </a:prstGeom>
          <a:noFill/>
        </p:spPr>
        <p:txBody>
          <a:bodyPr wrap="square" rtlCol="0">
            <a:spAutoFit/>
          </a:bodyPr>
          <a:lstStyle/>
          <a:p>
            <a:pPr algn="ctr"/>
            <a:r>
              <a:rPr lang="en-US" sz="4800" dirty="0">
                <a:solidFill>
                  <a:schemeClr val="accent1">
                    <a:lumMod val="75000"/>
                  </a:schemeClr>
                </a:solidFill>
                <a:latin typeface="Comic Sans MS" panose="030F0702030302020204" pitchFamily="66" charset="0"/>
              </a:rPr>
              <a:t>How to reach me</a:t>
            </a:r>
          </a:p>
        </p:txBody>
      </p:sp>
      <p:pic>
        <p:nvPicPr>
          <p:cNvPr id="4" name="Picture 3">
            <a:extLst>
              <a:ext uri="{FF2B5EF4-FFF2-40B4-BE49-F238E27FC236}">
                <a16:creationId xmlns:a16="http://schemas.microsoft.com/office/drawing/2014/main" id="{8D5E92D7-CFD3-E09E-C2B1-5DF179B1850F}"/>
              </a:ext>
            </a:extLst>
          </p:cNvPr>
          <p:cNvPicPr>
            <a:picLocks noChangeAspect="1"/>
          </p:cNvPicPr>
          <p:nvPr/>
        </p:nvPicPr>
        <p:blipFill>
          <a:blip r:embed="rId2">
            <a:extLst>
              <a:ext uri="{28A0092B-C50C-407E-A947-70E740481C1C}">
                <a14:useLocalDpi xmlns:a14="http://schemas.microsoft.com/office/drawing/2010/main" val="0"/>
              </a:ext>
            </a:extLst>
          </a:blip>
          <a:srcRect t="89206"/>
          <a:stretch/>
        </p:blipFill>
        <p:spPr>
          <a:xfrm>
            <a:off x="0" y="6117770"/>
            <a:ext cx="12192000" cy="740229"/>
          </a:xfrm>
          <a:prstGeom prst="rect">
            <a:avLst/>
          </a:prstGeom>
        </p:spPr>
      </p:pic>
    </p:spTree>
    <p:extLst>
      <p:ext uri="{BB962C8B-B14F-4D97-AF65-F5344CB8AC3E}">
        <p14:creationId xmlns:p14="http://schemas.microsoft.com/office/powerpoint/2010/main" val="44883315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03D6D-2FA8-F454-F6C8-7D6C934F580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9B043FCC-F092-96E9-DE19-C61F27F7B526}"/>
              </a:ext>
            </a:extLst>
          </p:cNvPr>
          <p:cNvSpPr txBox="1"/>
          <p:nvPr/>
        </p:nvSpPr>
        <p:spPr>
          <a:xfrm>
            <a:off x="3401785" y="3013501"/>
            <a:ext cx="5388429" cy="830997"/>
          </a:xfrm>
          <a:prstGeom prst="rect">
            <a:avLst/>
          </a:prstGeom>
          <a:noFill/>
        </p:spPr>
        <p:txBody>
          <a:bodyPr wrap="square" rtlCol="0">
            <a:spAutoFit/>
          </a:bodyPr>
          <a:lstStyle/>
          <a:p>
            <a:pPr algn="ctr"/>
            <a:r>
              <a:rPr lang="en-US" sz="4800" dirty="0">
                <a:solidFill>
                  <a:schemeClr val="accent1">
                    <a:lumMod val="75000"/>
                  </a:schemeClr>
                </a:solidFill>
                <a:latin typeface="Comic Sans MS" panose="030F0702030302020204" pitchFamily="66" charset="0"/>
              </a:rPr>
              <a:t>How to reach me</a:t>
            </a:r>
          </a:p>
        </p:txBody>
      </p:sp>
      <p:pic>
        <p:nvPicPr>
          <p:cNvPr id="5" name="Graphic 4">
            <a:hlinkClick r:id="rId2"/>
            <a:extLst>
              <a:ext uri="{FF2B5EF4-FFF2-40B4-BE49-F238E27FC236}">
                <a16:creationId xmlns:a16="http://schemas.microsoft.com/office/drawing/2014/main" id="{0F5F0EF1-0438-C75B-38AA-D3C586636AB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4400" y="9131271"/>
            <a:ext cx="740229" cy="740229"/>
          </a:xfrm>
          <a:prstGeom prst="rect">
            <a:avLst/>
          </a:prstGeom>
        </p:spPr>
      </p:pic>
      <p:pic>
        <p:nvPicPr>
          <p:cNvPr id="6" name="Graphic 5">
            <a:hlinkClick r:id="rId5"/>
            <a:extLst>
              <a:ext uri="{FF2B5EF4-FFF2-40B4-BE49-F238E27FC236}">
                <a16:creationId xmlns:a16="http://schemas.microsoft.com/office/drawing/2014/main" id="{08E4BBB4-281C-5CAF-B4B7-BDFE18D04F8F}"/>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5497268" y="8602131"/>
            <a:ext cx="306060" cy="306060"/>
          </a:xfrm>
          <a:prstGeom prst="rect">
            <a:avLst/>
          </a:prstGeom>
        </p:spPr>
      </p:pic>
      <p:pic>
        <p:nvPicPr>
          <p:cNvPr id="7" name="Graphic 6">
            <a:hlinkClick r:id="rId8"/>
            <a:extLst>
              <a:ext uri="{FF2B5EF4-FFF2-40B4-BE49-F238E27FC236}">
                <a16:creationId xmlns:a16="http://schemas.microsoft.com/office/drawing/2014/main" id="{649E170F-AB44-4B02-CC46-862419B46E2D}"/>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6267384" y="9869549"/>
            <a:ext cx="532434" cy="534573"/>
          </a:xfrm>
          <a:prstGeom prst="rect">
            <a:avLst/>
          </a:prstGeom>
        </p:spPr>
      </p:pic>
      <p:pic>
        <p:nvPicPr>
          <p:cNvPr id="8" name="Graphic 7">
            <a:hlinkClick r:id="rId11"/>
            <a:extLst>
              <a:ext uri="{FF2B5EF4-FFF2-40B4-BE49-F238E27FC236}">
                <a16:creationId xmlns:a16="http://schemas.microsoft.com/office/drawing/2014/main" id="{F0C71D35-FC4D-D9C0-C7A1-E2EC1C790A0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6376251" y="8519601"/>
            <a:ext cx="471119" cy="471119"/>
          </a:xfrm>
          <a:prstGeom prst="rect">
            <a:avLst/>
          </a:prstGeom>
        </p:spPr>
      </p:pic>
      <p:pic>
        <p:nvPicPr>
          <p:cNvPr id="9" name="Graphic 8">
            <a:hlinkClick r:id="rId14"/>
            <a:extLst>
              <a:ext uri="{FF2B5EF4-FFF2-40B4-BE49-F238E27FC236}">
                <a16:creationId xmlns:a16="http://schemas.microsoft.com/office/drawing/2014/main" id="{E3A469D8-89D8-50D2-E4D2-AA6BB25A43F0}"/>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5582028" y="9352888"/>
            <a:ext cx="442601" cy="430562"/>
          </a:xfrm>
          <a:prstGeom prst="rect">
            <a:avLst/>
          </a:prstGeom>
        </p:spPr>
      </p:pic>
      <p:pic>
        <p:nvPicPr>
          <p:cNvPr id="10" name="Graphic 9">
            <a:hlinkClick r:id="rId17"/>
            <a:extLst>
              <a:ext uri="{FF2B5EF4-FFF2-40B4-BE49-F238E27FC236}">
                <a16:creationId xmlns:a16="http://schemas.microsoft.com/office/drawing/2014/main" id="{E03A9B19-D1B9-546C-DE4D-D29A8DD91C8E}"/>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939193" y="8273156"/>
            <a:ext cx="2170872" cy="2142217"/>
          </a:xfrm>
          <a:prstGeom prst="rect">
            <a:avLst/>
          </a:prstGeom>
        </p:spPr>
      </p:pic>
      <p:pic>
        <p:nvPicPr>
          <p:cNvPr id="11" name="Graphic 10">
            <a:hlinkClick r:id="rId20"/>
            <a:extLst>
              <a:ext uri="{FF2B5EF4-FFF2-40B4-BE49-F238E27FC236}">
                <a16:creationId xmlns:a16="http://schemas.microsoft.com/office/drawing/2014/main" id="{465AB416-E26E-4BDF-3056-FE741F917789}"/>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6450718" y="9131271"/>
            <a:ext cx="396652" cy="597727"/>
          </a:xfrm>
          <a:prstGeom prst="rect">
            <a:avLst/>
          </a:prstGeom>
        </p:spPr>
      </p:pic>
      <p:sp>
        <p:nvSpPr>
          <p:cNvPr id="12" name="TextBox 11">
            <a:extLst>
              <a:ext uri="{FF2B5EF4-FFF2-40B4-BE49-F238E27FC236}">
                <a16:creationId xmlns:a16="http://schemas.microsoft.com/office/drawing/2014/main" id="{6FA86470-6F65-355E-EE5F-721FDCC6B7DF}"/>
              </a:ext>
            </a:extLst>
          </p:cNvPr>
          <p:cNvSpPr txBox="1"/>
          <p:nvPr/>
        </p:nvSpPr>
        <p:spPr>
          <a:xfrm>
            <a:off x="1740665" y="-2931001"/>
            <a:ext cx="8567928" cy="2817053"/>
          </a:xfrm>
          <a:prstGeom prst="rect">
            <a:avLst/>
          </a:prstGeom>
          <a:noFill/>
        </p:spPr>
        <p:txBody>
          <a:bodyPr wrap="square">
            <a:spAutoFit/>
          </a:bodyPr>
          <a:lstStyle/>
          <a:p>
            <a:pPr>
              <a:lnSpc>
                <a:spcPct val="150000"/>
              </a:lnSpc>
            </a:pPr>
            <a:r>
              <a:rPr lang="en-US" sz="2000" dirty="0">
                <a:latin typeface="High Tower Text" panose="02040502050506030303" pitchFamily="18" charset="0"/>
              </a:rPr>
              <a:t>To maximize membership conversions, Cyclistic should focus on </a:t>
            </a:r>
            <a:r>
              <a:rPr lang="en-US" sz="2000" b="1" u="sng" dirty="0">
                <a:latin typeface="High Tower Text" panose="02040502050506030303" pitchFamily="18" charset="0"/>
              </a:rPr>
              <a:t>weekend </a:t>
            </a:r>
            <a:r>
              <a:rPr lang="en-US" sz="2000" dirty="0">
                <a:latin typeface="High Tower Text" panose="02040502050506030303" pitchFamily="18" charset="0"/>
              </a:rPr>
              <a:t>and </a:t>
            </a:r>
            <a:r>
              <a:rPr lang="en-US" sz="2000" b="1" u="sng" dirty="0">
                <a:latin typeface="High Tower Text" panose="02040502050506030303" pitchFamily="18" charset="0"/>
              </a:rPr>
              <a:t>seasonal promotions</a:t>
            </a:r>
            <a:r>
              <a:rPr lang="en-US" sz="2000" dirty="0">
                <a:latin typeface="High Tower Text" panose="02040502050506030303" pitchFamily="18" charset="0"/>
              </a:rPr>
              <a:t>, emphasizing cost-saving benefits for longer trips. Encouraging casual riders to adopt annual memberships through tailored incentives will enhance </a:t>
            </a:r>
            <a:r>
              <a:rPr lang="en-US" sz="2000" b="1" u="sng" dirty="0">
                <a:latin typeface="High Tower Text" panose="02040502050506030303" pitchFamily="18" charset="0"/>
              </a:rPr>
              <a:t>retention</a:t>
            </a:r>
            <a:r>
              <a:rPr lang="en-US" sz="2000" dirty="0">
                <a:latin typeface="High Tower Text" panose="02040502050506030303" pitchFamily="18" charset="0"/>
              </a:rPr>
              <a:t> and </a:t>
            </a:r>
            <a:r>
              <a:rPr lang="en-US" sz="2000" b="1" u="sng" dirty="0">
                <a:latin typeface="High Tower Text" panose="02040502050506030303" pitchFamily="18" charset="0"/>
              </a:rPr>
              <a:t>stabilize ridership</a:t>
            </a:r>
            <a:r>
              <a:rPr lang="en-US" sz="2000" dirty="0">
                <a:latin typeface="High Tower Text" panose="02040502050506030303" pitchFamily="18" charset="0"/>
              </a:rPr>
              <a:t> throughout the year. By leveraging these findings, Cyclistic can refine its marketing strategies and optimize services to drive long-term growth and customer loyalty.</a:t>
            </a:r>
          </a:p>
        </p:txBody>
      </p:sp>
      <p:sp>
        <p:nvSpPr>
          <p:cNvPr id="13" name="TextBox 12">
            <a:extLst>
              <a:ext uri="{FF2B5EF4-FFF2-40B4-BE49-F238E27FC236}">
                <a16:creationId xmlns:a16="http://schemas.microsoft.com/office/drawing/2014/main" id="{C68EEAC6-91D8-9781-987A-B30EBE6676B7}"/>
              </a:ext>
            </a:extLst>
          </p:cNvPr>
          <p:cNvSpPr txBox="1"/>
          <p:nvPr/>
        </p:nvSpPr>
        <p:spPr>
          <a:xfrm>
            <a:off x="4169921" y="-4095575"/>
            <a:ext cx="3712464" cy="523220"/>
          </a:xfrm>
          <a:prstGeom prst="rect">
            <a:avLst/>
          </a:prstGeom>
          <a:noFill/>
        </p:spPr>
        <p:txBody>
          <a:bodyPr wrap="square" rtlCol="0">
            <a:spAutoFit/>
          </a:bodyPr>
          <a:lstStyle/>
          <a:p>
            <a:pPr algn="ctr"/>
            <a:r>
              <a:rPr lang="en-US" sz="2800" dirty="0">
                <a:latin typeface="Comic Sans MS" panose="030F0702030302020204" pitchFamily="66" charset="0"/>
              </a:rPr>
              <a:t>Conclusion</a:t>
            </a:r>
          </a:p>
        </p:txBody>
      </p:sp>
      <p:sp>
        <p:nvSpPr>
          <p:cNvPr id="14" name="TextBox 13">
            <a:extLst>
              <a:ext uri="{FF2B5EF4-FFF2-40B4-BE49-F238E27FC236}">
                <a16:creationId xmlns:a16="http://schemas.microsoft.com/office/drawing/2014/main" id="{CF814465-5053-CE81-62F9-2E73B702EB72}"/>
              </a:ext>
            </a:extLst>
          </p:cNvPr>
          <p:cNvSpPr txBox="1"/>
          <p:nvPr/>
        </p:nvSpPr>
        <p:spPr>
          <a:xfrm>
            <a:off x="1000125" y="6400800"/>
            <a:ext cx="3947376" cy="369332"/>
          </a:xfrm>
          <a:prstGeom prst="rect">
            <a:avLst/>
          </a:prstGeom>
          <a:noFill/>
        </p:spPr>
        <p:txBody>
          <a:bodyPr wrap="square" rtlCol="0">
            <a:spAutoFit/>
          </a:bodyPr>
          <a:lstStyle/>
          <a:p>
            <a:r>
              <a:rPr lang="en-US" dirty="0">
                <a:latin typeface="High Tower Text" panose="02040502050506030303" pitchFamily="18" charset="0"/>
              </a:rPr>
              <a:t>Click on desired platform to connect …</a:t>
            </a:r>
          </a:p>
        </p:txBody>
      </p:sp>
      <p:pic>
        <p:nvPicPr>
          <p:cNvPr id="4" name="Picture 3">
            <a:extLst>
              <a:ext uri="{FF2B5EF4-FFF2-40B4-BE49-F238E27FC236}">
                <a16:creationId xmlns:a16="http://schemas.microsoft.com/office/drawing/2014/main" id="{84909CD1-9A2F-AE31-667B-CD1E7C041CB9}"/>
              </a:ext>
            </a:extLst>
          </p:cNvPr>
          <p:cNvPicPr>
            <a:picLocks noChangeAspect="1"/>
          </p:cNvPicPr>
          <p:nvPr/>
        </p:nvPicPr>
        <p:blipFill>
          <a:blip r:embed="rId23">
            <a:extLst>
              <a:ext uri="{28A0092B-C50C-407E-A947-70E740481C1C}">
                <a14:useLocalDpi xmlns:a14="http://schemas.microsoft.com/office/drawing/2010/main" val="0"/>
              </a:ext>
            </a:extLst>
          </a:blip>
          <a:srcRect t="89206"/>
          <a:stretch/>
        </p:blipFill>
        <p:spPr>
          <a:xfrm>
            <a:off x="0" y="6117770"/>
            <a:ext cx="12192000" cy="740229"/>
          </a:xfrm>
          <a:prstGeom prst="rect">
            <a:avLst/>
          </a:prstGeom>
        </p:spPr>
      </p:pic>
    </p:spTree>
    <p:extLst>
      <p:ext uri="{BB962C8B-B14F-4D97-AF65-F5344CB8AC3E}">
        <p14:creationId xmlns:p14="http://schemas.microsoft.com/office/powerpoint/2010/main" val="7053124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DC7367-601C-61A3-50BD-069CCEEB789A}"/>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E5476567-D49D-CC8A-D724-7951B84397CC}"/>
              </a:ext>
            </a:extLst>
          </p:cNvPr>
          <p:cNvSpPr txBox="1"/>
          <p:nvPr/>
        </p:nvSpPr>
        <p:spPr>
          <a:xfrm>
            <a:off x="3401785" y="466243"/>
            <a:ext cx="5388429" cy="523220"/>
          </a:xfrm>
          <a:prstGeom prst="rect">
            <a:avLst/>
          </a:prstGeom>
          <a:noFill/>
        </p:spPr>
        <p:txBody>
          <a:bodyPr wrap="square" rtlCol="0">
            <a:spAutoFit/>
          </a:bodyPr>
          <a:lstStyle/>
          <a:p>
            <a:pPr algn="ctr"/>
            <a:r>
              <a:rPr lang="en-US" sz="2800" dirty="0">
                <a:solidFill>
                  <a:schemeClr val="accent1">
                    <a:lumMod val="75000"/>
                  </a:schemeClr>
                </a:solidFill>
                <a:latin typeface="Comic Sans MS" panose="030F0702030302020204" pitchFamily="66" charset="0"/>
              </a:rPr>
              <a:t>How to reach me</a:t>
            </a:r>
          </a:p>
        </p:txBody>
      </p:sp>
      <p:pic>
        <p:nvPicPr>
          <p:cNvPr id="4" name="Graphic 3">
            <a:hlinkClick r:id="rId2"/>
            <a:extLst>
              <a:ext uri="{FF2B5EF4-FFF2-40B4-BE49-F238E27FC236}">
                <a16:creationId xmlns:a16="http://schemas.microsoft.com/office/drawing/2014/main" id="{CCE920D0-8ACF-9B20-A468-18FDD66AE5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93636" y="1730841"/>
            <a:ext cx="1197430" cy="1197430"/>
          </a:xfrm>
          <a:prstGeom prst="rect">
            <a:avLst/>
          </a:prstGeom>
        </p:spPr>
      </p:pic>
      <p:pic>
        <p:nvPicPr>
          <p:cNvPr id="6" name="Graphic 5">
            <a:hlinkClick r:id="rId5"/>
            <a:extLst>
              <a:ext uri="{FF2B5EF4-FFF2-40B4-BE49-F238E27FC236}">
                <a16:creationId xmlns:a16="http://schemas.microsoft.com/office/drawing/2014/main" id="{5F50835D-CEB3-C9B7-F1D0-18C08F354DC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117320" y="1275732"/>
            <a:ext cx="612119" cy="612119"/>
          </a:xfrm>
          <a:prstGeom prst="rect">
            <a:avLst/>
          </a:prstGeom>
        </p:spPr>
      </p:pic>
      <p:pic>
        <p:nvPicPr>
          <p:cNvPr id="8" name="Graphic 7">
            <a:hlinkClick r:id="rId8"/>
            <a:extLst>
              <a:ext uri="{FF2B5EF4-FFF2-40B4-BE49-F238E27FC236}">
                <a16:creationId xmlns:a16="http://schemas.microsoft.com/office/drawing/2014/main" id="{BFEAB74A-E6E6-5F47-B02B-A269D9C0D3C7}"/>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766290" y="4525107"/>
            <a:ext cx="1203481" cy="1208314"/>
          </a:xfrm>
          <a:prstGeom prst="rect">
            <a:avLst/>
          </a:prstGeom>
        </p:spPr>
      </p:pic>
      <p:pic>
        <p:nvPicPr>
          <p:cNvPr id="10" name="Graphic 9">
            <a:hlinkClick r:id="rId11"/>
            <a:extLst>
              <a:ext uri="{FF2B5EF4-FFF2-40B4-BE49-F238E27FC236}">
                <a16:creationId xmlns:a16="http://schemas.microsoft.com/office/drawing/2014/main" id="{B982B4DE-12D5-1590-43C0-3AFDB759C83F}"/>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7390739" y="1581792"/>
            <a:ext cx="751102" cy="751102"/>
          </a:xfrm>
          <a:prstGeom prst="rect">
            <a:avLst/>
          </a:prstGeom>
        </p:spPr>
      </p:pic>
      <p:pic>
        <p:nvPicPr>
          <p:cNvPr id="14" name="Graphic 13">
            <a:hlinkClick r:id="rId14"/>
            <a:extLst>
              <a:ext uri="{FF2B5EF4-FFF2-40B4-BE49-F238E27FC236}">
                <a16:creationId xmlns:a16="http://schemas.microsoft.com/office/drawing/2014/main" id="{3A4A6FB0-AF12-C3B8-3314-0AAD0EE59195}"/>
              </a:ext>
            </a:extLst>
          </p:cNvPr>
          <p:cNvPicPr>
            <a:picLocks noChangeAspect="1"/>
          </p:cNvPicPr>
          <p:nvPr/>
        </p:nvPicPr>
        <p:blipFill>
          <a:blip r:embed="rId15">
            <a:extLst>
              <a:ext uri="{96DAC541-7B7A-43D3-8B79-37D633B846F1}">
                <asvg:svgBlip xmlns:asvg="http://schemas.microsoft.com/office/drawing/2016/SVG/main" r:embed="rId16"/>
              </a:ext>
            </a:extLst>
          </a:blip>
          <a:stretch>
            <a:fillRect/>
          </a:stretch>
        </p:blipFill>
        <p:spPr>
          <a:xfrm>
            <a:off x="3701989" y="3929730"/>
            <a:ext cx="830662" cy="808068"/>
          </a:xfrm>
          <a:prstGeom prst="rect">
            <a:avLst/>
          </a:prstGeom>
        </p:spPr>
      </p:pic>
      <p:pic>
        <p:nvPicPr>
          <p:cNvPr id="16" name="Graphic 15">
            <a:hlinkClick r:id="rId17"/>
            <a:extLst>
              <a:ext uri="{FF2B5EF4-FFF2-40B4-BE49-F238E27FC236}">
                <a16:creationId xmlns:a16="http://schemas.microsoft.com/office/drawing/2014/main" id="{35C8EFFF-999A-5338-B076-50FA731EEF93}"/>
              </a:ext>
            </a:extLst>
          </p:cNvPr>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4525111" y="1957343"/>
            <a:ext cx="2982685" cy="2943314"/>
          </a:xfrm>
          <a:prstGeom prst="rect">
            <a:avLst/>
          </a:prstGeom>
        </p:spPr>
      </p:pic>
      <p:pic>
        <p:nvPicPr>
          <p:cNvPr id="22" name="Graphic 21">
            <a:hlinkClick r:id="rId20"/>
            <a:extLst>
              <a:ext uri="{FF2B5EF4-FFF2-40B4-BE49-F238E27FC236}">
                <a16:creationId xmlns:a16="http://schemas.microsoft.com/office/drawing/2014/main" id="{5D4A2690-6B61-4D6D-C938-F79E6E4EE30B}"/>
              </a:ext>
            </a:extLst>
          </p:cNvPr>
          <p:cNvPicPr>
            <a:picLocks noChangeAspect="1"/>
          </p:cNvPicPr>
          <p:nvPr/>
        </p:nvPicPr>
        <p:blipFill>
          <a:blip r:embed="rId21">
            <a:extLst>
              <a:ext uri="{96DAC541-7B7A-43D3-8B79-37D633B846F1}">
                <asvg:svgBlip xmlns:asvg="http://schemas.microsoft.com/office/drawing/2016/SVG/main" r:embed="rId22"/>
              </a:ext>
            </a:extLst>
          </a:blip>
          <a:stretch>
            <a:fillRect/>
          </a:stretch>
        </p:blipFill>
        <p:spPr>
          <a:xfrm>
            <a:off x="7942857" y="2811561"/>
            <a:ext cx="633669" cy="954896"/>
          </a:xfrm>
          <a:prstGeom prst="rect">
            <a:avLst/>
          </a:prstGeom>
        </p:spPr>
      </p:pic>
      <p:sp>
        <p:nvSpPr>
          <p:cNvPr id="24" name="TextBox 23">
            <a:extLst>
              <a:ext uri="{FF2B5EF4-FFF2-40B4-BE49-F238E27FC236}">
                <a16:creationId xmlns:a16="http://schemas.microsoft.com/office/drawing/2014/main" id="{4D354D11-445E-C2CF-BABD-93BA2A19BD43}"/>
              </a:ext>
            </a:extLst>
          </p:cNvPr>
          <p:cNvSpPr txBox="1"/>
          <p:nvPr/>
        </p:nvSpPr>
        <p:spPr>
          <a:xfrm>
            <a:off x="1000125" y="5691135"/>
            <a:ext cx="3947376" cy="369332"/>
          </a:xfrm>
          <a:prstGeom prst="rect">
            <a:avLst/>
          </a:prstGeom>
          <a:noFill/>
        </p:spPr>
        <p:txBody>
          <a:bodyPr wrap="square" rtlCol="0">
            <a:spAutoFit/>
          </a:bodyPr>
          <a:lstStyle/>
          <a:p>
            <a:r>
              <a:rPr lang="en-US" dirty="0">
                <a:latin typeface="High Tower Text" panose="02040502050506030303" pitchFamily="18" charset="0"/>
              </a:rPr>
              <a:t>Click on desired platform to connect …</a:t>
            </a:r>
          </a:p>
        </p:txBody>
      </p:sp>
      <p:pic>
        <p:nvPicPr>
          <p:cNvPr id="23" name="Picture 22">
            <a:extLst>
              <a:ext uri="{FF2B5EF4-FFF2-40B4-BE49-F238E27FC236}">
                <a16:creationId xmlns:a16="http://schemas.microsoft.com/office/drawing/2014/main" id="{75D09E26-A468-31DA-D516-77E7510AC330}"/>
              </a:ext>
            </a:extLst>
          </p:cNvPr>
          <p:cNvPicPr>
            <a:picLocks noChangeAspect="1"/>
          </p:cNvPicPr>
          <p:nvPr/>
        </p:nvPicPr>
        <p:blipFill>
          <a:blip r:embed="rId23">
            <a:extLst>
              <a:ext uri="{28A0092B-C50C-407E-A947-70E740481C1C}">
                <a14:useLocalDpi xmlns:a14="http://schemas.microsoft.com/office/drawing/2010/main" val="0"/>
              </a:ext>
            </a:extLst>
          </a:blip>
          <a:srcRect t="89206"/>
          <a:stretch/>
        </p:blipFill>
        <p:spPr>
          <a:xfrm>
            <a:off x="0" y="6117770"/>
            <a:ext cx="12192000" cy="740229"/>
          </a:xfrm>
          <a:prstGeom prst="rect">
            <a:avLst/>
          </a:prstGeom>
        </p:spPr>
      </p:pic>
    </p:spTree>
    <p:extLst>
      <p:ext uri="{BB962C8B-B14F-4D97-AF65-F5344CB8AC3E}">
        <p14:creationId xmlns:p14="http://schemas.microsoft.com/office/powerpoint/2010/main" val="303331385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48E5B-5ED6-CB90-9A7B-AF3D929C42D0}"/>
            </a:ext>
          </a:extLst>
        </p:cNvPr>
        <p:cNvGrpSpPr/>
        <p:nvPr/>
      </p:nvGrpSpPr>
      <p:grpSpPr>
        <a:xfrm>
          <a:off x="0" y="0"/>
          <a:ext cx="0" cy="0"/>
          <a:chOff x="0" y="0"/>
          <a:chExt cx="0" cy="0"/>
        </a:xfrm>
      </p:grpSpPr>
      <p:sp>
        <p:nvSpPr>
          <p:cNvPr id="9" name="TextBox 8">
            <a:extLst>
              <a:ext uri="{FF2B5EF4-FFF2-40B4-BE49-F238E27FC236}">
                <a16:creationId xmlns:a16="http://schemas.microsoft.com/office/drawing/2014/main" id="{1F951C41-C7CC-969B-6590-BD2AA945A850}"/>
              </a:ext>
            </a:extLst>
          </p:cNvPr>
          <p:cNvSpPr txBox="1"/>
          <p:nvPr/>
        </p:nvSpPr>
        <p:spPr>
          <a:xfrm>
            <a:off x="1347216" y="1327335"/>
            <a:ext cx="3909060" cy="461665"/>
          </a:xfrm>
          <a:prstGeom prst="rect">
            <a:avLst/>
          </a:prstGeom>
          <a:noFill/>
        </p:spPr>
        <p:txBody>
          <a:bodyPr wrap="square">
            <a:spAutoFit/>
          </a:bodyPr>
          <a:lstStyle/>
          <a:p>
            <a:pPr algn="ctr"/>
            <a:r>
              <a:rPr lang="en-US" sz="2400" b="1" dirty="0">
                <a:latin typeface="High Tower Text" panose="02040502050506030303" pitchFamily="18" charset="0"/>
              </a:rPr>
              <a:t>Key Insights Addressed</a:t>
            </a:r>
          </a:p>
        </p:txBody>
      </p:sp>
      <p:sp>
        <p:nvSpPr>
          <p:cNvPr id="4" name="TextBox 3">
            <a:extLst>
              <a:ext uri="{FF2B5EF4-FFF2-40B4-BE49-F238E27FC236}">
                <a16:creationId xmlns:a16="http://schemas.microsoft.com/office/drawing/2014/main" id="{489E606A-B51B-23E0-BBEA-540052F32297}"/>
              </a:ext>
            </a:extLst>
          </p:cNvPr>
          <p:cNvSpPr txBox="1"/>
          <p:nvPr/>
        </p:nvSpPr>
        <p:spPr>
          <a:xfrm>
            <a:off x="2712720" y="2182505"/>
            <a:ext cx="6766560" cy="2492990"/>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US" dirty="0">
                <a:latin typeface="High Tower Text" panose="02040502050506030303" pitchFamily="18" charset="0"/>
              </a:rPr>
              <a:t>How do casual riders' weekday and weekend usage patterns compare to those of annual members?</a:t>
            </a:r>
          </a:p>
          <a:p>
            <a:pPr marL="285750" indent="-285750">
              <a:spcBef>
                <a:spcPts val="600"/>
              </a:spcBef>
              <a:spcAft>
                <a:spcPts val="600"/>
              </a:spcAft>
              <a:buFont typeface="Arial" panose="020B0604020202020204" pitchFamily="34" charset="0"/>
              <a:buChar char="•"/>
            </a:pPr>
            <a:r>
              <a:rPr lang="en-US" dirty="0">
                <a:latin typeface="High Tower Text" panose="02040502050506030303" pitchFamily="18" charset="0"/>
              </a:rPr>
              <a:t>Which type of bike is most favored by both casual and annual members? </a:t>
            </a:r>
          </a:p>
          <a:p>
            <a:pPr marL="285750" indent="-285750">
              <a:spcBef>
                <a:spcPts val="600"/>
              </a:spcBef>
              <a:spcAft>
                <a:spcPts val="600"/>
              </a:spcAft>
              <a:buFont typeface="Arial" panose="020B0604020202020204" pitchFamily="34" charset="0"/>
              <a:buChar char="•"/>
            </a:pPr>
            <a:r>
              <a:rPr lang="en-US" dirty="0">
                <a:latin typeface="High Tower Text" panose="02040502050506030303" pitchFamily="18" charset="0"/>
              </a:rPr>
              <a:t>Do casual riders exhibit different trip durations compared to annual members? </a:t>
            </a:r>
          </a:p>
          <a:p>
            <a:pPr marL="285750" indent="-285750">
              <a:spcBef>
                <a:spcPts val="600"/>
              </a:spcBef>
              <a:spcAft>
                <a:spcPts val="600"/>
              </a:spcAft>
              <a:buFont typeface="Arial" panose="020B0604020202020204" pitchFamily="34" charset="0"/>
              <a:buChar char="•"/>
            </a:pPr>
            <a:r>
              <a:rPr lang="en-US" dirty="0">
                <a:latin typeface="High Tower Text" panose="02040502050506030303" pitchFamily="18" charset="0"/>
              </a:rPr>
              <a:t>What impact does seasonality have on ridership trends?</a:t>
            </a:r>
          </a:p>
        </p:txBody>
      </p:sp>
      <p:sp>
        <p:nvSpPr>
          <p:cNvPr id="3" name="TextBox 2">
            <a:extLst>
              <a:ext uri="{FF2B5EF4-FFF2-40B4-BE49-F238E27FC236}">
                <a16:creationId xmlns:a16="http://schemas.microsoft.com/office/drawing/2014/main" id="{498AD752-2343-A39A-C0D0-F1D49756E492}"/>
              </a:ext>
            </a:extLst>
          </p:cNvPr>
          <p:cNvSpPr txBox="1"/>
          <p:nvPr/>
        </p:nvSpPr>
        <p:spPr>
          <a:xfrm>
            <a:off x="1347216" y="225945"/>
            <a:ext cx="9497568" cy="707886"/>
          </a:xfrm>
          <a:prstGeom prst="rect">
            <a:avLst/>
          </a:prstGeom>
          <a:noFill/>
        </p:spPr>
        <p:txBody>
          <a:bodyPr wrap="square" rtlCol="0">
            <a:spAutoFit/>
          </a:bodyPr>
          <a:lstStyle/>
          <a:p>
            <a:pPr algn="ctr"/>
            <a:r>
              <a:rPr lang="en-US" sz="2000" dirty="0">
                <a:latin typeface="Comic Sans MS" panose="030F0702030302020204" pitchFamily="66" charset="0"/>
                <a:ea typeface="Sans Serif Collection" panose="020B0502040504020204" pitchFamily="34" charset="0"/>
                <a:cs typeface="Sans Serif Collection" panose="020B0502040504020204" pitchFamily="34" charset="0"/>
              </a:rPr>
              <a:t>Cyclistic’s Trip Data:</a:t>
            </a:r>
          </a:p>
          <a:p>
            <a:pPr algn="ctr"/>
            <a:r>
              <a:rPr lang="en-US" sz="2000" dirty="0">
                <a:latin typeface="Comic Sans MS" panose="030F0702030302020204" pitchFamily="66" charset="0"/>
                <a:ea typeface="Sans Serif Collection" panose="020B0502040504020204" pitchFamily="34" charset="0"/>
                <a:cs typeface="Sans Serif Collection" panose="020B0502040504020204" pitchFamily="34" charset="0"/>
              </a:rPr>
              <a:t>How do annual members and casual riders use Cyclistic bikes differently?</a:t>
            </a:r>
          </a:p>
        </p:txBody>
      </p:sp>
    </p:spTree>
    <p:extLst>
      <p:ext uri="{BB962C8B-B14F-4D97-AF65-F5344CB8AC3E}">
        <p14:creationId xmlns:p14="http://schemas.microsoft.com/office/powerpoint/2010/main" val="2043292053"/>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50966D6-BCE5-F6CF-0B34-640E2E2A4036}"/>
              </a:ext>
            </a:extLst>
          </p:cNvPr>
          <p:cNvSpPr txBox="1"/>
          <p:nvPr/>
        </p:nvSpPr>
        <p:spPr>
          <a:xfrm>
            <a:off x="1345692" y="371778"/>
            <a:ext cx="9500616" cy="707886"/>
          </a:xfrm>
          <a:prstGeom prst="rect">
            <a:avLst/>
          </a:prstGeom>
          <a:noFill/>
        </p:spPr>
        <p:txBody>
          <a:bodyPr wrap="square">
            <a:spAutoFit/>
          </a:bodyPr>
          <a:lstStyle/>
          <a:p>
            <a:pPr algn="ctr"/>
            <a:r>
              <a:rPr lang="en-US" sz="2000" dirty="0">
                <a:latin typeface="Comic Sans MS" panose="030F0702030302020204" pitchFamily="66" charset="0"/>
              </a:rPr>
              <a:t>How do casual riders' weekday and weekend usage patterns compare to those of annual members?</a:t>
            </a:r>
          </a:p>
        </p:txBody>
      </p:sp>
      <p:sp>
        <p:nvSpPr>
          <p:cNvPr id="6" name="TextBox 5">
            <a:extLst>
              <a:ext uri="{FF2B5EF4-FFF2-40B4-BE49-F238E27FC236}">
                <a16:creationId xmlns:a16="http://schemas.microsoft.com/office/drawing/2014/main" id="{33BE75ED-38D0-4F87-35B1-AF507E8B4029}"/>
              </a:ext>
            </a:extLst>
          </p:cNvPr>
          <p:cNvSpPr txBox="1"/>
          <p:nvPr/>
        </p:nvSpPr>
        <p:spPr>
          <a:xfrm>
            <a:off x="1732788" y="1997839"/>
            <a:ext cx="8726424" cy="2862322"/>
          </a:xfrm>
          <a:prstGeom prst="rect">
            <a:avLst/>
          </a:prstGeom>
          <a:noFill/>
        </p:spPr>
        <p:txBody>
          <a:bodyPr wrap="square">
            <a:spAutoFit/>
          </a:bodyPr>
          <a:lstStyle/>
          <a:p>
            <a:pPr>
              <a:buNone/>
            </a:pPr>
            <a:r>
              <a:rPr lang="en-US" sz="2000" b="1" dirty="0">
                <a:latin typeface="High Tower Text" panose="02040502050506030303" pitchFamily="18" charset="0"/>
              </a:rPr>
              <a:t>Casual riders </a:t>
            </a:r>
            <a:r>
              <a:rPr lang="en-US" sz="2000" dirty="0">
                <a:latin typeface="High Tower Text" panose="02040502050506030303" pitchFamily="18" charset="0"/>
              </a:rPr>
              <a:t>exhibit lower engagement from Sunday to Wednesday, averaging </a:t>
            </a:r>
            <a:r>
              <a:rPr lang="en-US" sz="2000" b="1" dirty="0">
                <a:latin typeface="High Tower Text" panose="02040502050506030303" pitchFamily="18" charset="0"/>
              </a:rPr>
              <a:t>155K–179K trips daily</a:t>
            </a:r>
            <a:r>
              <a:rPr lang="en-US" sz="2000" dirty="0">
                <a:latin typeface="High Tower Text" panose="02040502050506030303" pitchFamily="18" charset="0"/>
              </a:rPr>
              <a:t>, indicating reduced usage during early </a:t>
            </a:r>
            <a:r>
              <a:rPr lang="en-US" sz="2000" b="1" dirty="0">
                <a:latin typeface="High Tower Text" panose="02040502050506030303" pitchFamily="18" charset="0"/>
              </a:rPr>
              <a:t>weekdays</a:t>
            </a:r>
            <a:r>
              <a:rPr lang="en-US" sz="2000" dirty="0">
                <a:latin typeface="High Tower Text" panose="02040502050506030303" pitchFamily="18" charset="0"/>
              </a:rPr>
              <a:t>. However, their ridership significantly increases from </a:t>
            </a:r>
            <a:r>
              <a:rPr lang="en-US" sz="2000" b="1" dirty="0">
                <a:latin typeface="High Tower Text" panose="02040502050506030303" pitchFamily="18" charset="0"/>
              </a:rPr>
              <a:t>Thursday to Saturday</a:t>
            </a:r>
            <a:r>
              <a:rPr lang="en-US" sz="2000" dirty="0">
                <a:latin typeface="High Tower Text" panose="02040502050506030303" pitchFamily="18" charset="0"/>
              </a:rPr>
              <a:t>, peaking at </a:t>
            </a:r>
            <a:r>
              <a:rPr lang="en-US" sz="2000" b="1" dirty="0">
                <a:latin typeface="High Tower Text" panose="02040502050506030303" pitchFamily="18" charset="0"/>
              </a:rPr>
              <a:t>306K rides on Friday</a:t>
            </a:r>
            <a:r>
              <a:rPr lang="en-US" sz="2000" dirty="0">
                <a:latin typeface="High Tower Text" panose="02040502050506030303" pitchFamily="18" charset="0"/>
              </a:rPr>
              <a:t>, suggesting a stronger preference for </a:t>
            </a:r>
            <a:r>
              <a:rPr lang="en-US" sz="2000" b="1" dirty="0">
                <a:latin typeface="High Tower Text" panose="02040502050506030303" pitchFamily="18" charset="0"/>
              </a:rPr>
              <a:t>late-week and weekend cycling.</a:t>
            </a:r>
          </a:p>
          <a:p>
            <a:pPr>
              <a:buNone/>
            </a:pPr>
            <a:r>
              <a:rPr lang="en-US" sz="2000" b="1" dirty="0">
                <a:latin typeface="High Tower Text" panose="02040502050506030303" pitchFamily="18" charset="0"/>
              </a:rPr>
              <a:t>Annual members</a:t>
            </a:r>
            <a:r>
              <a:rPr lang="en-US" sz="2000" dirty="0">
                <a:latin typeface="High Tower Text" panose="02040502050506030303" pitchFamily="18" charset="0"/>
              </a:rPr>
              <a:t>, also experience fluctuations throughout the week. Their highest ridership occurs on </a:t>
            </a:r>
            <a:r>
              <a:rPr lang="en-US" sz="2000" b="1" dirty="0">
                <a:latin typeface="High Tower Text" panose="02040502050506030303" pitchFamily="18" charset="0"/>
              </a:rPr>
              <a:t>Tuesday (426K rides)</a:t>
            </a:r>
            <a:r>
              <a:rPr lang="en-US" sz="2000" dirty="0">
                <a:latin typeface="High Tower Text" panose="02040502050506030303" pitchFamily="18" charset="0"/>
              </a:rPr>
              <a:t>, whereas </a:t>
            </a:r>
            <a:r>
              <a:rPr lang="en-US" sz="2000" b="1" dirty="0">
                <a:latin typeface="High Tower Text" panose="02040502050506030303" pitchFamily="18" charset="0"/>
              </a:rPr>
              <a:t>Friday and Saturday </a:t>
            </a:r>
            <a:r>
              <a:rPr lang="en-US" sz="2000" dirty="0">
                <a:latin typeface="High Tower Text" panose="02040502050506030303" pitchFamily="18" charset="0"/>
              </a:rPr>
              <a:t>mark the lowest engagement </a:t>
            </a:r>
            <a:r>
              <a:rPr lang="en-US" sz="2000" b="1" dirty="0">
                <a:latin typeface="High Tower Text" panose="02040502050506030303" pitchFamily="18" charset="0"/>
              </a:rPr>
              <a:t>(325K–285K rides)</a:t>
            </a:r>
            <a:r>
              <a:rPr lang="en-US" sz="2000" dirty="0">
                <a:latin typeface="High Tower Text" panose="02040502050506030303" pitchFamily="18" charset="0"/>
              </a:rPr>
              <a:t>, indicating variations in their riding behavior.</a:t>
            </a:r>
          </a:p>
        </p:txBody>
      </p:sp>
    </p:spTree>
    <p:extLst>
      <p:ext uri="{BB962C8B-B14F-4D97-AF65-F5344CB8AC3E}">
        <p14:creationId xmlns:p14="http://schemas.microsoft.com/office/powerpoint/2010/main" val="2609932562"/>
      </p:ext>
    </p:extLst>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25D69C-08ED-0741-4135-90045DD2CFD5}"/>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1760BBB-8A50-6890-AB79-DA238C6E661F}"/>
              </a:ext>
            </a:extLst>
          </p:cNvPr>
          <p:cNvSpPr txBox="1"/>
          <p:nvPr/>
        </p:nvSpPr>
        <p:spPr>
          <a:xfrm>
            <a:off x="1345692" y="371778"/>
            <a:ext cx="9500616" cy="707886"/>
          </a:xfrm>
          <a:prstGeom prst="rect">
            <a:avLst/>
          </a:prstGeom>
          <a:noFill/>
        </p:spPr>
        <p:txBody>
          <a:bodyPr wrap="square">
            <a:spAutoFit/>
          </a:bodyPr>
          <a:lstStyle/>
          <a:p>
            <a:pPr algn="ctr"/>
            <a:r>
              <a:rPr lang="en-US" sz="2000" dirty="0">
                <a:latin typeface="Comic Sans MS" panose="030F0702030302020204" pitchFamily="66" charset="0"/>
              </a:rPr>
              <a:t>How do casual riders' weekday and weekend usage patterns compare to those of annual members?</a:t>
            </a:r>
          </a:p>
        </p:txBody>
      </p:sp>
      <p:sp>
        <p:nvSpPr>
          <p:cNvPr id="6" name="TextBox 5">
            <a:extLst>
              <a:ext uri="{FF2B5EF4-FFF2-40B4-BE49-F238E27FC236}">
                <a16:creationId xmlns:a16="http://schemas.microsoft.com/office/drawing/2014/main" id="{C9BB2BE8-A2C9-B627-EF5D-F78384DBF7B5}"/>
              </a:ext>
            </a:extLst>
          </p:cNvPr>
          <p:cNvSpPr txBox="1"/>
          <p:nvPr/>
        </p:nvSpPr>
        <p:spPr>
          <a:xfrm>
            <a:off x="1732788" y="1997839"/>
            <a:ext cx="8726424" cy="1631216"/>
          </a:xfrm>
          <a:prstGeom prst="rect">
            <a:avLst/>
          </a:prstGeom>
          <a:noFill/>
        </p:spPr>
        <p:txBody>
          <a:bodyPr wrap="square">
            <a:spAutoFit/>
          </a:bodyPr>
          <a:lstStyle/>
          <a:p>
            <a:pPr>
              <a:buNone/>
            </a:pPr>
            <a:r>
              <a:rPr lang="en-US" sz="2000" b="1" dirty="0">
                <a:latin typeface="High Tower Text" panose="02040502050506030303" pitchFamily="18" charset="0"/>
              </a:rPr>
              <a:t>Casual riders </a:t>
            </a:r>
            <a:r>
              <a:rPr lang="en-US" sz="2000" dirty="0">
                <a:latin typeface="High Tower Text" panose="02040502050506030303" pitchFamily="18" charset="0"/>
              </a:rPr>
              <a:t>may rely more on </a:t>
            </a:r>
            <a:r>
              <a:rPr lang="en-US" sz="2000" b="1" dirty="0">
                <a:latin typeface="High Tower Text" panose="02040502050506030303" pitchFamily="18" charset="0"/>
              </a:rPr>
              <a:t>leisure trips</a:t>
            </a:r>
            <a:r>
              <a:rPr lang="en-US" sz="2000" dirty="0">
                <a:latin typeface="High Tower Text" panose="02040502050506030303" pitchFamily="18" charset="0"/>
              </a:rPr>
              <a:t>, leading to higher engagement later in the week when work schedules loosen. Meanwhile, </a:t>
            </a:r>
            <a:r>
              <a:rPr lang="en-US" sz="2000" b="1" dirty="0">
                <a:latin typeface="High Tower Text" panose="02040502050506030303" pitchFamily="18" charset="0"/>
              </a:rPr>
              <a:t>annual members </a:t>
            </a:r>
            <a:r>
              <a:rPr lang="en-US" sz="2000" dirty="0">
                <a:latin typeface="High Tower Text" panose="02040502050506030303" pitchFamily="18" charset="0"/>
              </a:rPr>
              <a:t>might exhibit peak usage on Tuesdays due to </a:t>
            </a:r>
            <a:r>
              <a:rPr lang="en-US" sz="2000" b="1" dirty="0">
                <a:latin typeface="High Tower Text" panose="02040502050506030303" pitchFamily="18" charset="0"/>
              </a:rPr>
              <a:t>work commutes </a:t>
            </a:r>
            <a:r>
              <a:rPr lang="en-US" sz="2000" dirty="0">
                <a:latin typeface="High Tower Text" panose="02040502050506030303" pitchFamily="18" charset="0"/>
              </a:rPr>
              <a:t>but experience a decline on Fridays and Saturdays, possibly influenced by alternative weekend transportation options.</a:t>
            </a:r>
          </a:p>
        </p:txBody>
      </p:sp>
    </p:spTree>
    <p:extLst>
      <p:ext uri="{BB962C8B-B14F-4D97-AF65-F5344CB8AC3E}">
        <p14:creationId xmlns:p14="http://schemas.microsoft.com/office/powerpoint/2010/main" val="620816745"/>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hlinkClick r:id="rId2"/>
            <a:extLst>
              <a:ext uri="{FF2B5EF4-FFF2-40B4-BE49-F238E27FC236}">
                <a16:creationId xmlns:a16="http://schemas.microsoft.com/office/drawing/2014/main" id="{A79EF138-7140-82BC-7AB7-D76A2BC223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14826" y="1437240"/>
            <a:ext cx="6362348" cy="3983517"/>
          </a:xfrm>
          <a:prstGeom prst="rect">
            <a:avLst/>
          </a:prstGeom>
        </p:spPr>
      </p:pic>
      <p:sp>
        <p:nvSpPr>
          <p:cNvPr id="6" name="TextBox 5">
            <a:extLst>
              <a:ext uri="{FF2B5EF4-FFF2-40B4-BE49-F238E27FC236}">
                <a16:creationId xmlns:a16="http://schemas.microsoft.com/office/drawing/2014/main" id="{1929E179-7A5D-5DFE-267D-9BE8993985E3}"/>
              </a:ext>
            </a:extLst>
          </p:cNvPr>
          <p:cNvSpPr txBox="1"/>
          <p:nvPr/>
        </p:nvSpPr>
        <p:spPr>
          <a:xfrm>
            <a:off x="171626" y="2173677"/>
            <a:ext cx="2743200" cy="2308324"/>
          </a:xfrm>
          <a:prstGeom prst="rect">
            <a:avLst/>
          </a:prstGeom>
          <a:noFill/>
        </p:spPr>
        <p:txBody>
          <a:bodyPr wrap="square" rtlCol="0">
            <a:spAutoFit/>
          </a:bodyPr>
          <a:lstStyle/>
          <a:p>
            <a:r>
              <a:rPr lang="en-US" b="1" dirty="0">
                <a:latin typeface="High Tower Text" panose="02040502050506030303" pitchFamily="18" charset="0"/>
              </a:rPr>
              <a:t>Casual Riders:</a:t>
            </a:r>
          </a:p>
          <a:p>
            <a:r>
              <a:rPr lang="en-US" b="1" u="sng" dirty="0">
                <a:latin typeface="High Tower Text" panose="02040502050506030303" pitchFamily="18" charset="0"/>
              </a:rPr>
              <a:t>Lowest engagement: </a:t>
            </a:r>
            <a:r>
              <a:rPr lang="en-US" dirty="0">
                <a:latin typeface="High Tower Text" panose="02040502050506030303" pitchFamily="18" charset="0"/>
              </a:rPr>
              <a:t>Sunday–Wednesday (~155K-179K rides/day)</a:t>
            </a:r>
          </a:p>
          <a:p>
            <a:endParaRPr lang="en-US" dirty="0">
              <a:latin typeface="High Tower Text" panose="02040502050506030303" pitchFamily="18" charset="0"/>
            </a:endParaRPr>
          </a:p>
          <a:p>
            <a:r>
              <a:rPr lang="en-US" b="1" u="sng" dirty="0">
                <a:latin typeface="High Tower Text" panose="02040502050506030303" pitchFamily="18" charset="0"/>
              </a:rPr>
              <a:t>Increase in activity: </a:t>
            </a:r>
            <a:r>
              <a:rPr lang="en-US" dirty="0">
                <a:latin typeface="High Tower Text" panose="02040502050506030303" pitchFamily="18" charset="0"/>
              </a:rPr>
              <a:t>Thursday–Saturday (~215K–307K rides/day)</a:t>
            </a:r>
          </a:p>
        </p:txBody>
      </p:sp>
      <p:sp>
        <p:nvSpPr>
          <p:cNvPr id="3" name="TextBox 2">
            <a:extLst>
              <a:ext uri="{FF2B5EF4-FFF2-40B4-BE49-F238E27FC236}">
                <a16:creationId xmlns:a16="http://schemas.microsoft.com/office/drawing/2014/main" id="{FF1B42FC-4095-206D-58F8-432C255FEA2C}"/>
              </a:ext>
            </a:extLst>
          </p:cNvPr>
          <p:cNvSpPr txBox="1"/>
          <p:nvPr/>
        </p:nvSpPr>
        <p:spPr>
          <a:xfrm>
            <a:off x="1345692" y="371778"/>
            <a:ext cx="9500616" cy="707886"/>
          </a:xfrm>
          <a:prstGeom prst="rect">
            <a:avLst/>
          </a:prstGeom>
          <a:noFill/>
        </p:spPr>
        <p:txBody>
          <a:bodyPr wrap="square">
            <a:spAutoFit/>
          </a:bodyPr>
          <a:lstStyle/>
          <a:p>
            <a:pPr algn="ctr"/>
            <a:r>
              <a:rPr lang="en-US" sz="2000" dirty="0">
                <a:latin typeface="Comic Sans MS" panose="030F0702030302020204" pitchFamily="66" charset="0"/>
              </a:rPr>
              <a:t>How do casual riders' weekday and weekend usage patterns compare to those of annual members?</a:t>
            </a:r>
          </a:p>
        </p:txBody>
      </p:sp>
      <p:sp>
        <p:nvSpPr>
          <p:cNvPr id="7" name="TextBox 6">
            <a:extLst>
              <a:ext uri="{FF2B5EF4-FFF2-40B4-BE49-F238E27FC236}">
                <a16:creationId xmlns:a16="http://schemas.microsoft.com/office/drawing/2014/main" id="{D42820AA-C884-747C-2A16-E521DAE705E6}"/>
              </a:ext>
            </a:extLst>
          </p:cNvPr>
          <p:cNvSpPr txBox="1"/>
          <p:nvPr/>
        </p:nvSpPr>
        <p:spPr>
          <a:xfrm>
            <a:off x="9448800" y="2413337"/>
            <a:ext cx="2743200" cy="2031325"/>
          </a:xfrm>
          <a:prstGeom prst="rect">
            <a:avLst/>
          </a:prstGeom>
          <a:noFill/>
        </p:spPr>
        <p:txBody>
          <a:bodyPr wrap="square">
            <a:spAutoFit/>
          </a:bodyPr>
          <a:lstStyle/>
          <a:p>
            <a:r>
              <a:rPr lang="en-US" b="1" dirty="0">
                <a:latin typeface="High Tower Text" panose="02040502050506030303" pitchFamily="18" charset="0"/>
              </a:rPr>
              <a:t>Annual Members:</a:t>
            </a:r>
            <a:endParaRPr lang="en-US" dirty="0">
              <a:latin typeface="High Tower Text" panose="02040502050506030303" pitchFamily="18" charset="0"/>
            </a:endParaRPr>
          </a:p>
          <a:p>
            <a:r>
              <a:rPr lang="en-US" dirty="0">
                <a:latin typeface="High Tower Text" panose="02040502050506030303" pitchFamily="18" charset="0"/>
              </a:rPr>
              <a:t>Ridership fluctuates between </a:t>
            </a:r>
            <a:r>
              <a:rPr lang="en-US" b="1" dirty="0">
                <a:latin typeface="High Tower Text" panose="02040502050506030303" pitchFamily="18" charset="0"/>
              </a:rPr>
              <a:t>369K–427K rides daily</a:t>
            </a:r>
            <a:r>
              <a:rPr lang="en-US" dirty="0">
                <a:latin typeface="High Tower Text" panose="02040502050506030303" pitchFamily="18" charset="0"/>
              </a:rPr>
              <a:t>.</a:t>
            </a:r>
          </a:p>
          <a:p>
            <a:r>
              <a:rPr lang="en-US" dirty="0">
                <a:latin typeface="High Tower Text" panose="02040502050506030303" pitchFamily="18" charset="0"/>
              </a:rPr>
              <a:t>Peaks on </a:t>
            </a:r>
            <a:r>
              <a:rPr lang="en-US" b="1" dirty="0">
                <a:latin typeface="High Tower Text" panose="02040502050506030303" pitchFamily="18" charset="0"/>
              </a:rPr>
              <a:t>Tuesdays</a:t>
            </a:r>
            <a:r>
              <a:rPr lang="en-US" dirty="0">
                <a:latin typeface="High Tower Text" panose="02040502050506030303" pitchFamily="18" charset="0"/>
              </a:rPr>
              <a:t>, declines on </a:t>
            </a:r>
            <a:r>
              <a:rPr lang="en-US" b="1" dirty="0">
                <a:latin typeface="High Tower Text" panose="02040502050506030303" pitchFamily="18" charset="0"/>
              </a:rPr>
              <a:t>Fridays and Saturdays</a:t>
            </a:r>
            <a:r>
              <a:rPr lang="en-US" dirty="0">
                <a:latin typeface="High Tower Text" panose="02040502050506030303" pitchFamily="18" charset="0"/>
              </a:rPr>
              <a:t>.</a:t>
            </a:r>
          </a:p>
        </p:txBody>
      </p:sp>
      <p:sp>
        <p:nvSpPr>
          <p:cNvPr id="8" name="TextBox 7">
            <a:extLst>
              <a:ext uri="{FF2B5EF4-FFF2-40B4-BE49-F238E27FC236}">
                <a16:creationId xmlns:a16="http://schemas.microsoft.com/office/drawing/2014/main" id="{1D4E8719-A2A2-04BB-3AC5-C464F59B1300}"/>
              </a:ext>
            </a:extLst>
          </p:cNvPr>
          <p:cNvSpPr txBox="1"/>
          <p:nvPr/>
        </p:nvSpPr>
        <p:spPr>
          <a:xfrm>
            <a:off x="3832860" y="5641848"/>
            <a:ext cx="4526280" cy="307777"/>
          </a:xfrm>
          <a:prstGeom prst="rect">
            <a:avLst/>
          </a:prstGeom>
          <a:noFill/>
        </p:spPr>
        <p:txBody>
          <a:bodyPr wrap="square" rtlCol="0">
            <a:spAutoFit/>
          </a:bodyPr>
          <a:lstStyle/>
          <a:p>
            <a:pPr algn="ctr"/>
            <a:r>
              <a:rPr lang="en-US" sz="1400" dirty="0">
                <a:latin typeface="High Tower Text" panose="02040502050506030303" pitchFamily="18" charset="0"/>
              </a:rPr>
              <a:t>Click on the chart to see the full dashboard.</a:t>
            </a:r>
          </a:p>
        </p:txBody>
      </p:sp>
    </p:spTree>
    <p:extLst>
      <p:ext uri="{BB962C8B-B14F-4D97-AF65-F5344CB8AC3E}">
        <p14:creationId xmlns:p14="http://schemas.microsoft.com/office/powerpoint/2010/main" val="1296916071"/>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94F20C-5CD1-F29B-E68F-5CE113C5D9EB}"/>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CC806A91-9D67-9549-7FD5-684D052FD263}"/>
              </a:ext>
            </a:extLst>
          </p:cNvPr>
          <p:cNvSpPr txBox="1"/>
          <p:nvPr/>
        </p:nvSpPr>
        <p:spPr>
          <a:xfrm>
            <a:off x="1813941" y="1327976"/>
            <a:ext cx="8564118" cy="4202048"/>
          </a:xfrm>
          <a:prstGeom prst="rect">
            <a:avLst/>
          </a:prstGeom>
          <a:noFill/>
        </p:spPr>
        <p:txBody>
          <a:bodyPr wrap="square">
            <a:spAutoFit/>
          </a:bodyPr>
          <a:lstStyle/>
          <a:p>
            <a:pPr>
              <a:lnSpc>
                <a:spcPct val="150000"/>
              </a:lnSpc>
              <a:spcBef>
                <a:spcPts val="600"/>
              </a:spcBef>
              <a:spcAft>
                <a:spcPts val="600"/>
              </a:spcAft>
              <a:buNone/>
            </a:pPr>
            <a:r>
              <a:rPr lang="en-US" sz="2000" b="1" dirty="0">
                <a:latin typeface="High Tower Text" panose="02040502050506030303" pitchFamily="18" charset="0"/>
              </a:rPr>
              <a:t>Implications</a:t>
            </a:r>
          </a:p>
          <a:p>
            <a:pPr>
              <a:lnSpc>
                <a:spcPct val="150000"/>
              </a:lnSpc>
              <a:spcBef>
                <a:spcPts val="600"/>
              </a:spcBef>
              <a:spcAft>
                <a:spcPts val="600"/>
              </a:spcAft>
              <a:buFont typeface="Arial" panose="020B0604020202020204" pitchFamily="34" charset="0"/>
              <a:buChar char="•"/>
            </a:pPr>
            <a:r>
              <a:rPr lang="en-US" sz="2000" dirty="0">
                <a:latin typeface="High Tower Text" panose="02040502050506030303" pitchFamily="18" charset="0"/>
              </a:rPr>
              <a:t>Casual riders’ </a:t>
            </a:r>
            <a:r>
              <a:rPr lang="en-US" sz="2000" b="1" dirty="0">
                <a:latin typeface="High Tower Text" panose="02040502050506030303" pitchFamily="18" charset="0"/>
              </a:rPr>
              <a:t>stronger engagement from Thursday to Saturday</a:t>
            </a:r>
            <a:r>
              <a:rPr lang="en-US" sz="2000" dirty="0">
                <a:latin typeface="High Tower Text" panose="02040502050506030303" pitchFamily="18" charset="0"/>
              </a:rPr>
              <a:t> presents an opportunity for </a:t>
            </a:r>
            <a:r>
              <a:rPr lang="en-US" sz="2000" b="1" dirty="0">
                <a:latin typeface="High Tower Text" panose="02040502050506030303" pitchFamily="18" charset="0"/>
              </a:rPr>
              <a:t>targeted promotions during peak demand periods</a:t>
            </a:r>
            <a:r>
              <a:rPr lang="en-US" sz="2000" dirty="0">
                <a:latin typeface="High Tower Text" panose="02040502050506030303" pitchFamily="18" charset="0"/>
              </a:rPr>
              <a:t> to encourage membership conversions.</a:t>
            </a:r>
          </a:p>
          <a:p>
            <a:pPr>
              <a:lnSpc>
                <a:spcPct val="150000"/>
              </a:lnSpc>
              <a:spcBef>
                <a:spcPts val="600"/>
              </a:spcBef>
              <a:spcAft>
                <a:spcPts val="600"/>
              </a:spcAft>
              <a:buFont typeface="Arial" panose="020B0604020202020204" pitchFamily="34" charset="0"/>
              <a:buChar char="•"/>
            </a:pPr>
            <a:r>
              <a:rPr lang="en-US" sz="2000" dirty="0">
                <a:latin typeface="High Tower Text" panose="02040502050506030303" pitchFamily="18" charset="0"/>
              </a:rPr>
              <a:t>Annual members' </a:t>
            </a:r>
            <a:r>
              <a:rPr lang="en-US" sz="2000" b="1" dirty="0">
                <a:latin typeface="High Tower Text" panose="02040502050506030303" pitchFamily="18" charset="0"/>
              </a:rPr>
              <a:t>fluctuating ridership patterns</a:t>
            </a:r>
            <a:r>
              <a:rPr lang="en-US" sz="2000" dirty="0">
                <a:latin typeface="High Tower Text" panose="02040502050506030303" pitchFamily="18" charset="0"/>
              </a:rPr>
              <a:t> suggest a need for </a:t>
            </a:r>
            <a:r>
              <a:rPr lang="en-US" sz="2000" b="1" dirty="0">
                <a:latin typeface="High Tower Text" panose="02040502050506030303" pitchFamily="18" charset="0"/>
              </a:rPr>
              <a:t>adaptive service enhancements</a:t>
            </a:r>
            <a:r>
              <a:rPr lang="en-US" sz="2000" dirty="0">
                <a:latin typeface="High Tower Text" panose="02040502050506030303" pitchFamily="18" charset="0"/>
              </a:rPr>
              <a:t> rather than assuming consistent engagement.</a:t>
            </a:r>
          </a:p>
          <a:p>
            <a:pPr>
              <a:lnSpc>
                <a:spcPct val="150000"/>
              </a:lnSpc>
              <a:spcBef>
                <a:spcPts val="600"/>
              </a:spcBef>
              <a:spcAft>
                <a:spcPts val="600"/>
              </a:spcAft>
              <a:buFont typeface="Arial" panose="020B0604020202020204" pitchFamily="34" charset="0"/>
              <a:buChar char="•"/>
            </a:pPr>
            <a:r>
              <a:rPr lang="en-US" sz="2000" dirty="0">
                <a:latin typeface="High Tower Text" panose="02040502050506030303" pitchFamily="18" charset="0"/>
              </a:rPr>
              <a:t>Marketing strategies should align with </a:t>
            </a:r>
            <a:r>
              <a:rPr lang="en-US" sz="2000" b="1" dirty="0">
                <a:latin typeface="High Tower Text" panose="02040502050506030303" pitchFamily="18" charset="0"/>
              </a:rPr>
              <a:t>casual riders’ late-week surge</a:t>
            </a:r>
            <a:r>
              <a:rPr lang="en-US" sz="2000" dirty="0">
                <a:latin typeface="High Tower Text" panose="02040502050506030303" pitchFamily="18" charset="0"/>
              </a:rPr>
              <a:t>, promoting habit-forming membership benefits to maximize retention.</a:t>
            </a:r>
          </a:p>
        </p:txBody>
      </p:sp>
      <p:sp>
        <p:nvSpPr>
          <p:cNvPr id="3" name="TextBox 2">
            <a:extLst>
              <a:ext uri="{FF2B5EF4-FFF2-40B4-BE49-F238E27FC236}">
                <a16:creationId xmlns:a16="http://schemas.microsoft.com/office/drawing/2014/main" id="{16491980-7A7D-4634-5079-E0582A0F1FFC}"/>
              </a:ext>
            </a:extLst>
          </p:cNvPr>
          <p:cNvSpPr txBox="1"/>
          <p:nvPr/>
        </p:nvSpPr>
        <p:spPr>
          <a:xfrm>
            <a:off x="1345692" y="371778"/>
            <a:ext cx="9500616" cy="707886"/>
          </a:xfrm>
          <a:prstGeom prst="rect">
            <a:avLst/>
          </a:prstGeom>
          <a:noFill/>
        </p:spPr>
        <p:txBody>
          <a:bodyPr wrap="square">
            <a:spAutoFit/>
          </a:bodyPr>
          <a:lstStyle/>
          <a:p>
            <a:pPr algn="ctr"/>
            <a:r>
              <a:rPr lang="en-US" sz="2000" dirty="0">
                <a:latin typeface="Comic Sans MS" panose="030F0702030302020204" pitchFamily="66" charset="0"/>
              </a:rPr>
              <a:t>How do casual riders' weekday and weekend usage patterns compare to those of annual members?</a:t>
            </a:r>
          </a:p>
        </p:txBody>
      </p:sp>
    </p:spTree>
    <p:extLst>
      <p:ext uri="{BB962C8B-B14F-4D97-AF65-F5344CB8AC3E}">
        <p14:creationId xmlns:p14="http://schemas.microsoft.com/office/powerpoint/2010/main" val="1115061387"/>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817BD17-0197-B3C1-E91D-1DADE359368E}"/>
              </a:ext>
            </a:extLst>
          </p:cNvPr>
          <p:cNvSpPr txBox="1"/>
          <p:nvPr/>
        </p:nvSpPr>
        <p:spPr>
          <a:xfrm>
            <a:off x="1345692" y="444931"/>
            <a:ext cx="9500616" cy="400110"/>
          </a:xfrm>
          <a:prstGeom prst="rect">
            <a:avLst/>
          </a:prstGeom>
          <a:noFill/>
        </p:spPr>
        <p:txBody>
          <a:bodyPr wrap="square">
            <a:spAutoFit/>
          </a:bodyPr>
          <a:lstStyle/>
          <a:p>
            <a:pPr algn="ctr"/>
            <a:r>
              <a:rPr lang="en-US" sz="2000" dirty="0">
                <a:latin typeface="Comic Sans MS" panose="030F0702030302020204" pitchFamily="66" charset="0"/>
              </a:rPr>
              <a:t>Which type of bike is most favored by both casual and annual members? </a:t>
            </a:r>
          </a:p>
        </p:txBody>
      </p:sp>
      <p:sp>
        <p:nvSpPr>
          <p:cNvPr id="5" name="TextBox 4">
            <a:extLst>
              <a:ext uri="{FF2B5EF4-FFF2-40B4-BE49-F238E27FC236}">
                <a16:creationId xmlns:a16="http://schemas.microsoft.com/office/drawing/2014/main" id="{F215DC7A-9016-A8F2-3A26-D5CBCABE79E5}"/>
              </a:ext>
            </a:extLst>
          </p:cNvPr>
          <p:cNvSpPr txBox="1"/>
          <p:nvPr/>
        </p:nvSpPr>
        <p:spPr>
          <a:xfrm>
            <a:off x="2713101" y="2613392"/>
            <a:ext cx="6765798" cy="1631216"/>
          </a:xfrm>
          <a:prstGeom prst="rect">
            <a:avLst/>
          </a:prstGeom>
          <a:noFill/>
        </p:spPr>
        <p:txBody>
          <a:bodyPr wrap="square">
            <a:spAutoFit/>
          </a:bodyPr>
          <a:lstStyle/>
          <a:p>
            <a:pPr algn="just"/>
            <a:r>
              <a:rPr lang="en-US" sz="2000" dirty="0">
                <a:latin typeface="High Tower Text" panose="02040502050506030303" pitchFamily="18" charset="0"/>
              </a:rPr>
              <a:t>Both casual riders and annual members </a:t>
            </a:r>
            <a:r>
              <a:rPr lang="en-US" sz="2000" b="1" dirty="0">
                <a:latin typeface="High Tower Text" panose="02040502050506030303" pitchFamily="18" charset="0"/>
              </a:rPr>
              <a:t>overwhelmingly favor classic bikes</a:t>
            </a:r>
            <a:r>
              <a:rPr lang="en-US" sz="2000" dirty="0">
                <a:latin typeface="High Tower Text" panose="02040502050506030303" pitchFamily="18" charset="0"/>
              </a:rPr>
              <a:t> over electric bikes and scooters. This preference is evident across all days of the week, with classic bikes consistently dominating the ride totals for both user segments.</a:t>
            </a:r>
          </a:p>
        </p:txBody>
      </p:sp>
    </p:spTree>
    <p:extLst>
      <p:ext uri="{BB962C8B-B14F-4D97-AF65-F5344CB8AC3E}">
        <p14:creationId xmlns:p14="http://schemas.microsoft.com/office/powerpoint/2010/main" val="1432996915"/>
      </p:ext>
    </p:extLst>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5C523-E407-DFCA-3ECB-BA869376B379}"/>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05274D2F-50A7-BAD9-493F-96395FE11E1E}"/>
              </a:ext>
            </a:extLst>
          </p:cNvPr>
          <p:cNvSpPr txBox="1"/>
          <p:nvPr/>
        </p:nvSpPr>
        <p:spPr>
          <a:xfrm>
            <a:off x="331468" y="2551837"/>
            <a:ext cx="3657600" cy="1754326"/>
          </a:xfrm>
          <a:prstGeom prst="rect">
            <a:avLst/>
          </a:prstGeom>
          <a:noFill/>
        </p:spPr>
        <p:txBody>
          <a:bodyPr wrap="square">
            <a:spAutoFit/>
          </a:bodyPr>
          <a:lstStyle/>
          <a:p>
            <a:r>
              <a:rPr lang="en-US" b="1" dirty="0">
                <a:latin typeface="High Tower Text" panose="02040502050506030303" pitchFamily="18" charset="0"/>
              </a:rPr>
              <a:t>Classic Bikes:</a:t>
            </a:r>
          </a:p>
          <a:p>
            <a:endParaRPr lang="en-US" b="1" dirty="0">
              <a:latin typeface="High Tower Text" panose="02040502050506030303" pitchFamily="18" charset="0"/>
            </a:endParaRPr>
          </a:p>
          <a:p>
            <a:r>
              <a:rPr lang="en-US" b="1" dirty="0">
                <a:latin typeface="High Tower Text" panose="02040502050506030303" pitchFamily="18" charset="0"/>
              </a:rPr>
              <a:t>Casual riders: ~138K rides/day</a:t>
            </a:r>
          </a:p>
          <a:p>
            <a:r>
              <a:rPr lang="en-US" b="1" dirty="0">
                <a:latin typeface="High Tower Text" panose="02040502050506030303" pitchFamily="18" charset="0"/>
              </a:rPr>
              <a:t>Annual members: ~312K rides/day</a:t>
            </a:r>
          </a:p>
          <a:p>
            <a:r>
              <a:rPr lang="en-US" b="1" dirty="0">
                <a:latin typeface="High Tower Text" panose="02040502050506030303" pitchFamily="18" charset="0"/>
              </a:rPr>
              <a:t>Example (Friday): Casual – 215,614 rides, Members – 207,230 rides</a:t>
            </a:r>
          </a:p>
        </p:txBody>
      </p:sp>
      <p:sp>
        <p:nvSpPr>
          <p:cNvPr id="2" name="TextBox 1">
            <a:extLst>
              <a:ext uri="{FF2B5EF4-FFF2-40B4-BE49-F238E27FC236}">
                <a16:creationId xmlns:a16="http://schemas.microsoft.com/office/drawing/2014/main" id="{D9E4391B-8900-C6CC-749C-DC97EFE28F00}"/>
              </a:ext>
            </a:extLst>
          </p:cNvPr>
          <p:cNvSpPr txBox="1"/>
          <p:nvPr/>
        </p:nvSpPr>
        <p:spPr>
          <a:xfrm>
            <a:off x="1345692" y="444931"/>
            <a:ext cx="9500616" cy="400110"/>
          </a:xfrm>
          <a:prstGeom prst="rect">
            <a:avLst/>
          </a:prstGeom>
          <a:noFill/>
        </p:spPr>
        <p:txBody>
          <a:bodyPr wrap="square">
            <a:spAutoFit/>
          </a:bodyPr>
          <a:lstStyle/>
          <a:p>
            <a:pPr algn="ctr"/>
            <a:r>
              <a:rPr lang="en-US" sz="2000" dirty="0">
                <a:latin typeface="Comic Sans MS" panose="030F0702030302020204" pitchFamily="66" charset="0"/>
              </a:rPr>
              <a:t>Which type of bike is most favored by both casual and annual members? </a:t>
            </a:r>
          </a:p>
        </p:txBody>
      </p:sp>
      <p:sp>
        <p:nvSpPr>
          <p:cNvPr id="5" name="TextBox 4">
            <a:extLst>
              <a:ext uri="{FF2B5EF4-FFF2-40B4-BE49-F238E27FC236}">
                <a16:creationId xmlns:a16="http://schemas.microsoft.com/office/drawing/2014/main" id="{07CE0D5A-05CD-6F96-9B34-AE584E6A3B26}"/>
              </a:ext>
            </a:extLst>
          </p:cNvPr>
          <p:cNvSpPr txBox="1"/>
          <p:nvPr/>
        </p:nvSpPr>
        <p:spPr>
          <a:xfrm>
            <a:off x="5293028" y="5573754"/>
            <a:ext cx="4526280" cy="307777"/>
          </a:xfrm>
          <a:prstGeom prst="rect">
            <a:avLst/>
          </a:prstGeom>
          <a:noFill/>
        </p:spPr>
        <p:txBody>
          <a:bodyPr wrap="square" rtlCol="0">
            <a:spAutoFit/>
          </a:bodyPr>
          <a:lstStyle/>
          <a:p>
            <a:pPr algn="ctr"/>
            <a:r>
              <a:rPr lang="en-US" sz="1400" dirty="0">
                <a:latin typeface="High Tower Text" panose="02040502050506030303" pitchFamily="18" charset="0"/>
              </a:rPr>
              <a:t>Click on the chart to see the full dashboard.</a:t>
            </a:r>
          </a:p>
        </p:txBody>
      </p:sp>
      <p:pic>
        <p:nvPicPr>
          <p:cNvPr id="4" name="Picture 3">
            <a:hlinkClick r:id="rId2"/>
            <a:extLst>
              <a:ext uri="{FF2B5EF4-FFF2-40B4-BE49-F238E27FC236}">
                <a16:creationId xmlns:a16="http://schemas.microsoft.com/office/drawing/2014/main" id="{026C95AD-9EA2-F6EE-0B6E-05EAC134501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266029" y="1365692"/>
            <a:ext cx="6580279" cy="4126616"/>
          </a:xfrm>
          <a:prstGeom prst="rect">
            <a:avLst/>
          </a:prstGeom>
        </p:spPr>
      </p:pic>
      <p:sp>
        <p:nvSpPr>
          <p:cNvPr id="6" name="TextBox 5">
            <a:extLst>
              <a:ext uri="{FF2B5EF4-FFF2-40B4-BE49-F238E27FC236}">
                <a16:creationId xmlns:a16="http://schemas.microsoft.com/office/drawing/2014/main" id="{CB7D8870-1374-09E6-1EE0-674CFBC86B8A}"/>
              </a:ext>
            </a:extLst>
          </p:cNvPr>
          <p:cNvSpPr txBox="1"/>
          <p:nvPr/>
        </p:nvSpPr>
        <p:spPr>
          <a:xfrm>
            <a:off x="-3923133" y="2551837"/>
            <a:ext cx="3657600" cy="1754326"/>
          </a:xfrm>
          <a:prstGeom prst="rect">
            <a:avLst/>
          </a:prstGeom>
          <a:noFill/>
        </p:spPr>
        <p:txBody>
          <a:bodyPr wrap="square">
            <a:spAutoFit/>
          </a:bodyPr>
          <a:lstStyle/>
          <a:p>
            <a:r>
              <a:rPr lang="en-US" b="1" dirty="0">
                <a:latin typeface="High Tower Text" panose="02040502050506030303" pitchFamily="18" charset="0"/>
              </a:rPr>
              <a:t>Electric Bikes:</a:t>
            </a:r>
          </a:p>
          <a:p>
            <a:endParaRPr lang="en-US" b="1" dirty="0">
              <a:latin typeface="High Tower Text" panose="02040502050506030303" pitchFamily="18" charset="0"/>
            </a:endParaRPr>
          </a:p>
          <a:p>
            <a:r>
              <a:rPr lang="en-US" b="1" dirty="0">
                <a:latin typeface="High Tower Text" panose="02040502050506030303" pitchFamily="18" charset="0"/>
              </a:rPr>
              <a:t>Casual riders: ~53K rides/day</a:t>
            </a:r>
          </a:p>
          <a:p>
            <a:r>
              <a:rPr lang="en-US" b="1" dirty="0">
                <a:latin typeface="High Tower Text" panose="02040502050506030303" pitchFamily="18" charset="0"/>
              </a:rPr>
              <a:t>Annual members: ~96K rides/day</a:t>
            </a:r>
          </a:p>
          <a:p>
            <a:r>
              <a:rPr lang="en-US" b="1" dirty="0">
                <a:latin typeface="High Tower Text" panose="02040502050506030303" pitchFamily="18" charset="0"/>
              </a:rPr>
              <a:t>Example (Friday): Casual – 108,167 rides, Members – 96,161 rides</a:t>
            </a:r>
          </a:p>
        </p:txBody>
      </p:sp>
    </p:spTree>
    <p:extLst>
      <p:ext uri="{BB962C8B-B14F-4D97-AF65-F5344CB8AC3E}">
        <p14:creationId xmlns:p14="http://schemas.microsoft.com/office/powerpoint/2010/main" val="54418489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438"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A32F7901-B21F-49C3-8F52-52F0E740E9AE}">
  <we:reference id="wa200006521" version="1.0.0.1" store="en-US" storeType="OMEX"/>
  <we:alternateReferences>
    <we:reference id="wa200006521" version="1.0.0.1" store="wa200006521" storeType="OMEX"/>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Gallery</Template>
  <TotalTime>611</TotalTime>
  <Words>2244</Words>
  <Application>Microsoft Office PowerPoint</Application>
  <PresentationFormat>Widescreen</PresentationFormat>
  <Paragraphs>167</Paragraphs>
  <Slides>28</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28</vt:i4>
      </vt:variant>
    </vt:vector>
  </HeadingPairs>
  <TitlesOfParts>
    <vt:vector size="33" baseType="lpstr">
      <vt:lpstr>High Tower Text</vt:lpstr>
      <vt:lpstr>Gill Sans MT</vt:lpstr>
      <vt:lpstr>Arial</vt:lpstr>
      <vt:lpstr>Comic Sans MS</vt:lpstr>
      <vt:lpstr>Gallery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Alireza Mohebbi</dc:creator>
  <cp:lastModifiedBy>Alireza Mohebbi</cp:lastModifiedBy>
  <cp:revision>6</cp:revision>
  <dcterms:created xsi:type="dcterms:W3CDTF">2025-05-03T12:53:58Z</dcterms:created>
  <dcterms:modified xsi:type="dcterms:W3CDTF">2025-05-04T08:27:43Z</dcterms:modified>
</cp:coreProperties>
</file>