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handoutMasterIdLst>
    <p:handoutMasterId r:id="rId19"/>
  </p:handoutMasterIdLst>
  <p:sldIdLst>
    <p:sldId id="285" r:id="rId4"/>
    <p:sldId id="299" r:id="rId5"/>
    <p:sldId id="270" r:id="rId6"/>
    <p:sldId id="303" r:id="rId7"/>
    <p:sldId id="305" r:id="rId8"/>
    <p:sldId id="306" r:id="rId9"/>
    <p:sldId id="311" r:id="rId10"/>
    <p:sldId id="308" r:id="rId11"/>
    <p:sldId id="309" r:id="rId12"/>
    <p:sldId id="312" r:id="rId13"/>
    <p:sldId id="307" r:id="rId14"/>
    <p:sldId id="313" r:id="rId15"/>
    <p:sldId id="314" r:id="rId16"/>
    <p:sldId id="281" r:id="rId17"/>
    <p:sldId id="302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DE1"/>
    <a:srgbClr val="F4BD2D"/>
    <a:srgbClr val="F07624"/>
    <a:srgbClr val="1ED4DE"/>
    <a:srgbClr val="E62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howGuides="1">
      <p:cViewPr>
        <p:scale>
          <a:sx n="70" d="100"/>
          <a:sy n="70" d="100"/>
        </p:scale>
        <p:origin x="1124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t>2022-10-02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61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2716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02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4817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1244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280313" y="557440"/>
            <a:ext cx="2592000" cy="403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0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059900" y="1"/>
            <a:ext cx="30242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721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599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7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26012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3804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98220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261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91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7304401-68B8-4E0E-A9DB-540B76DF928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563888" y="638650"/>
            <a:ext cx="4320480" cy="4504851"/>
          </a:xfrm>
          <a:custGeom>
            <a:avLst/>
            <a:gdLst>
              <a:gd name="connsiteX0" fmla="*/ 2160240 w 4320480"/>
              <a:gd name="connsiteY0" fmla="*/ 0 h 4504851"/>
              <a:gd name="connsiteX1" fmla="*/ 4320480 w 4320480"/>
              <a:gd name="connsiteY1" fmla="*/ 4504851 h 4504851"/>
              <a:gd name="connsiteX2" fmla="*/ 0 w 4320480"/>
              <a:gd name="connsiteY2" fmla="*/ 4504851 h 45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480" h="4504851">
                <a:moveTo>
                  <a:pt x="2160240" y="0"/>
                </a:moveTo>
                <a:lnTo>
                  <a:pt x="4320480" y="4504851"/>
                </a:lnTo>
                <a:lnTo>
                  <a:pt x="0" y="4504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2ABAD60-FE41-4786-B9AF-4454375D212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635630" y="1"/>
            <a:ext cx="3508370" cy="4339267"/>
          </a:xfrm>
          <a:custGeom>
            <a:avLst/>
            <a:gdLst>
              <a:gd name="connsiteX0" fmla="*/ 0 w 3508370"/>
              <a:gd name="connsiteY0" fmla="*/ 0 h 4339267"/>
              <a:gd name="connsiteX1" fmla="*/ 3508370 w 3508370"/>
              <a:gd name="connsiteY1" fmla="*/ 0 h 4339267"/>
              <a:gd name="connsiteX2" fmla="*/ 3504823 w 3508370"/>
              <a:gd name="connsiteY2" fmla="*/ 1594801 h 4339267"/>
              <a:gd name="connsiteX3" fmla="*/ 2097974 w 3508370"/>
              <a:gd name="connsiteY3" fmla="*/ 4339267 h 433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370" h="4339267">
                <a:moveTo>
                  <a:pt x="0" y="0"/>
                </a:moveTo>
                <a:lnTo>
                  <a:pt x="3508370" y="0"/>
                </a:lnTo>
                <a:cubicBezTo>
                  <a:pt x="3507188" y="531600"/>
                  <a:pt x="3506005" y="1063201"/>
                  <a:pt x="3504823" y="1594801"/>
                </a:cubicBezTo>
                <a:lnTo>
                  <a:pt x="2097974" y="4339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8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5076056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729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5239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60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E48000A-B218-4CCF-8C0E-D9ACDAFA26B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1260000 w 2520000"/>
              <a:gd name="connsiteY0" fmla="*/ 0 h 1713262"/>
              <a:gd name="connsiteX1" fmla="*/ 2520000 w 2520000"/>
              <a:gd name="connsiteY1" fmla="*/ 1260000 h 1713262"/>
              <a:gd name="connsiteX2" fmla="*/ 2066250 w 2520000"/>
              <a:gd name="connsiteY2" fmla="*/ 1713262 h 1713262"/>
              <a:gd name="connsiteX3" fmla="*/ 439730 w 2520000"/>
              <a:gd name="connsiteY3" fmla="*/ 1706453 h 1713262"/>
              <a:gd name="connsiteX4" fmla="*/ 0 w 2520000"/>
              <a:gd name="connsiteY4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1713262">
                <a:moveTo>
                  <a:pt x="1260000" y="0"/>
                </a:move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30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3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5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55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>
            <a:off x="3203848" y="-2322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>
            <a:off x="3746892" y="433124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>
            <a:off x="4041648" y="4493810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8FC5FB3-D739-474A-9148-1ABF4FC2769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293848" y="1"/>
            <a:ext cx="2520000" cy="1711155"/>
          </a:xfrm>
          <a:custGeom>
            <a:avLst/>
            <a:gdLst>
              <a:gd name="connsiteX0" fmla="*/ 442968 w 2520000"/>
              <a:gd name="connsiteY0" fmla="*/ 0 h 1711155"/>
              <a:gd name="connsiteX1" fmla="*/ 985757 w 2520000"/>
              <a:gd name="connsiteY1" fmla="*/ 0 h 1711155"/>
              <a:gd name="connsiteX2" fmla="*/ 2080270 w 2520000"/>
              <a:gd name="connsiteY2" fmla="*/ 4702 h 1711155"/>
              <a:gd name="connsiteX3" fmla="*/ 2520000 w 2520000"/>
              <a:gd name="connsiteY3" fmla="*/ 451155 h 1711155"/>
              <a:gd name="connsiteX4" fmla="*/ 1260000 w 2520000"/>
              <a:gd name="connsiteY4" fmla="*/ 1711155 h 1711155"/>
              <a:gd name="connsiteX5" fmla="*/ 0 w 2520000"/>
              <a:gd name="connsiteY5" fmla="*/ 451155 h 17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1155">
                <a:moveTo>
                  <a:pt x="442968" y="0"/>
                </a:moveTo>
                <a:lnTo>
                  <a:pt x="985757" y="0"/>
                </a:lnTo>
                <a:lnTo>
                  <a:pt x="2080270" y="4702"/>
                </a:lnTo>
                <a:lnTo>
                  <a:pt x="2520000" y="451155"/>
                </a:lnTo>
                <a:lnTo>
                  <a:pt x="1260000" y="1711155"/>
                </a:lnTo>
                <a:lnTo>
                  <a:pt x="0" y="45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5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12855" y="1176061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9832" y="1175430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06810" y="1174799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5475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6407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72452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19429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97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54" y="451443"/>
            <a:ext cx="3282039" cy="32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363708" y="584771"/>
            <a:ext cx="2991584" cy="207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43454" y="1295867"/>
            <a:ext cx="3055840" cy="2231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14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9742"/>
            <a:ext cx="3600400" cy="18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53800" y="2764640"/>
            <a:ext cx="1711407" cy="1249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99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2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5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71" r:id="rId4"/>
    <p:sldLayoutId id="2147483658" r:id="rId5"/>
    <p:sldLayoutId id="2147483659" r:id="rId6"/>
    <p:sldLayoutId id="2147483673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5" r:id="rId15"/>
    <p:sldLayoutId id="2147483674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microsoft.com/office/2007/relationships/hdphoto" Target="../media/hdphoto6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5" Type="http://schemas.microsoft.com/office/2007/relationships/hdphoto" Target="../media/hdphoto6.wdp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microsoft.com/office/2007/relationships/hdphoto" Target="../media/hdphoto2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5" Type="http://schemas.openxmlformats.org/officeDocument/2006/relationships/image" Target="../media/image26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microsoft.com/office/2007/relationships/hdphoto" Target="../media/hdphoto4.wdp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microsoft.com/office/2007/relationships/hdphoto" Target="../media/hdphoto7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microsoft.com/office/2007/relationships/hdphoto" Target="../media/hdphoto6.wdp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microsoft.com/office/2007/relationships/hdphoto" Target="../media/hdphoto6.wdp"/><Relationship Id="rId5" Type="http://schemas.openxmlformats.org/officeDocument/2006/relationships/image" Target="../media/image34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FCB9DC-207D-2321-6A81-052B05649B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1" b="7441"/>
          <a:stretch/>
        </p:blipFill>
        <p:spPr>
          <a:xfrm rot="2126525">
            <a:off x="5625296" y="308047"/>
            <a:ext cx="2281165" cy="44710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815436-AD9A-87D7-6467-53DE7832E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1" b="18911"/>
          <a:stretch/>
        </p:blipFill>
        <p:spPr>
          <a:xfrm rot="20072399">
            <a:off x="989190" y="437886"/>
            <a:ext cx="2689507" cy="41410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127B41-4AA2-ED01-BCE4-76C66755D57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1" b="10800"/>
          <a:stretch/>
        </p:blipFill>
        <p:spPr>
          <a:xfrm>
            <a:off x="3221250" y="117265"/>
            <a:ext cx="2396384" cy="43240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Title 4">
            <a:extLst>
              <a:ext uri="{FF2B5EF4-FFF2-40B4-BE49-F238E27FC236}">
                <a16:creationId xmlns:a16="http://schemas.microsoft.com/office/drawing/2014/main" id="{A3CC2A7D-CCB6-EF4A-4202-179549479615}"/>
              </a:ext>
            </a:extLst>
          </p:cNvPr>
          <p:cNvSpPr txBox="1">
            <a:spLocks/>
          </p:cNvSpPr>
          <p:nvPr/>
        </p:nvSpPr>
        <p:spPr>
          <a:xfrm>
            <a:off x="0" y="3795886"/>
            <a:ext cx="9180512" cy="542078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i="1" dirty="0">
                <a:solidFill>
                  <a:schemeClr val="bg1"/>
                </a:solidFill>
                <a:latin typeface="+mj-lt"/>
              </a:rPr>
              <a:t>INDOENSIA DARURAT HATE SPEECH!</a:t>
            </a:r>
            <a:endParaRPr lang="ko-KR" altLang="en-US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6357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4554"/>
            <a:ext cx="9144000" cy="884466"/>
          </a:xfrm>
        </p:spPr>
        <p:txBody>
          <a:bodyPr/>
          <a:lstStyle/>
          <a:p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</a:rPr>
              <a:t>Text</a:t>
            </a:r>
            <a:r>
              <a:rPr lang="en-US" altLang="ko-KR" sz="3200" dirty="0"/>
              <a:t> Cleansing</a:t>
            </a:r>
            <a:endParaRPr lang="ko-KR" alt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C9103-F6A3-09DF-25E2-99D83DDF54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8" t="18196" r="4714" b="17278"/>
          <a:stretch/>
        </p:blipFill>
        <p:spPr>
          <a:xfrm>
            <a:off x="4556039" y="2473116"/>
            <a:ext cx="4392488" cy="746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142B3F-EAFF-8142-E230-2D31572192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" t="21855" r="7077" b="23509"/>
          <a:stretch/>
        </p:blipFill>
        <p:spPr>
          <a:xfrm>
            <a:off x="5924191" y="1552076"/>
            <a:ext cx="3024336" cy="7000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DD456E-F764-57EE-DF5A-AF06F1DCB49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6" t="10767" r="4326" b="10767"/>
          <a:stretch/>
        </p:blipFill>
        <p:spPr>
          <a:xfrm>
            <a:off x="4290472" y="3509959"/>
            <a:ext cx="4658055" cy="15259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74FF2D-ED3F-877A-F1E1-7B6FF1B0D24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4" t="26619" r="12884" b="26619"/>
          <a:stretch/>
        </p:blipFill>
        <p:spPr>
          <a:xfrm>
            <a:off x="7184331" y="739617"/>
            <a:ext cx="1764196" cy="5571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57A369-3286-AF39-BCD0-5166ACB4E81C}"/>
              </a:ext>
            </a:extLst>
          </p:cNvPr>
          <p:cNvSpPr txBox="1"/>
          <p:nvPr/>
        </p:nvSpPr>
        <p:spPr>
          <a:xfrm>
            <a:off x="5179504" y="1243843"/>
            <a:ext cx="3856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Menghapus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karakter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selain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alphanumeric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02B183-3B94-42A7-AF01-6E76F4AF2250}"/>
              </a:ext>
            </a:extLst>
          </p:cNvPr>
          <p:cNvSpPr txBox="1"/>
          <p:nvPr/>
        </p:nvSpPr>
        <p:spPr>
          <a:xfrm>
            <a:off x="4724841" y="2220666"/>
            <a:ext cx="4311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Normalisasi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kata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menjadi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baku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376E17-1949-6B9F-07F2-B89AC5794198}"/>
              </a:ext>
            </a:extLst>
          </p:cNvPr>
          <p:cNvSpPr txBox="1"/>
          <p:nvPr/>
        </p:nvSpPr>
        <p:spPr>
          <a:xfrm>
            <a:off x="4814433" y="473877"/>
            <a:ext cx="4222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Mengubah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karakter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menjadi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lowercase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7DE8CB-3D02-4F5A-3186-133E2D32AAA5}"/>
              </a:ext>
            </a:extLst>
          </p:cNvPr>
          <p:cNvSpPr txBox="1"/>
          <p:nvPr/>
        </p:nvSpPr>
        <p:spPr>
          <a:xfrm>
            <a:off x="5440736" y="3240070"/>
            <a:ext cx="3595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Mengahapus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karakter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perlu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0" name="Picture 2" descr="Gambar Orang Yang Cemas Memikirkan Ilustrasi Datar Yang Bingung, Orang Yang  Cemas, Orang Yang Bingung, Orang Berpikir PNG dan Vektor dengan Background  Transparan untuk Unduh Gratis">
            <a:extLst>
              <a:ext uri="{FF2B5EF4-FFF2-40B4-BE49-F238E27FC236}">
                <a16:creationId xmlns:a16="http://schemas.microsoft.com/office/drawing/2014/main" id="{8117D62D-36B8-50BA-DA39-272111BA4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46" t="15131" r="28631"/>
          <a:stretch/>
        </p:blipFill>
        <p:spPr bwMode="auto">
          <a:xfrm flipH="1">
            <a:off x="-47769" y="2212640"/>
            <a:ext cx="2038737" cy="342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B19CBA8-1215-6BBE-E78B-9805CE1E5F76}"/>
              </a:ext>
            </a:extLst>
          </p:cNvPr>
          <p:cNvSpPr txBox="1"/>
          <p:nvPr/>
        </p:nvSpPr>
        <p:spPr>
          <a:xfrm>
            <a:off x="971600" y="1605822"/>
            <a:ext cx="298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Tahap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kita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melakukan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tahapan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Cleansing Text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RegEx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9ABF7F-914B-A706-D006-55FF118BABE3}"/>
              </a:ext>
            </a:extLst>
          </p:cNvPr>
          <p:cNvSpPr txBox="1"/>
          <p:nvPr/>
        </p:nvSpPr>
        <p:spPr>
          <a:xfrm>
            <a:off x="1043608" y="2349134"/>
            <a:ext cx="298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Agar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lebih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mudah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menggunakannya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kita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membuat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machine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berupa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API.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0A7BD3-AAF3-CBB9-83F5-0D245D83DDB4}"/>
              </a:ext>
            </a:extLst>
          </p:cNvPr>
          <p:cNvSpPr txBox="1"/>
          <p:nvPr/>
        </p:nvSpPr>
        <p:spPr>
          <a:xfrm>
            <a:off x="2226392" y="3514614"/>
            <a:ext cx="4640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API ???</a:t>
            </a:r>
            <a:endParaRPr lang="en-US" sz="2400" b="1" dirty="0"/>
          </a:p>
        </p:txBody>
      </p:sp>
      <p:sp>
        <p:nvSpPr>
          <p:cNvPr id="25" name="Explosion: 14 Points 24">
            <a:extLst>
              <a:ext uri="{FF2B5EF4-FFF2-40B4-BE49-F238E27FC236}">
                <a16:creationId xmlns:a16="http://schemas.microsoft.com/office/drawing/2014/main" id="{92A4F03A-29A5-A8E2-2AB2-6F896F056F7C}"/>
              </a:ext>
            </a:extLst>
          </p:cNvPr>
          <p:cNvSpPr/>
          <p:nvPr/>
        </p:nvSpPr>
        <p:spPr>
          <a:xfrm rot="1247174">
            <a:off x="1983120" y="3130263"/>
            <a:ext cx="1907704" cy="1230364"/>
          </a:xfrm>
          <a:prstGeom prst="irregularSeal2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39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usiness Background">
            <a:extLst>
              <a:ext uri="{FF2B5EF4-FFF2-40B4-BE49-F238E27FC236}">
                <a16:creationId xmlns:a16="http://schemas.microsoft.com/office/drawing/2014/main" id="{8DBD5EE4-4FBD-E689-63D0-64B071F8F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90" b="94355" l="10000" r="90000">
                        <a14:foregroundMark x1="31444" y1="52258" x2="31444" y2="52258"/>
                        <a14:foregroundMark x1="31444" y1="52258" x2="31444" y2="52258"/>
                        <a14:foregroundMark x1="26556" y1="54032" x2="26556" y2="54032"/>
                        <a14:foregroundMark x1="26556" y1="54032" x2="26333" y2="54516"/>
                        <a14:foregroundMark x1="27889" y1="64032" x2="27889" y2="64032"/>
                        <a14:foregroundMark x1="27889" y1="64032" x2="27889" y2="64032"/>
                        <a14:foregroundMark x1="54889" y1="94194" x2="54889" y2="94194"/>
                        <a14:foregroundMark x1="54889" y1="94194" x2="56000" y2="94677"/>
                        <a14:foregroundMark x1="38667" y1="30323" x2="38667" y2="30323"/>
                        <a14:foregroundMark x1="38667" y1="30323" x2="38667" y2="30323"/>
                        <a14:foregroundMark x1="36778" y1="33065" x2="36778" y2="33065"/>
                        <a14:foregroundMark x1="36778" y1="33065" x2="37667" y2="34032"/>
                        <a14:foregroundMark x1="27333" y1="41613" x2="27333" y2="41613"/>
                        <a14:foregroundMark x1="27333" y1="41613" x2="26333" y2="42581"/>
                        <a14:foregroundMark x1="26222" y1="56452" x2="26222" y2="56452"/>
                        <a14:foregroundMark x1="26222" y1="56452" x2="26222" y2="56452"/>
                        <a14:foregroundMark x1="60889" y1="77097" x2="60889" y2="77097"/>
                        <a14:foregroundMark x1="60667" y1="77097" x2="59556" y2="77258"/>
                        <a14:foregroundMark x1="64222" y1="64516" x2="65000" y2="63710"/>
                        <a14:foregroundMark x1="68333" y1="67581" x2="39889" y2="57258"/>
                        <a14:foregroundMark x1="39889" y1="57258" x2="50222" y2="61452"/>
                        <a14:foregroundMark x1="50222" y1="61452" x2="53556" y2="64839"/>
                        <a14:foregroundMark x1="69778" y1="63387" x2="62556" y2="55968"/>
                        <a14:foregroundMark x1="62556" y1="55968" x2="62444" y2="55968"/>
                        <a14:foregroundMark x1="34444" y1="49355" x2="34444" y2="49355"/>
                        <a14:foregroundMark x1="34444" y1="49355" x2="34444" y2="49355"/>
                        <a14:foregroundMark x1="27889" y1="51452" x2="27889" y2="51452"/>
                        <a14:foregroundMark x1="27889" y1="51452" x2="27889" y2="51452"/>
                        <a14:foregroundMark x1="33111" y1="43226" x2="33111" y2="43226"/>
                        <a14:foregroundMark x1="33111" y1="43226" x2="33111" y2="43226"/>
                        <a14:foregroundMark x1="24000" y1="43387" x2="24000" y2="43387"/>
                        <a14:foregroundMark x1="24000" y1="43387" x2="25000" y2="43387"/>
                        <a14:foregroundMark x1="59556" y1="11613" x2="59556" y2="11613"/>
                        <a14:foregroundMark x1="59556" y1="11613" x2="59556" y2="11613"/>
                        <a14:foregroundMark x1="52556" y1="11774" x2="52556" y2="11774"/>
                        <a14:foregroundMark x1="52556" y1="11774" x2="52556" y2="11774"/>
                        <a14:foregroundMark x1="55667" y1="39032" x2="51000" y2="10161"/>
                        <a14:foregroundMark x1="51000" y1="10161" x2="56889" y2="8065"/>
                        <a14:foregroundMark x1="58111" y1="1290" x2="58111" y2="1290"/>
                        <a14:foregroundMark x1="58111" y1="1290" x2="58111" y2="1290"/>
                        <a14:foregroundMark x1="77111" y1="45000" x2="77111" y2="45000"/>
                        <a14:foregroundMark x1="77111" y1="45000" x2="77111" y2="45000"/>
                        <a14:foregroundMark x1="73556" y1="38871" x2="73556" y2="38871"/>
                        <a14:foregroundMark x1="73556" y1="38871" x2="73556" y2="38871"/>
                        <a14:foregroundMark x1="77333" y1="44032" x2="77333" y2="44032"/>
                        <a14:foregroundMark x1="77333" y1="44032" x2="77333" y2="44032"/>
                        <a14:foregroundMark x1="73778" y1="46129" x2="73778" y2="46129"/>
                        <a14:foregroundMark x1="73778" y1="46129" x2="73778" y2="46129"/>
                        <a14:foregroundMark x1="71889" y1="42581" x2="71889" y2="42581"/>
                        <a14:foregroundMark x1="71889" y1="42581" x2="71889" y2="42581"/>
                        <a14:foregroundMark x1="72111" y1="47258" x2="72111" y2="47258"/>
                        <a14:foregroundMark x1="72111" y1="47258" x2="72111" y2="47258"/>
                        <a14:foregroundMark x1="70222" y1="44839" x2="70222" y2="44839"/>
                        <a14:foregroundMark x1="70222" y1="44839" x2="70222" y2="448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74087">
            <a:off x="-176129" y="969714"/>
            <a:ext cx="1502275" cy="10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8CE0A28-A9D1-13A5-2F15-37063227DBA5}"/>
              </a:ext>
            </a:extLst>
          </p:cNvPr>
          <p:cNvSpPr txBox="1">
            <a:spLocks/>
          </p:cNvSpPr>
          <p:nvPr/>
        </p:nvSpPr>
        <p:spPr>
          <a:xfrm>
            <a:off x="0" y="-164554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sz="3200">
                <a:solidFill>
                  <a:schemeClr val="accent5">
                    <a:lumMod val="75000"/>
                  </a:schemeClr>
                </a:solidFill>
              </a:rPr>
              <a:t>Text</a:t>
            </a:r>
            <a:r>
              <a:rPr lang="en-US" altLang="ko-KR" sz="3200"/>
              <a:t> Cleansing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44203-A0B8-746D-A58D-5B3E60CA44BF}"/>
              </a:ext>
            </a:extLst>
          </p:cNvPr>
          <p:cNvSpPr txBox="1"/>
          <p:nvPr/>
        </p:nvSpPr>
        <p:spPr>
          <a:xfrm>
            <a:off x="1043608" y="1244635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API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tools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yang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membantumembuat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dokumentasimu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menjadi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     readable dan painless.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C6968-422D-1447-E4E6-7AABA95D5072}"/>
              </a:ext>
            </a:extLst>
          </p:cNvPr>
          <p:cNvSpPr txBox="1"/>
          <p:nvPr/>
        </p:nvSpPr>
        <p:spPr>
          <a:xfrm>
            <a:off x="251520" y="1995686"/>
            <a:ext cx="36724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Selain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itu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Swagger UI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lebih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memudahkanmu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membaca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dokumentasiAPI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8B48A9-BD87-77F6-023B-AFCCC3CE2A09}"/>
              </a:ext>
            </a:extLst>
          </p:cNvPr>
          <p:cNvGrpSpPr/>
          <p:nvPr/>
        </p:nvGrpSpPr>
        <p:grpSpPr>
          <a:xfrm>
            <a:off x="4427984" y="555525"/>
            <a:ext cx="4716016" cy="4179835"/>
            <a:chOff x="3672408" y="408139"/>
            <a:chExt cx="5471592" cy="432722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235012D-739C-C1F4-412D-3D828626F1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0787"/>
            <a:stretch/>
          </p:blipFill>
          <p:spPr>
            <a:xfrm>
              <a:off x="3672408" y="408139"/>
              <a:ext cx="4499992" cy="432722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93AC918-5C80-652C-6CF1-79C5A023EB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8587"/>
            <a:stretch/>
          </p:blipFill>
          <p:spPr>
            <a:xfrm>
              <a:off x="8100392" y="408139"/>
              <a:ext cx="1043608" cy="4327222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46C908C-BE9C-D01B-B5DF-703EC2ED4954}"/>
              </a:ext>
            </a:extLst>
          </p:cNvPr>
          <p:cNvSpPr txBox="1"/>
          <p:nvPr/>
        </p:nvSpPr>
        <p:spPr>
          <a:xfrm>
            <a:off x="269848" y="3069902"/>
            <a:ext cx="3672408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Disamping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kita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sudah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mendapat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API Swagger  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Cleansing Text,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fungsinya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seperti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</a:t>
            </a:r>
          </a:p>
          <a:p>
            <a:pPr marL="228600" indent="-228600">
              <a:buAutoNum type="arabicPeriod"/>
            </a:pP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memastikan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API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berfungsi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melakuan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cleansing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berupa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text</a:t>
            </a:r>
          </a:p>
          <a:p>
            <a:pPr marL="228600" indent="-228600">
              <a:buAutoNum type="arabicPeriod"/>
            </a:pP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melakukan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cleansing text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file,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dimana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outpunya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juga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berupa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file.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EFDF991-4E5D-FE6C-3ACE-2FBF918375EC}"/>
              </a:ext>
            </a:extLst>
          </p:cNvPr>
          <p:cNvSpPr/>
          <p:nvPr/>
        </p:nvSpPr>
        <p:spPr>
          <a:xfrm rot="16200000">
            <a:off x="2029970" y="1099663"/>
            <a:ext cx="358345" cy="38785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CE0A28-A9D1-13A5-2F15-37063227DBA5}"/>
              </a:ext>
            </a:extLst>
          </p:cNvPr>
          <p:cNvSpPr txBox="1">
            <a:spLocks/>
          </p:cNvSpPr>
          <p:nvPr/>
        </p:nvSpPr>
        <p:spPr>
          <a:xfrm>
            <a:off x="0" y="-164554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sz="3200">
                <a:solidFill>
                  <a:schemeClr val="accent5">
                    <a:lumMod val="75000"/>
                  </a:schemeClr>
                </a:solidFill>
              </a:rPr>
              <a:t>Text</a:t>
            </a:r>
            <a:r>
              <a:rPr lang="en-US" altLang="ko-KR" sz="3200"/>
              <a:t> Cleansing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44203-A0B8-746D-A58D-5B3E60CA44BF}"/>
              </a:ext>
            </a:extLst>
          </p:cNvPr>
          <p:cNvSpPr txBox="1"/>
          <p:nvPr/>
        </p:nvSpPr>
        <p:spPr>
          <a:xfrm>
            <a:off x="1115616" y="878787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Bentuk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Output File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seperti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76316-42CA-FB90-8D23-46BC9DCF0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7503" y="2192934"/>
            <a:ext cx="6624737" cy="2467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F58414-5B4C-D5B3-59B6-984F4C1ADB6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0" t="23146" r="13776" b="23146"/>
          <a:stretch/>
        </p:blipFill>
        <p:spPr>
          <a:xfrm>
            <a:off x="1222009" y="1155786"/>
            <a:ext cx="2687621" cy="767892"/>
          </a:xfrm>
          <a:prstGeom prst="rect">
            <a:avLst/>
          </a:prstGeom>
        </p:spPr>
      </p:pic>
      <p:pic>
        <p:nvPicPr>
          <p:cNvPr id="10" name="Picture 2" descr="Gambar Orang Yang Cemas Memikirkan Ilustrasi Datar Yang Bingung, Orang Yang  Cemas, Orang Yang Bingung, Orang Berpikir PNG dan Vektor dengan Background  Transparan untuk Unduh Gratis">
            <a:extLst>
              <a:ext uri="{FF2B5EF4-FFF2-40B4-BE49-F238E27FC236}">
                <a16:creationId xmlns:a16="http://schemas.microsoft.com/office/drawing/2014/main" id="{C2DC4229-53B8-1557-C63A-27097A584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46" t="15131" r="28631"/>
          <a:stretch/>
        </p:blipFill>
        <p:spPr bwMode="auto">
          <a:xfrm>
            <a:off x="7224263" y="1823780"/>
            <a:ext cx="1803634" cy="302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9D6137D-3FBD-2667-8871-F46972CFE4C3}"/>
              </a:ext>
            </a:extLst>
          </p:cNvPr>
          <p:cNvGrpSpPr/>
          <p:nvPr/>
        </p:nvGrpSpPr>
        <p:grpSpPr>
          <a:xfrm>
            <a:off x="4788024" y="835664"/>
            <a:ext cx="3888432" cy="980621"/>
            <a:chOff x="5004048" y="1131590"/>
            <a:chExt cx="3888432" cy="98062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A55600-EC42-7A9C-F8F0-A49B2D460ECC}"/>
                </a:ext>
              </a:extLst>
            </p:cNvPr>
            <p:cNvSpPr txBox="1"/>
            <p:nvPr/>
          </p:nvSpPr>
          <p:spPr>
            <a:xfrm>
              <a:off x="5306378" y="1277711"/>
              <a:ext cx="32980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Jadi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seperti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ini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hasil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cleansing text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berupa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file,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sekarang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lebih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mudah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ya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kita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pahami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setiap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isi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tweetnya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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Kerennnn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….!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D778BCD2-AB6E-E6BB-03BB-832A33C7B0CB}"/>
                </a:ext>
              </a:extLst>
            </p:cNvPr>
            <p:cNvSpPr/>
            <p:nvPr/>
          </p:nvSpPr>
          <p:spPr>
            <a:xfrm flipH="1">
              <a:off x="5004048" y="1131590"/>
              <a:ext cx="3888432" cy="980621"/>
            </a:xfrm>
            <a:prstGeom prst="wedgeEllipseCallou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555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4876" y="1854183"/>
            <a:ext cx="2160727" cy="2040516"/>
            <a:chOff x="2008328" y="1635646"/>
            <a:chExt cx="2160727" cy="2952328"/>
          </a:xfrm>
        </p:grpSpPr>
        <p:sp>
          <p:nvSpPr>
            <p:cNvPr id="6" name="Rectangle 5"/>
            <p:cNvSpPr/>
            <p:nvPr/>
          </p:nvSpPr>
          <p:spPr>
            <a:xfrm>
              <a:off x="2051720" y="1635646"/>
              <a:ext cx="2088000" cy="720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51720" y="4515966"/>
              <a:ext cx="2088000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8328" y="1778746"/>
              <a:ext cx="2160727" cy="2696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Hate Speech 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sering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muncul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di twitter 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sebanyak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7.409 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dari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13.169 tweet dan 473 tweet data 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dapat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memicu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kekacauan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jika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tidak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di 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tindak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segera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.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005687" y="1307072"/>
            <a:ext cx="2813893" cy="3138876"/>
            <a:chOff x="2051720" y="1635646"/>
            <a:chExt cx="2088000" cy="2952328"/>
          </a:xfrm>
        </p:grpSpPr>
        <p:sp>
          <p:nvSpPr>
            <p:cNvPr id="21" name="Rectangle 20"/>
            <p:cNvSpPr/>
            <p:nvPr/>
          </p:nvSpPr>
          <p:spPr>
            <a:xfrm>
              <a:off x="2051720" y="1635646"/>
              <a:ext cx="2088000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51720" y="4515966"/>
              <a:ext cx="2088000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51720" y="1916411"/>
              <a:ext cx="2088000" cy="2518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400" dirty="0" err="1"/>
                <a:t>Setiap</a:t>
              </a:r>
              <a:r>
                <a:rPr lang="en-ID" sz="1400" dirty="0"/>
                <a:t> </a:t>
              </a:r>
              <a:r>
                <a:rPr lang="en-ID" sz="1400" dirty="0" err="1"/>
                <a:t>jenis</a:t>
              </a:r>
              <a:r>
                <a:rPr lang="en-ID" sz="1400" dirty="0"/>
                <a:t> Hate speech </a:t>
              </a:r>
            </a:p>
            <a:p>
              <a:pPr algn="ctr"/>
              <a:r>
                <a:rPr lang="en-ID" sz="1400" dirty="0" err="1"/>
                <a:t>berhubungan</a:t>
              </a:r>
              <a:r>
                <a:rPr lang="en-ID" sz="1400" dirty="0"/>
                <a:t>, </a:t>
              </a:r>
              <a:r>
                <a:rPr lang="en-ID" sz="1400" dirty="0" err="1"/>
                <a:t>namun</a:t>
              </a:r>
              <a:r>
                <a:rPr lang="en-ID" sz="1400" dirty="0"/>
                <a:t> </a:t>
              </a:r>
              <a:r>
                <a:rPr lang="en-ID" sz="1400" dirty="0" err="1"/>
                <a:t>korelasi</a:t>
              </a:r>
              <a:r>
                <a:rPr lang="en-ID" sz="1400" dirty="0"/>
                <a:t> </a:t>
              </a:r>
            </a:p>
            <a:p>
              <a:pPr algn="ctr"/>
              <a:r>
                <a:rPr lang="en-ID" sz="1400" dirty="0" err="1"/>
                <a:t>terbesar</a:t>
              </a:r>
              <a:r>
                <a:rPr lang="en-ID" sz="1400" dirty="0"/>
                <a:t> </a:t>
              </a:r>
              <a:r>
                <a:rPr lang="en-ID" sz="1400" dirty="0" err="1"/>
                <a:t>antara</a:t>
              </a:r>
              <a:r>
                <a:rPr lang="en-ID" sz="1400" dirty="0"/>
                <a:t> </a:t>
              </a:r>
              <a:r>
                <a:rPr lang="en-ID" sz="1400" dirty="0" err="1"/>
                <a:t>HS_Individual</a:t>
              </a:r>
              <a:r>
                <a:rPr lang="en-ID" sz="1400" dirty="0"/>
                <a:t> </a:t>
              </a:r>
            </a:p>
            <a:p>
              <a:pPr algn="ctr"/>
              <a:r>
                <a:rPr lang="en-ID" sz="1400" dirty="0" err="1"/>
                <a:t>dengan</a:t>
              </a:r>
              <a:r>
                <a:rPr lang="en-ID" sz="1400" dirty="0"/>
                <a:t> </a:t>
              </a:r>
              <a:r>
                <a:rPr lang="en-ID" sz="1400" dirty="0" err="1"/>
                <a:t>HS_other</a:t>
              </a:r>
              <a:r>
                <a:rPr lang="en-ID" sz="1400" dirty="0"/>
                <a:t> </a:t>
              </a:r>
              <a:r>
                <a:rPr lang="en-ID" sz="1400" dirty="0" err="1"/>
                <a:t>sebesar</a:t>
              </a:r>
              <a:r>
                <a:rPr lang="en-ID" sz="1400" dirty="0"/>
                <a:t> 0,64. </a:t>
              </a:r>
              <a:r>
                <a:rPr lang="en-US" sz="1400" dirty="0" err="1"/>
                <a:t>Mengacu</a:t>
              </a:r>
              <a:r>
                <a:rPr lang="en-US" sz="1400" dirty="0"/>
                <a:t> </a:t>
              </a:r>
              <a:r>
                <a:rPr lang="en-US" sz="1400" dirty="0" err="1"/>
                <a:t>kepada</a:t>
              </a:r>
              <a:r>
                <a:rPr lang="en-US" sz="1400" dirty="0"/>
                <a:t> </a:t>
              </a:r>
              <a:r>
                <a:rPr lang="en-US" sz="1400" dirty="0" err="1"/>
                <a:t>keilmuan</a:t>
              </a:r>
              <a:r>
                <a:rPr lang="en-US" sz="1400" dirty="0"/>
                <a:t> </a:t>
              </a:r>
            </a:p>
            <a:p>
              <a:pPr algn="ctr"/>
              <a:r>
                <a:rPr lang="en-US" sz="1400" dirty="0" err="1"/>
                <a:t>psikologi</a:t>
              </a:r>
              <a:r>
                <a:rPr lang="en-US" sz="1400" dirty="0"/>
                <a:t>, </a:t>
              </a:r>
              <a:r>
                <a:rPr lang="en-US" sz="1400" dirty="0" err="1"/>
                <a:t>perilaku</a:t>
              </a:r>
              <a:r>
                <a:rPr lang="en-US" sz="1400" dirty="0"/>
                <a:t> </a:t>
              </a:r>
              <a:r>
                <a:rPr lang="en-US" sz="1400" dirty="0" err="1"/>
                <a:t>tersebut</a:t>
              </a:r>
              <a:r>
                <a:rPr lang="en-US" sz="1400" dirty="0"/>
                <a:t> </a:t>
              </a:r>
            </a:p>
            <a:p>
              <a:pPr algn="ctr"/>
              <a:r>
                <a:rPr lang="en-US" sz="1400" dirty="0" err="1"/>
                <a:t>mengarah</a:t>
              </a:r>
              <a:r>
                <a:rPr lang="en-US" sz="1400" dirty="0"/>
                <a:t> </a:t>
              </a:r>
              <a:r>
                <a:rPr lang="en-US" sz="1400" dirty="0" err="1"/>
                <a:t>kepada</a:t>
              </a:r>
              <a:r>
                <a:rPr lang="en-US" sz="1400" dirty="0"/>
                <a:t> </a:t>
              </a:r>
              <a:r>
                <a:rPr lang="en-US" sz="1400" dirty="0" err="1"/>
                <a:t>bentuk</a:t>
              </a:r>
              <a:r>
                <a:rPr lang="en-US" sz="1400" dirty="0"/>
                <a:t> </a:t>
              </a:r>
            </a:p>
            <a:p>
              <a:pPr algn="ctr"/>
              <a:r>
                <a:rPr lang="en-US" sz="1400" dirty="0" err="1"/>
                <a:t>kepribadian</a:t>
              </a:r>
              <a:r>
                <a:rPr lang="en-US" sz="1400" dirty="0"/>
                <a:t> sadism, </a:t>
              </a:r>
              <a:r>
                <a:rPr lang="en-US" sz="1400" dirty="0" err="1"/>
                <a:t>dimana</a:t>
              </a:r>
              <a:r>
                <a:rPr lang="en-US" sz="1400" dirty="0"/>
                <a:t> </a:t>
              </a:r>
            </a:p>
            <a:p>
              <a:pPr algn="ctr"/>
              <a:r>
                <a:rPr lang="en-US" sz="1400" dirty="0" err="1"/>
                <a:t>mereka</a:t>
              </a:r>
              <a:r>
                <a:rPr lang="en-US" sz="1400" dirty="0"/>
                <a:t> </a:t>
              </a:r>
              <a:r>
                <a:rPr lang="en-US" sz="1400" dirty="0" err="1"/>
                <a:t>memperoleh</a:t>
              </a:r>
              <a:r>
                <a:rPr lang="en-US" sz="1400" dirty="0"/>
                <a:t> </a:t>
              </a:r>
            </a:p>
            <a:p>
              <a:pPr algn="ctr"/>
              <a:r>
                <a:rPr lang="en-US" sz="1400" dirty="0" err="1"/>
                <a:t>kesenangan</a:t>
              </a:r>
              <a:r>
                <a:rPr lang="en-US" sz="1400" dirty="0"/>
                <a:t> </a:t>
              </a:r>
              <a:r>
                <a:rPr lang="en-US" sz="1400" dirty="0" err="1"/>
                <a:t>dari</a:t>
              </a:r>
              <a:r>
                <a:rPr lang="en-US" sz="1400" dirty="0"/>
                <a:t> </a:t>
              </a:r>
              <a:r>
                <a:rPr lang="en-US" sz="1400" dirty="0" err="1"/>
                <a:t>kegiatan</a:t>
              </a:r>
              <a:r>
                <a:rPr lang="en-US" sz="1400" dirty="0"/>
                <a:t> </a:t>
              </a:r>
            </a:p>
            <a:p>
              <a:pPr algn="ctr"/>
              <a:r>
                <a:rPr lang="en-US" sz="1400" dirty="0" err="1"/>
                <a:t>membuat</a:t>
              </a:r>
              <a:r>
                <a:rPr lang="en-US" sz="1400" dirty="0"/>
                <a:t> orang </a:t>
              </a:r>
              <a:r>
                <a:rPr lang="en-US" sz="1400" dirty="0" err="1"/>
                <a:t>menderita</a:t>
              </a:r>
              <a:r>
                <a:rPr lang="en-US" sz="1400" dirty="0"/>
                <a:t>.</a:t>
              </a:r>
              <a:endParaRPr lang="en-ID" sz="1400" dirty="0"/>
            </a:p>
            <a:p>
              <a:pPr algn="ctr"/>
              <a:endParaRPr lang="en-ID" sz="1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19664" y="1071473"/>
            <a:ext cx="2813892" cy="3640942"/>
            <a:chOff x="2024393" y="1635646"/>
            <a:chExt cx="2142654" cy="2952328"/>
          </a:xfrm>
        </p:grpSpPr>
        <p:sp>
          <p:nvSpPr>
            <p:cNvPr id="27" name="Rectangle 26"/>
            <p:cNvSpPr/>
            <p:nvPr/>
          </p:nvSpPr>
          <p:spPr>
            <a:xfrm>
              <a:off x="2051720" y="1635646"/>
              <a:ext cx="2088000" cy="720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51720" y="4515966"/>
              <a:ext cx="2088000" cy="720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24393" y="1902185"/>
              <a:ext cx="2142654" cy="239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/>
                <a:t>Untuk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memahami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kalimat</a:t>
              </a:r>
              <a:r>
                <a:rPr lang="en-US" altLang="ko-KR" sz="1400" dirty="0"/>
                <a:t> Hate Speech di twitter, </a:t>
              </a:r>
              <a:r>
                <a:rPr lang="en-US" altLang="ko-KR" sz="1400" dirty="0" err="1"/>
                <a:t>dapat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dilakukan</a:t>
              </a:r>
              <a:r>
                <a:rPr lang="en-US" altLang="ko-KR" sz="1400" dirty="0"/>
                <a:t> cleansing data </a:t>
              </a:r>
              <a:r>
                <a:rPr lang="en-US" altLang="ko-KR" sz="1400" dirty="0" err="1"/>
                <a:t>dengan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memodiifikasi</a:t>
              </a:r>
              <a:r>
                <a:rPr lang="en-US" altLang="ko-KR" sz="1400" dirty="0"/>
                <a:t> text yang </a:t>
              </a:r>
              <a:r>
                <a:rPr lang="en-US" altLang="ko-KR" sz="1400" dirty="0" err="1"/>
                <a:t>ada</a:t>
              </a:r>
              <a:r>
                <a:rPr lang="en-US" altLang="ko-KR" sz="1400" dirty="0"/>
                <a:t>, Langkah </a:t>
              </a:r>
              <a:r>
                <a:rPr lang="en-US" altLang="ko-KR" sz="1400" dirty="0" err="1"/>
                <a:t>pertama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mengubah</a:t>
              </a:r>
              <a:r>
                <a:rPr lang="en-US" altLang="ko-KR" sz="1400" dirty="0"/>
                <a:t> dan </a:t>
              </a:r>
              <a:r>
                <a:rPr lang="en-US" altLang="ko-KR" sz="1400" dirty="0" err="1"/>
                <a:t>menghapus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karakter</a:t>
              </a:r>
              <a:r>
                <a:rPr lang="en-US" altLang="ko-KR" sz="1400" dirty="0"/>
                <a:t> yang </a:t>
              </a:r>
              <a:r>
                <a:rPr lang="en-US" altLang="ko-KR" sz="1400" dirty="0" err="1"/>
                <a:t>diperlukan</a:t>
              </a:r>
              <a:r>
                <a:rPr lang="en-US" altLang="ko-KR" sz="1400" dirty="0"/>
                <a:t> dan </a:t>
              </a:r>
              <a:r>
                <a:rPr lang="en-US" altLang="ko-KR" sz="1400" dirty="0" err="1"/>
                <a:t>melakukan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normalisasi</a:t>
              </a:r>
              <a:r>
                <a:rPr lang="en-US" altLang="ko-KR" sz="1400" dirty="0"/>
                <a:t> text agar </a:t>
              </a:r>
              <a:r>
                <a:rPr lang="en-US" altLang="ko-KR" sz="1400" dirty="0" err="1"/>
                <a:t>menjadi</a:t>
              </a:r>
              <a:r>
                <a:rPr lang="en-US" altLang="ko-KR" sz="1400" dirty="0"/>
                <a:t> kata </a:t>
              </a:r>
              <a:r>
                <a:rPr lang="en-US" altLang="ko-KR" sz="1400" dirty="0" err="1"/>
                <a:t>baku</a:t>
              </a:r>
              <a:r>
                <a:rPr lang="en-US" altLang="ko-KR" sz="1400" dirty="0"/>
                <a:t>. </a:t>
              </a:r>
              <a:r>
                <a:rPr lang="en-US" altLang="ko-KR" sz="1400" dirty="0" err="1"/>
                <a:t>Kedua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membuat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sebuah</a:t>
              </a:r>
              <a:r>
                <a:rPr lang="en-US" altLang="ko-KR" sz="1400" dirty="0"/>
                <a:t> tools </a:t>
              </a:r>
              <a:r>
                <a:rPr lang="en-US" altLang="ko-KR" sz="1400" dirty="0" err="1"/>
                <a:t>berupa</a:t>
              </a:r>
              <a:r>
                <a:rPr lang="en-US" altLang="ko-KR" sz="1400" dirty="0"/>
                <a:t> API </a:t>
              </a:r>
              <a:r>
                <a:rPr lang="en-US" altLang="ko-KR" sz="1400" dirty="0" err="1"/>
                <a:t>untuk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menjalankan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modifikasi</a:t>
              </a:r>
              <a:r>
                <a:rPr lang="en-US" altLang="ko-KR" sz="1400" dirty="0"/>
                <a:t> dan </a:t>
              </a:r>
              <a:r>
                <a:rPr lang="en-US" altLang="ko-KR" sz="1400" dirty="0" err="1"/>
                <a:t>dapat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dikembangkan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menjadi</a:t>
              </a:r>
              <a:r>
                <a:rPr lang="en-US" altLang="ko-KR" sz="1400" dirty="0"/>
                <a:t> machine learning.</a:t>
              </a:r>
            </a:p>
          </p:txBody>
        </p:sp>
      </p:grpSp>
      <p:sp>
        <p:nvSpPr>
          <p:cNvPr id="4" name="Rectangle 16">
            <a:extLst>
              <a:ext uri="{FF2B5EF4-FFF2-40B4-BE49-F238E27FC236}">
                <a16:creationId xmlns:a16="http://schemas.microsoft.com/office/drawing/2014/main" id="{91FABE85-6F57-738A-69EE-5D8A10D7DA3A}"/>
              </a:ext>
            </a:extLst>
          </p:cNvPr>
          <p:cNvSpPr/>
          <p:nvPr/>
        </p:nvSpPr>
        <p:spPr>
          <a:xfrm rot="2700000">
            <a:off x="1451565" y="1104361"/>
            <a:ext cx="361404" cy="64792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e 24">
            <a:extLst>
              <a:ext uri="{FF2B5EF4-FFF2-40B4-BE49-F238E27FC236}">
                <a16:creationId xmlns:a16="http://schemas.microsoft.com/office/drawing/2014/main" id="{D1070109-C1B8-09AB-5991-B1BE53F3CB2F}"/>
              </a:ext>
            </a:extLst>
          </p:cNvPr>
          <p:cNvSpPr/>
          <p:nvPr/>
        </p:nvSpPr>
        <p:spPr>
          <a:xfrm>
            <a:off x="4108484" y="563301"/>
            <a:ext cx="597235" cy="593929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Oval 21">
            <a:extLst>
              <a:ext uri="{FF2B5EF4-FFF2-40B4-BE49-F238E27FC236}">
                <a16:creationId xmlns:a16="http://schemas.microsoft.com/office/drawing/2014/main" id="{807430CE-6051-1C96-F52D-FD0A0BE7BF22}"/>
              </a:ext>
            </a:extLst>
          </p:cNvPr>
          <p:cNvSpPr>
            <a:spLocks noChangeAspect="1"/>
          </p:cNvSpPr>
          <p:nvPr/>
        </p:nvSpPr>
        <p:spPr>
          <a:xfrm>
            <a:off x="7093772" y="126847"/>
            <a:ext cx="865675" cy="87290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46E31A14-BD40-DD95-D1F8-BBF7DEB34E2B}"/>
              </a:ext>
            </a:extLst>
          </p:cNvPr>
          <p:cNvSpPr txBox="1">
            <a:spLocks/>
          </p:cNvSpPr>
          <p:nvPr/>
        </p:nvSpPr>
        <p:spPr>
          <a:xfrm>
            <a:off x="201863" y="326445"/>
            <a:ext cx="3574514" cy="37110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b="1" dirty="0">
                <a:gradFill flip="none" rotWithShape="1">
                  <a:gsLst>
                    <a:gs pos="0">
                      <a:schemeClr val="accent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</a:rPr>
              <a:t>Conclusions</a:t>
            </a:r>
            <a:endParaRPr lang="ko-KR" altLang="en-US" b="1" dirty="0">
              <a:gradFill flip="none" rotWithShape="1">
                <a:gsLst>
                  <a:gs pos="0">
                    <a:schemeClr val="accent2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B85375-6AE5-F9A6-B50F-037DA62364A0}"/>
              </a:ext>
            </a:extLst>
          </p:cNvPr>
          <p:cNvSpPr/>
          <p:nvPr/>
        </p:nvSpPr>
        <p:spPr>
          <a:xfrm>
            <a:off x="8933556" y="2571750"/>
            <a:ext cx="108000" cy="7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715858-1134-BCCC-6B86-64D48260C188}"/>
              </a:ext>
            </a:extLst>
          </p:cNvPr>
          <p:cNvSpPr/>
          <p:nvPr/>
        </p:nvSpPr>
        <p:spPr>
          <a:xfrm>
            <a:off x="8933556" y="3501377"/>
            <a:ext cx="108000" cy="7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E57BD84-3DF4-3265-943C-E4DB19CF3154}"/>
              </a:ext>
            </a:extLst>
          </p:cNvPr>
          <p:cNvSpPr/>
          <p:nvPr/>
        </p:nvSpPr>
        <p:spPr>
          <a:xfrm>
            <a:off x="8933556" y="4431003"/>
            <a:ext cx="108000" cy="7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731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35402EEE-AA41-4F62-BC14-3A684B01140C}"/>
              </a:ext>
            </a:extLst>
          </p:cNvPr>
          <p:cNvGrpSpPr/>
          <p:nvPr/>
        </p:nvGrpSpPr>
        <p:grpSpPr>
          <a:xfrm>
            <a:off x="3768931" y="1165725"/>
            <a:ext cx="5109877" cy="2981022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00" name="Freeform 8">
              <a:extLst>
                <a:ext uri="{FF2B5EF4-FFF2-40B4-BE49-F238E27FC236}">
                  <a16:creationId xmlns:a16="http://schemas.microsoft.com/office/drawing/2014/main" id="{5F2332E8-FD47-4B0B-8970-F0D879CD6D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1" name="Freeform 9">
              <a:extLst>
                <a:ext uri="{FF2B5EF4-FFF2-40B4-BE49-F238E27FC236}">
                  <a16:creationId xmlns:a16="http://schemas.microsoft.com/office/drawing/2014/main" id="{9542E9E5-9357-4670-B570-0F6F8CA517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2" name="Freeform 10">
              <a:extLst>
                <a:ext uri="{FF2B5EF4-FFF2-40B4-BE49-F238E27FC236}">
                  <a16:creationId xmlns:a16="http://schemas.microsoft.com/office/drawing/2014/main" id="{78947DCF-33D8-48F0-AF67-3EC682350A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3" name="Freeform 11">
              <a:extLst>
                <a:ext uri="{FF2B5EF4-FFF2-40B4-BE49-F238E27FC236}">
                  <a16:creationId xmlns:a16="http://schemas.microsoft.com/office/drawing/2014/main" id="{E30F65C3-8595-4803-A94B-3810EC4DA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215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Recomendation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4157" y="1143267"/>
            <a:ext cx="7848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Mengatur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media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sosial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Dengan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mempelajari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dan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mengetahui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etika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serta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undang-undang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yang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berlaku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atur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penggunaan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media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sosial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Anda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lebih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positif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Hindari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mengikuti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akun-akun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yang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memicu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kebencian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. Jika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perlu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, Anda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bisa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melaporkan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akun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atau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perkataan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tersebut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kepada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pihak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aplikasi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untuk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menghilangkan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konten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itu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dari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media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sosial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.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7" name="Teardrop 6"/>
          <p:cNvSpPr/>
          <p:nvPr/>
        </p:nvSpPr>
        <p:spPr>
          <a:xfrm rot="8100000">
            <a:off x="72010" y="2840599"/>
            <a:ext cx="664689" cy="664689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8" name="Teardrop 6"/>
          <p:cNvSpPr/>
          <p:nvPr/>
        </p:nvSpPr>
        <p:spPr>
          <a:xfrm rot="8100000">
            <a:off x="8310044" y="3323658"/>
            <a:ext cx="1667912" cy="166791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9" name="Teardrop 6"/>
          <p:cNvSpPr/>
          <p:nvPr/>
        </p:nvSpPr>
        <p:spPr>
          <a:xfrm rot="8100000">
            <a:off x="253793" y="1363123"/>
            <a:ext cx="415430" cy="398359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06253-33E5-AEE2-6A10-37FEA9349174}"/>
              </a:ext>
            </a:extLst>
          </p:cNvPr>
          <p:cNvSpPr txBox="1"/>
          <p:nvPr/>
        </p:nvSpPr>
        <p:spPr>
          <a:xfrm>
            <a:off x="631813" y="2632287"/>
            <a:ext cx="8040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Perlunya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didikan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tentang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etika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media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Pendidikan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tentang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etika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media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harus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berfokus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pada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hak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dan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kebebasan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dalam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menciptakan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masyarakat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yang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damai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Menghadapi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kebencian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dimulai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dengan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kesadaran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bahwa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meskipun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kebebasan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berekspresi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adalah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hak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asasi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manusia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yang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mendasar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kemunculan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media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sosial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telah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menciptakan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berbagai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wadah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untuk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membuat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dan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menyebarkan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ujaran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kebencian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cs typeface="+mn-cs"/>
              </a:rPr>
              <a:t>. 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079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14338"/>
            <a:ext cx="9144000" cy="2304256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35696" y="2232239"/>
            <a:ext cx="4633656" cy="699551"/>
            <a:chOff x="2253890" y="2127475"/>
            <a:chExt cx="4633656" cy="699551"/>
          </a:xfrm>
        </p:grpSpPr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2279034" y="2550339"/>
              <a:ext cx="4608512" cy="2766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ko-KR" sz="1400" b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linkedin.com/in/alrizkymaulana</a:t>
              </a:r>
              <a:endParaRPr kumimoji="0" lang="ko-KR" altLang="en-US" sz="14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9" name="Title 4"/>
            <p:cNvSpPr txBox="1">
              <a:spLocks/>
            </p:cNvSpPr>
            <p:nvPr/>
          </p:nvSpPr>
          <p:spPr>
            <a:xfrm>
              <a:off x="2253890" y="2127475"/>
              <a:ext cx="4608512" cy="542078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Let’s Connect!</a:t>
              </a:r>
              <a:endPara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pic>
        <p:nvPicPr>
          <p:cNvPr id="4100" name="Picture 4" descr="LinkedIn Computer Icons Logo Layanan jejaring sosial, facebook,  bermacam-macam, biru png | PNGEgg">
            <a:extLst>
              <a:ext uri="{FF2B5EF4-FFF2-40B4-BE49-F238E27FC236}">
                <a16:creationId xmlns:a16="http://schemas.microsoft.com/office/drawing/2014/main" id="{61360B40-AEC8-143F-5937-5F25F1A76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4889" y1="51222" x2="64889" y2="51222"/>
                        <a14:foregroundMark x1="64889" y1="51222" x2="64889" y2="51222"/>
                        <a14:foregroundMark x1="48778" y1="46778" x2="48778" y2="46778"/>
                        <a14:foregroundMark x1="48778" y1="46778" x2="48778" y2="46778"/>
                        <a14:foregroundMark x1="34333" y1="43333" x2="46667" y2="55333"/>
                        <a14:foregroundMark x1="46667" y1="55333" x2="69889" y2="60333"/>
                        <a14:foregroundMark x1="69889" y1="60333" x2="58556" y2="52444"/>
                        <a14:foregroundMark x1="58556" y1="52444" x2="35333" y2="56111"/>
                        <a14:foregroundMark x1="35333" y1="56111" x2="31556" y2="59000"/>
                        <a14:foregroundMark x1="64000" y1="45333" x2="52111" y2="46556"/>
                        <a14:foregroundMark x1="52111" y1="46556" x2="57444" y2="60222"/>
                        <a14:foregroundMark x1="57444" y1="60222" x2="56444" y2="51778"/>
                        <a14:foregroundMark x1="63889" y1="66111" x2="63889" y2="66111"/>
                        <a14:foregroundMark x1="63889" y1="66111" x2="63889" y2="66111"/>
                        <a14:foregroundMark x1="49444" y1="63111" x2="49444" y2="63111"/>
                        <a14:foregroundMark x1="49444" y1="63111" x2="49333" y2="62556"/>
                        <a14:foregroundMark x1="49444" y1="62000" x2="49667" y2="57222"/>
                        <a14:foregroundMark x1="49667" y1="56556" x2="49667" y2="56556"/>
                        <a14:foregroundMark x1="48222" y1="56333" x2="48222" y2="56333"/>
                        <a14:foregroundMark x1="54667" y1="50333" x2="54667" y2="50333"/>
                        <a14:foregroundMark x1="50333" y1="50111" x2="50333" y2="50111"/>
                        <a14:foregroundMark x1="50333" y1="50111" x2="50333" y2="50111"/>
                        <a14:foregroundMark x1="38667" y1="34444" x2="38667" y2="34444"/>
                        <a14:foregroundMark x1="38667" y1="34444" x2="38667" y2="34444"/>
                        <a14:foregroundMark x1="38444" y1="34444" x2="37778" y2="34444"/>
                        <a14:foregroundMark x1="36111" y1="34444" x2="34333" y2="34444"/>
                        <a14:foregroundMark x1="34000" y1="34444" x2="34000" y2="34444"/>
                        <a14:foregroundMark x1="33667" y1="34444" x2="33667" y2="34444"/>
                        <a14:foregroundMark x1="35222" y1="63111" x2="35222" y2="63111"/>
                        <a14:foregroundMark x1="35222" y1="63111" x2="35222" y2="63111"/>
                        <a14:foregroundMark x1="34889" y1="62556" x2="36667" y2="58889"/>
                        <a14:foregroundMark x1="39111" y1="56556" x2="39667" y2="56222"/>
                        <a14:foregroundMark x1="40000" y1="56222" x2="40889" y2="57222"/>
                        <a14:foregroundMark x1="64444" y1="64000" x2="65333" y2="64222"/>
                        <a14:foregroundMark x1="66889" y1="64889" x2="67556" y2="65222"/>
                        <a14:foregroundMark x1="67556" y1="65222" x2="68333" y2="6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601" t="13601" r="13601" b="13601"/>
          <a:stretch/>
        </p:blipFill>
        <p:spPr bwMode="auto">
          <a:xfrm>
            <a:off x="450400" y="1816619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F5BA1DA-C343-CAFD-EB89-913E01FA8BF0}"/>
              </a:ext>
            </a:extLst>
          </p:cNvPr>
          <p:cNvSpPr/>
          <p:nvPr/>
        </p:nvSpPr>
        <p:spPr>
          <a:xfrm>
            <a:off x="1915704" y="2980639"/>
            <a:ext cx="7253440" cy="15842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4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40568" y="1131590"/>
            <a:ext cx="9937104" cy="533308"/>
          </a:xfrm>
        </p:spPr>
        <p:txBody>
          <a:bodyPr/>
          <a:lstStyle/>
          <a:p>
            <a:r>
              <a:rPr lang="en-US" altLang="ko-KR" i="1" dirty="0">
                <a:ea typeface="맑은 고딕" pitchFamily="50" charset="-127"/>
              </a:rPr>
              <a:t>Indonesia Abusive and                                 Hate Speech </a:t>
            </a:r>
            <a:r>
              <a:rPr lang="en-US" altLang="ko-KR" i="1" u="sng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</a:rPr>
              <a:t>Twitter</a:t>
            </a:r>
            <a:r>
              <a:rPr lang="en-US" altLang="ko-KR" i="1" u="sng" dirty="0">
                <a:ea typeface="맑은 고딕" pitchFamily="50" charset="-127"/>
              </a:rPr>
              <a:t> </a:t>
            </a:r>
            <a:r>
              <a:rPr lang="en-US" altLang="ko-KR" i="1" dirty="0">
                <a:ea typeface="맑은 고딕" pitchFamily="50" charset="-127"/>
              </a:rPr>
              <a:t>Text</a:t>
            </a:r>
            <a:endParaRPr lang="ko-KR" alt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6967" y="2139750"/>
            <a:ext cx="9143999" cy="43200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 Rizky Maulana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Gold Challenge DSC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Binar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Academy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907704" y="379201"/>
            <a:ext cx="6089747" cy="1149234"/>
            <a:chOff x="7164288" y="797306"/>
            <a:chExt cx="1456939" cy="1137205"/>
          </a:xfrm>
        </p:grpSpPr>
        <p:sp>
          <p:nvSpPr>
            <p:cNvPr id="39" name="TextBox 38"/>
            <p:cNvSpPr txBox="1"/>
            <p:nvPr/>
          </p:nvSpPr>
          <p:spPr>
            <a:xfrm>
              <a:off x="7164288" y="797306"/>
              <a:ext cx="1439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err="1">
                  <a:effectLst/>
                </a:rPr>
                <a:t>Apa</a:t>
              </a:r>
              <a:r>
                <a:rPr lang="en-US" sz="1800" b="1" dirty="0">
                  <a:effectLst/>
                </a:rPr>
                <a:t> </a:t>
              </a:r>
              <a:r>
                <a:rPr lang="en-US" sz="1800" b="1" dirty="0" err="1">
                  <a:effectLst/>
                </a:rPr>
                <a:t>sih</a:t>
              </a:r>
              <a:r>
                <a:rPr lang="en-US" sz="1800" b="1" dirty="0">
                  <a:effectLst/>
                </a:rPr>
                <a:t> hate speech </a:t>
              </a:r>
              <a:r>
                <a:rPr lang="en-US" sz="1800" b="1" dirty="0" err="1">
                  <a:effectLst/>
                </a:rPr>
                <a:t>itu</a:t>
              </a:r>
              <a:r>
                <a:rPr lang="en-US" sz="1800" b="1" dirty="0">
                  <a:effectLst/>
                </a:rPr>
                <a:t>?</a:t>
              </a:r>
              <a:endParaRPr lang="en-US" sz="12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64288" y="1103513"/>
              <a:ext cx="1456939" cy="83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D" sz="1200" i="1" dirty="0"/>
                <a:t>Hate Speech </a:t>
              </a:r>
              <a:r>
                <a:rPr lang="en-ID" sz="1200" i="1" dirty="0" err="1"/>
                <a:t>merupakan</a:t>
              </a:r>
              <a:r>
                <a:rPr lang="en-ID" sz="1200" i="1" dirty="0"/>
                <a:t> </a:t>
              </a:r>
              <a:r>
                <a:rPr lang="en-ID" sz="1200" i="1" dirty="0" err="1"/>
                <a:t>tindakan</a:t>
              </a:r>
              <a:r>
                <a:rPr lang="en-ID" sz="1200" i="1" dirty="0"/>
                <a:t> </a:t>
              </a:r>
              <a:r>
                <a:rPr lang="en-ID" sz="1200" i="1" dirty="0" err="1"/>
                <a:t>komunikasi</a:t>
              </a:r>
              <a:r>
                <a:rPr lang="en-ID" sz="1200" i="1" dirty="0"/>
                <a:t> yang </a:t>
              </a:r>
              <a:r>
                <a:rPr lang="en-ID" sz="1200" i="1" dirty="0" err="1"/>
                <a:t>dilakukan</a:t>
              </a:r>
              <a:r>
                <a:rPr lang="en-ID" sz="1200" i="1" dirty="0"/>
                <a:t> </a:t>
              </a:r>
              <a:r>
                <a:rPr lang="en-ID" sz="1200" i="1" dirty="0" err="1"/>
                <a:t>dalam</a:t>
              </a:r>
              <a:r>
                <a:rPr lang="en-ID" sz="1200" i="1" dirty="0"/>
                <a:t> </a:t>
              </a:r>
              <a:r>
                <a:rPr lang="en-ID" sz="1200" i="1" dirty="0" err="1"/>
                <a:t>bentuk</a:t>
              </a:r>
              <a:r>
                <a:rPr lang="en-ID" sz="1200" i="1" dirty="0"/>
                <a:t> </a:t>
              </a:r>
              <a:r>
                <a:rPr lang="en-ID" sz="1200" i="1" dirty="0" err="1"/>
                <a:t>provokasi</a:t>
              </a:r>
              <a:r>
                <a:rPr lang="en-ID" sz="1200" i="1" dirty="0"/>
                <a:t>, </a:t>
              </a:r>
              <a:r>
                <a:rPr lang="en-ID" sz="1200" i="1" dirty="0" err="1"/>
                <a:t>hasutan</a:t>
              </a:r>
              <a:r>
                <a:rPr lang="en-ID" sz="1200" i="1" dirty="0"/>
                <a:t>, </a:t>
              </a:r>
              <a:r>
                <a:rPr lang="en-ID" sz="1200" i="1" dirty="0" err="1"/>
                <a:t>ataupun</a:t>
              </a:r>
              <a:r>
                <a:rPr lang="en-ID" sz="1200" i="1" dirty="0"/>
                <a:t> </a:t>
              </a:r>
              <a:r>
                <a:rPr lang="en-ID" sz="1200" i="1" dirty="0" err="1"/>
                <a:t>hinaan</a:t>
              </a:r>
              <a:r>
                <a:rPr lang="en-ID" sz="1200" i="1" dirty="0"/>
                <a:t> </a:t>
              </a:r>
              <a:r>
                <a:rPr lang="en-ID" sz="1200" i="1" dirty="0" err="1"/>
                <a:t>kepada</a:t>
              </a:r>
              <a:r>
                <a:rPr lang="en-ID" sz="1200" i="1" dirty="0"/>
                <a:t> </a:t>
              </a:r>
              <a:r>
                <a:rPr lang="en-ID" sz="1200" i="1" dirty="0" err="1"/>
                <a:t>individu</a:t>
              </a:r>
              <a:r>
                <a:rPr lang="en-ID" sz="1200" i="1" dirty="0"/>
                <a:t> </a:t>
              </a:r>
              <a:r>
                <a:rPr lang="en-ID" sz="1200" i="1" dirty="0" err="1"/>
                <a:t>atau</a:t>
              </a:r>
              <a:r>
                <a:rPr lang="en-ID" sz="1200" i="1" dirty="0"/>
                <a:t> </a:t>
              </a:r>
              <a:r>
                <a:rPr lang="en-ID" sz="1200" i="1" dirty="0" err="1"/>
                <a:t>kelompok</a:t>
              </a:r>
              <a:r>
                <a:rPr lang="en-ID" sz="1200" i="1" dirty="0"/>
                <a:t> yang lain </a:t>
              </a:r>
              <a:r>
                <a:rPr lang="en-ID" sz="1200" i="1" dirty="0" err="1"/>
                <a:t>dalam</a:t>
              </a:r>
              <a:r>
                <a:rPr lang="en-ID" sz="1200" i="1" dirty="0"/>
                <a:t> </a:t>
              </a:r>
              <a:r>
                <a:rPr lang="en-ID" sz="1200" i="1" dirty="0" err="1"/>
                <a:t>hal</a:t>
              </a:r>
              <a:r>
                <a:rPr lang="en-ID" sz="1200" i="1" dirty="0"/>
                <a:t> </a:t>
              </a:r>
              <a:r>
                <a:rPr lang="en-ID" sz="1200" i="1" dirty="0" err="1"/>
                <a:t>berbagai</a:t>
              </a:r>
              <a:r>
                <a:rPr lang="en-ID" sz="1200" i="1" dirty="0"/>
                <a:t> </a:t>
              </a:r>
            </a:p>
            <a:p>
              <a:pPr algn="just"/>
              <a:r>
                <a:rPr lang="en-ID" sz="1200" i="1" dirty="0" err="1"/>
                <a:t>aspek</a:t>
              </a:r>
              <a:r>
                <a:rPr lang="en-ID" sz="1200" i="1" dirty="0"/>
                <a:t> </a:t>
              </a:r>
              <a:r>
                <a:rPr lang="en-ID" sz="1200" i="1" dirty="0" err="1"/>
                <a:t>seperti</a:t>
              </a:r>
              <a:r>
                <a:rPr lang="en-ID" sz="1200" i="1" dirty="0"/>
                <a:t> </a:t>
              </a:r>
              <a:r>
                <a:rPr lang="en-ID" sz="1200" i="1" dirty="0" err="1"/>
                <a:t>ras</a:t>
              </a:r>
              <a:r>
                <a:rPr lang="en-ID" sz="1200" i="1" dirty="0"/>
                <a:t>, </a:t>
              </a:r>
              <a:r>
                <a:rPr lang="en-ID" sz="1200" i="1" dirty="0" err="1"/>
                <a:t>warna</a:t>
              </a:r>
              <a:r>
                <a:rPr lang="en-ID" sz="1200" i="1" dirty="0"/>
                <a:t> </a:t>
              </a:r>
              <a:r>
                <a:rPr lang="en-ID" sz="1200" i="1" dirty="0" err="1"/>
                <a:t>kulit</a:t>
              </a:r>
              <a:r>
                <a:rPr lang="en-ID" sz="1200" i="1" dirty="0"/>
                <a:t>, </a:t>
              </a:r>
              <a:r>
                <a:rPr lang="en-ID" sz="1200" i="1" dirty="0" err="1"/>
                <a:t>etnis</a:t>
              </a:r>
              <a:r>
                <a:rPr lang="en-ID" sz="1200" i="1" dirty="0"/>
                <a:t>, gender, </a:t>
              </a:r>
              <a:r>
                <a:rPr lang="en-ID" sz="1200" i="1" dirty="0" err="1"/>
                <a:t>cacat</a:t>
              </a:r>
              <a:r>
                <a:rPr lang="en-ID" sz="1200" i="1" dirty="0"/>
                <a:t>, </a:t>
              </a:r>
              <a:r>
                <a:rPr lang="en-ID" sz="1200" i="1" dirty="0" err="1"/>
                <a:t>orientasi</a:t>
              </a:r>
              <a:r>
                <a:rPr lang="en-ID" sz="1200" i="1" dirty="0"/>
                <a:t> </a:t>
              </a:r>
              <a:r>
                <a:rPr lang="en-ID" sz="1200" i="1" dirty="0" err="1"/>
                <a:t>seksual,kewarganegaraan</a:t>
              </a:r>
              <a:r>
                <a:rPr lang="en-ID" sz="1200" i="1" dirty="0"/>
                <a:t>, agama, dan lain-lain</a:t>
              </a:r>
              <a:endPara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771800" y="2032958"/>
            <a:ext cx="6007642" cy="1077584"/>
            <a:chOff x="7164288" y="856926"/>
            <a:chExt cx="1439711" cy="1077584"/>
          </a:xfrm>
        </p:grpSpPr>
        <p:sp>
          <p:nvSpPr>
            <p:cNvPr id="48" name="TextBox 47"/>
            <p:cNvSpPr txBox="1"/>
            <p:nvPr/>
          </p:nvSpPr>
          <p:spPr>
            <a:xfrm>
              <a:off x="7164288" y="856926"/>
              <a:ext cx="1439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400" b="1" dirty="0" err="1"/>
                <a:t>Kenapa</a:t>
              </a:r>
              <a:r>
                <a:rPr lang="en-ID" sz="1400" b="1" dirty="0"/>
                <a:t> Hate Speech </a:t>
              </a:r>
              <a:r>
                <a:rPr lang="en-ID" sz="1400" b="1" dirty="0" err="1"/>
                <a:t>Begitu</a:t>
              </a:r>
              <a:r>
                <a:rPr lang="en-ID" sz="1400" b="1" dirty="0"/>
                <a:t> </a:t>
              </a:r>
              <a:r>
                <a:rPr lang="en-ID" sz="1400" b="1" dirty="0" err="1"/>
                <a:t>Marak</a:t>
              </a:r>
              <a:r>
                <a:rPr lang="en-ID" sz="1400" b="1" dirty="0"/>
                <a:t> </a:t>
              </a:r>
              <a:r>
                <a:rPr lang="en-ID" sz="1400" b="1" dirty="0" err="1"/>
                <a:t>Terjadi</a:t>
              </a:r>
              <a:r>
                <a:rPr lang="en-ID" sz="1400" b="1" dirty="0"/>
                <a:t> di Internet? 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164288" y="1103513"/>
              <a:ext cx="14397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200" i="1" dirty="0"/>
                <a:t>Dunia internet/maya </a:t>
              </a:r>
              <a:r>
                <a:rPr lang="en-ID" sz="1200" i="1" dirty="0" err="1"/>
                <a:t>memungkinkan</a:t>
              </a:r>
              <a:r>
                <a:rPr lang="en-ID" sz="1200" i="1" dirty="0"/>
                <a:t> </a:t>
              </a:r>
              <a:r>
                <a:rPr lang="en-ID" sz="1200" i="1" dirty="0" err="1"/>
                <a:t>seorang</a:t>
              </a:r>
              <a:r>
                <a:rPr lang="en-ID" sz="1200" i="1" dirty="0"/>
                <a:t> </a:t>
              </a:r>
              <a:r>
                <a:rPr lang="en-ID" sz="1200" i="1" dirty="0" err="1"/>
                <a:t>untuk</a:t>
              </a:r>
              <a:r>
                <a:rPr lang="en-ID" sz="1200" i="1" dirty="0"/>
                <a:t> </a:t>
              </a:r>
              <a:r>
                <a:rPr lang="en-ID" sz="1200" i="1" dirty="0" err="1"/>
                <a:t>mendapati</a:t>
              </a:r>
              <a:r>
                <a:rPr lang="en-ID" sz="1200" i="1" dirty="0"/>
                <a:t> </a:t>
              </a:r>
              <a:r>
                <a:rPr lang="en-ID" sz="1200" i="1" dirty="0" err="1"/>
                <a:t>anonimitas</a:t>
              </a:r>
              <a:r>
                <a:rPr lang="en-ID" sz="1200" i="1" dirty="0"/>
                <a:t>. </a:t>
              </a:r>
            </a:p>
            <a:p>
              <a:r>
                <a:rPr lang="en-ID" sz="1200" i="1" dirty="0" err="1"/>
                <a:t>Dengan</a:t>
              </a:r>
              <a:r>
                <a:rPr lang="en-ID" sz="1200" i="1" dirty="0"/>
                <a:t> </a:t>
              </a:r>
              <a:r>
                <a:rPr lang="en-ID" sz="1200" i="1" dirty="0" err="1"/>
                <a:t>kondisi</a:t>
              </a:r>
              <a:r>
                <a:rPr lang="en-ID" sz="1200" i="1" dirty="0"/>
                <a:t> </a:t>
              </a:r>
              <a:r>
                <a:rPr lang="en-ID" sz="1200" i="1" dirty="0" err="1"/>
                <a:t>anonimitas</a:t>
              </a:r>
              <a:r>
                <a:rPr lang="en-ID" sz="1200" i="1" dirty="0"/>
                <a:t> </a:t>
              </a:r>
              <a:r>
                <a:rPr lang="en-ID" sz="1200" i="1" dirty="0" err="1"/>
                <a:t>tersebut</a:t>
              </a:r>
              <a:r>
                <a:rPr lang="en-ID" sz="1200" i="1" dirty="0"/>
                <a:t>, </a:t>
              </a:r>
              <a:r>
                <a:rPr lang="en-ID" sz="1200" i="1" dirty="0" err="1"/>
                <a:t>seseorang</a:t>
              </a:r>
              <a:r>
                <a:rPr lang="en-ID" sz="1200" i="1" dirty="0"/>
                <a:t> </a:t>
              </a:r>
              <a:r>
                <a:rPr lang="en-ID" sz="1200" i="1" dirty="0" err="1"/>
                <a:t>akan</a:t>
              </a:r>
              <a:r>
                <a:rPr lang="en-ID" sz="1200" i="1" dirty="0"/>
                <a:t> </a:t>
              </a:r>
              <a:r>
                <a:rPr lang="en-ID" sz="1200" i="1" dirty="0" err="1"/>
                <a:t>menjadi</a:t>
              </a:r>
              <a:r>
                <a:rPr lang="en-ID" sz="1200" i="1" dirty="0"/>
                <a:t> </a:t>
              </a:r>
              <a:r>
                <a:rPr lang="en-ID" sz="1200" i="1" dirty="0" err="1"/>
                <a:t>lebih</a:t>
              </a:r>
              <a:r>
                <a:rPr lang="en-ID" sz="1200" i="1" dirty="0"/>
                <a:t> </a:t>
              </a:r>
              <a:r>
                <a:rPr lang="en-ID" sz="1200" i="1" dirty="0" err="1"/>
                <a:t>berani</a:t>
              </a:r>
              <a:r>
                <a:rPr lang="en-ID" sz="1200" i="1" dirty="0"/>
                <a:t> dan </a:t>
              </a:r>
              <a:r>
                <a:rPr lang="en-ID" sz="1200" i="1" dirty="0" err="1"/>
                <a:t>leluasa</a:t>
              </a:r>
              <a:r>
                <a:rPr lang="en-ID" sz="1200" i="1" dirty="0"/>
                <a:t> </a:t>
              </a:r>
              <a:r>
                <a:rPr lang="en-ID" sz="1200" i="1" dirty="0" err="1"/>
                <a:t>melontarkan</a:t>
              </a:r>
              <a:r>
                <a:rPr lang="en-ID" sz="1200" i="1" dirty="0"/>
                <a:t> </a:t>
              </a:r>
              <a:r>
                <a:rPr lang="en-ID" sz="1200" i="1" dirty="0" err="1"/>
                <a:t>ujaran</a:t>
              </a:r>
              <a:r>
                <a:rPr lang="en-ID" sz="1200" i="1" dirty="0"/>
                <a:t> </a:t>
              </a:r>
              <a:r>
                <a:rPr lang="en-ID" sz="1200" i="1" dirty="0" err="1"/>
                <a:t>kebencian</a:t>
              </a:r>
              <a:r>
                <a:rPr lang="en-ID" sz="1200" i="1" dirty="0"/>
                <a:t>. </a:t>
              </a:r>
              <a:r>
                <a:rPr lang="en-ID" sz="1200" b="1" i="1" dirty="0" err="1"/>
                <a:t>Kasus</a:t>
              </a:r>
              <a:r>
                <a:rPr lang="en-ID" sz="1200" b="1" i="1" dirty="0"/>
                <a:t> hate speech sangat </a:t>
              </a:r>
              <a:r>
                <a:rPr lang="en-ID" sz="1200" b="1" i="1" dirty="0" err="1"/>
                <a:t>sering</a:t>
              </a:r>
              <a:r>
                <a:rPr lang="en-ID" sz="1200" b="1" i="1" dirty="0"/>
                <a:t> </a:t>
              </a:r>
              <a:r>
                <a:rPr lang="en-ID" sz="1200" b="1" i="1" dirty="0" err="1"/>
                <a:t>kita</a:t>
              </a:r>
              <a:r>
                <a:rPr lang="en-ID" sz="1200" b="1" i="1" dirty="0"/>
                <a:t> </a:t>
              </a:r>
              <a:r>
                <a:rPr lang="en-ID" sz="1200" b="1" i="1" dirty="0" err="1"/>
                <a:t>jumpai</a:t>
              </a:r>
              <a:r>
                <a:rPr lang="en-ID" sz="1200" b="1" i="1" dirty="0"/>
                <a:t> di </a:t>
              </a:r>
            </a:p>
            <a:p>
              <a:r>
                <a:rPr lang="en-ID" sz="1200" b="1" i="1" dirty="0"/>
                <a:t>media </a:t>
              </a:r>
              <a:r>
                <a:rPr lang="en-ID" sz="1200" b="1" i="1" dirty="0" err="1"/>
                <a:t>sosial</a:t>
              </a:r>
              <a:r>
                <a:rPr lang="en-ID" sz="1200" b="1" i="1" dirty="0"/>
                <a:t>, salah </a:t>
              </a:r>
              <a:r>
                <a:rPr lang="en-ID" sz="1200" b="1" i="1" dirty="0" err="1"/>
                <a:t>satunya</a:t>
              </a:r>
              <a:r>
                <a:rPr lang="en-ID" sz="1200" b="1" i="1" dirty="0"/>
                <a:t> di Twitter.</a:t>
              </a:r>
              <a:endParaRPr lang="en-US" altLang="ko-KR" sz="12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9AF608-DAE6-3CE1-D40A-0C3D71F0528D}"/>
              </a:ext>
            </a:extLst>
          </p:cNvPr>
          <p:cNvGrpSpPr/>
          <p:nvPr/>
        </p:nvGrpSpPr>
        <p:grpSpPr>
          <a:xfrm>
            <a:off x="2195736" y="3411118"/>
            <a:ext cx="6017536" cy="962592"/>
            <a:chOff x="7164288" y="787252"/>
            <a:chExt cx="1442082" cy="96259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B8ED56C-A360-E1A2-D3E0-49B5281E28D0}"/>
                </a:ext>
              </a:extLst>
            </p:cNvPr>
            <p:cNvSpPr txBox="1"/>
            <p:nvPr/>
          </p:nvSpPr>
          <p:spPr>
            <a:xfrm>
              <a:off x="7166659" y="787252"/>
              <a:ext cx="1439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400" b="1" dirty="0" err="1"/>
                <a:t>Dampak</a:t>
              </a:r>
              <a:r>
                <a:rPr lang="en-ID" sz="1400" b="1" dirty="0"/>
                <a:t> </a:t>
              </a:r>
              <a:r>
                <a:rPr lang="en-ID" sz="1400" b="1" dirty="0" err="1"/>
                <a:t>nya</a:t>
              </a:r>
              <a:r>
                <a:rPr lang="en-ID" sz="1400" b="1" dirty="0"/>
                <a:t> </a:t>
              </a:r>
              <a:r>
                <a:rPr lang="en-ID" sz="1400" b="1" dirty="0" err="1"/>
                <a:t>seperti</a:t>
              </a:r>
              <a:r>
                <a:rPr lang="en-ID" sz="1400" b="1" dirty="0"/>
                <a:t> </a:t>
              </a:r>
              <a:r>
                <a:rPr lang="en-ID" sz="1400" b="1" dirty="0" err="1"/>
                <a:t>apa</a:t>
              </a:r>
              <a:r>
                <a:rPr lang="en-ID" sz="1400" b="1" dirty="0"/>
                <a:t>?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BBB265-30F3-9210-16A9-7487CB763BEB}"/>
                </a:ext>
              </a:extLst>
            </p:cNvPr>
            <p:cNvSpPr txBox="1"/>
            <p:nvPr/>
          </p:nvSpPr>
          <p:spPr>
            <a:xfrm>
              <a:off x="7164288" y="1103513"/>
              <a:ext cx="1439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200" dirty="0" err="1">
                  <a:effectLst/>
                  <a:latin typeface="Times New Roman" panose="02020603050405020304" pitchFamily="18" charset="0"/>
                </a:rPr>
                <a:t>Dampak</a:t>
              </a:r>
              <a:r>
                <a:rPr lang="en-ID" sz="1200" dirty="0">
                  <a:effectLst/>
                  <a:latin typeface="Times New Roman" panose="02020603050405020304" pitchFamily="18" charset="0"/>
                </a:rPr>
                <a:t> hate Speech  </a:t>
              </a:r>
              <a:r>
                <a:rPr lang="en-ID" sz="1200" dirty="0" err="1">
                  <a:effectLst/>
                  <a:latin typeface="Times New Roman" panose="02020603050405020304" pitchFamily="18" charset="0"/>
                </a:rPr>
                <a:t>bisa</a:t>
              </a:r>
              <a:r>
                <a:rPr lang="en-ID" sz="1200" dirty="0">
                  <a:effectLst/>
                  <a:latin typeface="Times New Roman" panose="02020603050405020304" pitchFamily="18" charset="0"/>
                </a:rPr>
                <a:t> </a:t>
              </a:r>
              <a:r>
                <a:rPr lang="en-ID" sz="1200" dirty="0" err="1">
                  <a:effectLst/>
                  <a:latin typeface="Times New Roman" panose="02020603050405020304" pitchFamily="18" charset="0"/>
                </a:rPr>
                <a:t>merugikan</a:t>
              </a:r>
              <a:r>
                <a:rPr lang="en-ID" sz="1200" dirty="0">
                  <a:effectLst/>
                  <a:latin typeface="Times New Roman" panose="02020603050405020304" pitchFamily="18" charset="0"/>
                </a:rPr>
                <a:t> para korban </a:t>
              </a:r>
              <a:r>
                <a:rPr lang="en-ID" sz="1200" dirty="0" err="1">
                  <a:effectLst/>
                  <a:latin typeface="Times New Roman" panose="02020603050405020304" pitchFamily="18" charset="0"/>
                </a:rPr>
                <a:t>dalam</a:t>
              </a:r>
              <a:r>
                <a:rPr lang="en-ID" sz="1200" dirty="0">
                  <a:effectLst/>
                  <a:latin typeface="Times New Roman" panose="02020603050405020304" pitchFamily="18" charset="0"/>
                </a:rPr>
                <a:t> </a:t>
              </a:r>
              <a:r>
                <a:rPr lang="en-ID" sz="1200" dirty="0" err="1">
                  <a:effectLst/>
                  <a:latin typeface="Times New Roman" panose="02020603050405020304" pitchFamily="18" charset="0"/>
                </a:rPr>
                <a:t>jangka</a:t>
              </a:r>
              <a:r>
                <a:rPr lang="en-ID" sz="1200" dirty="0">
                  <a:effectLst/>
                  <a:latin typeface="Times New Roman" panose="02020603050405020304" pitchFamily="18" charset="0"/>
                </a:rPr>
                <a:t> </a:t>
              </a:r>
              <a:r>
                <a:rPr lang="en-ID" sz="1200" dirty="0" err="1">
                  <a:effectLst/>
                  <a:latin typeface="Times New Roman" panose="02020603050405020304" pitchFamily="18" charset="0"/>
                </a:rPr>
                <a:t>pendek</a:t>
              </a:r>
              <a:r>
                <a:rPr lang="en-ID" sz="1200" dirty="0">
                  <a:effectLst/>
                  <a:latin typeface="Times New Roman" panose="02020603050405020304" pitchFamily="18" charset="0"/>
                </a:rPr>
                <a:t>, </a:t>
              </a:r>
              <a:r>
                <a:rPr lang="en-ID" sz="1200" dirty="0" err="1">
                  <a:effectLst/>
                  <a:latin typeface="Times New Roman" panose="02020603050405020304" pitchFamily="18" charset="0"/>
                </a:rPr>
                <a:t>yaitu</a:t>
              </a:r>
              <a:br>
                <a:rPr lang="en-ID" sz="1200" dirty="0"/>
              </a:br>
              <a:r>
                <a:rPr lang="en-ID" sz="1200" dirty="0" err="1">
                  <a:effectLst/>
                  <a:latin typeface="Times New Roman" panose="02020603050405020304" pitchFamily="18" charset="0"/>
                </a:rPr>
                <a:t>menderita</a:t>
              </a:r>
              <a:r>
                <a:rPr lang="en-ID" sz="1200" dirty="0">
                  <a:effectLst/>
                  <a:latin typeface="Times New Roman" panose="02020603050405020304" pitchFamily="18" charset="0"/>
                </a:rPr>
                <a:t> </a:t>
              </a:r>
              <a:r>
                <a:rPr lang="en-ID" sz="1200" dirty="0" err="1">
                  <a:effectLst/>
                  <a:latin typeface="Times New Roman" panose="02020603050405020304" pitchFamily="18" charset="0"/>
                </a:rPr>
                <a:t>sesak</a:t>
              </a:r>
              <a:r>
                <a:rPr lang="en-ID" sz="1200" dirty="0">
                  <a:effectLst/>
                  <a:latin typeface="Times New Roman" panose="02020603050405020304" pitchFamily="18" charset="0"/>
                </a:rPr>
                <a:t> </a:t>
              </a:r>
              <a:r>
                <a:rPr lang="en-ID" sz="1200" dirty="0" err="1">
                  <a:effectLst/>
                  <a:latin typeface="Times New Roman" panose="02020603050405020304" pitchFamily="18" charset="0"/>
                </a:rPr>
                <a:t>nafas</a:t>
              </a:r>
              <a:r>
                <a:rPr lang="en-ID" sz="1200" dirty="0">
                  <a:effectLst/>
                  <a:latin typeface="Times New Roman" panose="02020603050405020304" pitchFamily="18" charset="0"/>
                </a:rPr>
                <a:t>, </a:t>
              </a:r>
              <a:r>
                <a:rPr lang="en-ID" sz="1200" dirty="0" err="1">
                  <a:effectLst/>
                  <a:latin typeface="Times New Roman" panose="02020603050405020304" pitchFamily="18" charset="0"/>
                </a:rPr>
                <a:t>sakit</a:t>
              </a:r>
              <a:r>
                <a:rPr lang="en-ID" sz="1200" dirty="0">
                  <a:effectLst/>
                  <a:latin typeface="Times New Roman" panose="02020603050405020304" pitchFamily="18" charset="0"/>
                </a:rPr>
                <a:t> </a:t>
              </a:r>
              <a:r>
                <a:rPr lang="en-ID" sz="1200" dirty="0" err="1">
                  <a:effectLst/>
                  <a:latin typeface="Times New Roman" panose="02020603050405020304" pitchFamily="18" charset="0"/>
                </a:rPr>
                <a:t>kepala</a:t>
              </a:r>
              <a:r>
                <a:rPr lang="en-ID" sz="1200" dirty="0">
                  <a:effectLst/>
                  <a:latin typeface="Times New Roman" panose="02020603050405020304" pitchFamily="18" charset="0"/>
                </a:rPr>
                <a:t>, </a:t>
              </a:r>
              <a:r>
                <a:rPr lang="en-ID" sz="1200" dirty="0" err="1">
                  <a:effectLst/>
                  <a:latin typeface="Times New Roman" panose="02020603050405020304" pitchFamily="18" charset="0"/>
                </a:rPr>
                <a:t>tekanan</a:t>
              </a:r>
              <a:r>
                <a:rPr lang="en-ID" sz="1200" dirty="0">
                  <a:effectLst/>
                  <a:latin typeface="Times New Roman" panose="02020603050405020304" pitchFamily="18" charset="0"/>
                </a:rPr>
                <a:t> </a:t>
              </a:r>
              <a:r>
                <a:rPr lang="en-ID" sz="1200" dirty="0" err="1">
                  <a:effectLst/>
                  <a:latin typeface="Times New Roman" panose="02020603050405020304" pitchFamily="18" charset="0"/>
                </a:rPr>
                <a:t>darah</a:t>
              </a:r>
              <a:r>
                <a:rPr lang="en-ID" sz="1200" dirty="0">
                  <a:effectLst/>
                  <a:latin typeface="Times New Roman" panose="02020603050405020304" pitchFamily="18" charset="0"/>
                </a:rPr>
                <a:t> </a:t>
              </a:r>
              <a:r>
                <a:rPr lang="en-ID" sz="1200" dirty="0" err="1">
                  <a:effectLst/>
                  <a:latin typeface="Times New Roman" panose="02020603050405020304" pitchFamily="18" charset="0"/>
                </a:rPr>
                <a:t>tinggi</a:t>
              </a:r>
              <a:r>
                <a:rPr lang="en-ID" sz="1200" dirty="0">
                  <a:effectLst/>
                  <a:latin typeface="Times New Roman" panose="02020603050405020304" pitchFamily="18" charset="0"/>
                </a:rPr>
                <a:t>, </a:t>
              </a:r>
              <a:r>
                <a:rPr lang="en-ID" sz="1200" dirty="0" err="1">
                  <a:effectLst/>
                  <a:latin typeface="Times New Roman" panose="02020603050405020304" pitchFamily="18" charset="0"/>
                </a:rPr>
                <a:t>pusing</a:t>
              </a:r>
              <a:r>
                <a:rPr lang="en-ID" sz="1200" dirty="0">
                  <a:effectLst/>
                  <a:latin typeface="Times New Roman" panose="02020603050405020304" pitchFamily="18" charset="0"/>
                </a:rPr>
                <a:t>, </a:t>
              </a:r>
              <a:r>
                <a:rPr lang="en-ID" sz="1200" dirty="0" err="1">
                  <a:effectLst/>
                  <a:latin typeface="Times New Roman" panose="02020603050405020304" pitchFamily="18" charset="0"/>
                </a:rPr>
                <a:t>melakukan</a:t>
              </a:r>
              <a:r>
                <a:rPr lang="en-ID" sz="1200" dirty="0">
                  <a:effectLst/>
                  <a:latin typeface="Times New Roman" panose="02020603050405020304" pitchFamily="18" charset="0"/>
                </a:rPr>
                <a:t> </a:t>
              </a:r>
              <a:r>
                <a:rPr lang="en-ID" sz="1200" dirty="0" err="1">
                  <a:effectLst/>
                  <a:latin typeface="Times New Roman" panose="02020603050405020304" pitchFamily="18" charset="0"/>
                </a:rPr>
                <a:t>tindakan</a:t>
              </a:r>
              <a:r>
                <a:rPr lang="en-ID" sz="1200" dirty="0">
                  <a:effectLst/>
                  <a:latin typeface="Times New Roman" panose="02020603050405020304" pitchFamily="18" charset="0"/>
                </a:rPr>
                <a:t> </a:t>
              </a:r>
              <a:r>
                <a:rPr lang="en-ID" sz="1200" dirty="0" err="1">
                  <a:effectLst/>
                  <a:latin typeface="Times New Roman" panose="02020603050405020304" pitchFamily="18" charset="0"/>
                </a:rPr>
                <a:t>berbahaya</a:t>
              </a:r>
              <a:r>
                <a:rPr lang="en-ID" sz="1200" dirty="0">
                  <a:effectLst/>
                  <a:latin typeface="Times New Roman" panose="02020603050405020304" pitchFamily="18" charset="0"/>
                </a:rPr>
                <a:t>, dan </a:t>
              </a:r>
              <a:r>
                <a:rPr lang="en-ID" sz="1200" dirty="0" err="1">
                  <a:effectLst/>
                  <a:latin typeface="Times New Roman" panose="02020603050405020304" pitchFamily="18" charset="0"/>
                </a:rPr>
                <a:t>bahkan</a:t>
              </a:r>
              <a:r>
                <a:rPr lang="en-ID" sz="1200" dirty="0">
                  <a:effectLst/>
                  <a:latin typeface="Times New Roman" panose="02020603050405020304" pitchFamily="18" charset="0"/>
                </a:rPr>
                <a:t> </a:t>
              </a:r>
              <a:r>
                <a:rPr lang="en-ID" sz="1200" dirty="0" err="1">
                  <a:effectLst/>
                  <a:latin typeface="Times New Roman" panose="02020603050405020304" pitchFamily="18" charset="0"/>
                </a:rPr>
                <a:t>bunuh</a:t>
              </a:r>
              <a:r>
                <a:rPr lang="en-ID" sz="1200" dirty="0">
                  <a:effectLst/>
                  <a:latin typeface="Times New Roman" panose="02020603050405020304" pitchFamily="18" charset="0"/>
                </a:rPr>
                <a:t> </a:t>
              </a:r>
              <a:r>
                <a:rPr lang="en-ID" sz="1200" dirty="0" err="1">
                  <a:effectLst/>
                  <a:latin typeface="Times New Roman" panose="02020603050405020304" pitchFamily="18" charset="0"/>
                </a:rPr>
                <a:t>diri</a:t>
              </a:r>
              <a:endParaRPr lang="en-US" altLang="ko-KR" sz="12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028" name="Picture 4" descr="Animasi Bergerak Power Point Tanda Tanya">
            <a:extLst>
              <a:ext uri="{FF2B5EF4-FFF2-40B4-BE49-F238E27FC236}">
                <a16:creationId xmlns:a16="http://schemas.microsoft.com/office/drawing/2014/main" id="{48F7D4EA-32F2-6C2C-AC54-941062461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3898" y1="26695" x2="83898" y2="26695"/>
                        <a14:foregroundMark x1="83898" y1="26695" x2="83898" y2="26695"/>
                        <a14:foregroundMark x1="79237" y1="31780" x2="79237" y2="31780"/>
                        <a14:foregroundMark x1="79237" y1="31780" x2="79237" y2="31780"/>
                        <a14:foregroundMark x1="86864" y1="22034" x2="86864" y2="22034"/>
                        <a14:foregroundMark x1="86864" y1="22034" x2="86864" y2="22034"/>
                        <a14:foregroundMark x1="77966" y1="39407" x2="77966" y2="39407"/>
                        <a14:foregroundMark x1="77966" y1="39407" x2="77966" y2="39407"/>
                        <a14:foregroundMark x1="82627" y1="33475" x2="82627" y2="33475"/>
                        <a14:foregroundMark x1="82627" y1="33475" x2="82627" y2="33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5613" y="1023911"/>
            <a:ext cx="3456384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41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E0AB4F9-1450-32D3-4CE4-8F63602C90FC}"/>
              </a:ext>
            </a:extLst>
          </p:cNvPr>
          <p:cNvSpPr txBox="1"/>
          <p:nvPr/>
        </p:nvSpPr>
        <p:spPr>
          <a:xfrm>
            <a:off x="4317919" y="939306"/>
            <a:ext cx="43143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Seberapa</a:t>
            </a:r>
            <a:r>
              <a:rPr lang="en-US" b="1" dirty="0"/>
              <a:t> </a:t>
            </a:r>
            <a:r>
              <a:rPr lang="en-US" b="1" dirty="0" err="1"/>
              <a:t>sering</a:t>
            </a:r>
            <a:r>
              <a:rPr lang="en-US" b="1" dirty="0"/>
              <a:t> Hate Speech </a:t>
            </a:r>
            <a:r>
              <a:rPr lang="en-US" b="1" dirty="0" err="1"/>
              <a:t>muncul</a:t>
            </a:r>
            <a:r>
              <a:rPr lang="en-US" b="1" dirty="0"/>
              <a:t> di twitter?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E48B2F-2717-B3FE-3A34-858B5B1ED9BC}"/>
              </a:ext>
            </a:extLst>
          </p:cNvPr>
          <p:cNvSpPr txBox="1"/>
          <p:nvPr/>
        </p:nvSpPr>
        <p:spPr>
          <a:xfrm>
            <a:off x="4305342" y="1832795"/>
            <a:ext cx="43395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Apakah</a:t>
            </a:r>
            <a:r>
              <a:rPr lang="en-US" b="1" dirty="0"/>
              <a:t> </a:t>
            </a:r>
            <a:r>
              <a:rPr lang="en-US" b="1" dirty="0" err="1"/>
              <a:t>setiap</a:t>
            </a:r>
            <a:r>
              <a:rPr lang="en-US" b="1" dirty="0"/>
              <a:t> </a:t>
            </a:r>
            <a:r>
              <a:rPr lang="en-US" b="1" dirty="0" err="1"/>
              <a:t>jenis</a:t>
            </a:r>
            <a:r>
              <a:rPr lang="en-US" b="1" dirty="0"/>
              <a:t> Hate Speech </a:t>
            </a:r>
          </a:p>
          <a:p>
            <a:r>
              <a:rPr lang="en-US" b="1" dirty="0" err="1"/>
              <a:t>berkorelasi</a:t>
            </a:r>
            <a:r>
              <a:rPr lang="en-US" b="1" dirty="0"/>
              <a:t>?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B6A018-C00B-93F9-DF5D-D53021F5B519}"/>
              </a:ext>
            </a:extLst>
          </p:cNvPr>
          <p:cNvSpPr txBox="1"/>
          <p:nvPr/>
        </p:nvSpPr>
        <p:spPr>
          <a:xfrm>
            <a:off x="4292085" y="2728540"/>
            <a:ext cx="46304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Bagimana</a:t>
            </a:r>
            <a:r>
              <a:rPr lang="en-US" b="1" dirty="0"/>
              <a:t> </a:t>
            </a:r>
            <a:r>
              <a:rPr lang="en-US" b="1" dirty="0" err="1"/>
              <a:t>cara</a:t>
            </a:r>
            <a:r>
              <a:rPr lang="en-US" b="1" dirty="0"/>
              <a:t> </a:t>
            </a:r>
            <a:r>
              <a:rPr lang="en-US" b="1" dirty="0" err="1"/>
              <a:t>memahami</a:t>
            </a:r>
            <a:r>
              <a:rPr lang="en-US" b="1" dirty="0"/>
              <a:t> </a:t>
            </a:r>
            <a:r>
              <a:rPr lang="en-US" b="1" dirty="0" err="1"/>
              <a:t>kalimat</a:t>
            </a:r>
            <a:r>
              <a:rPr lang="en-US" b="1" dirty="0"/>
              <a:t> </a:t>
            </a:r>
          </a:p>
          <a:p>
            <a:r>
              <a:rPr lang="en-US" b="1" dirty="0"/>
              <a:t>Hate Speech agar </a:t>
            </a:r>
            <a:r>
              <a:rPr lang="en-US" b="1" dirty="0" err="1"/>
              <a:t>mudah</a:t>
            </a:r>
            <a:r>
              <a:rPr lang="en-US" b="1" dirty="0"/>
              <a:t> </a:t>
            </a:r>
            <a:r>
              <a:rPr lang="en-US" b="1" dirty="0" err="1"/>
              <a:t>dipahami</a:t>
            </a:r>
            <a:r>
              <a:rPr lang="en-US" b="1" dirty="0"/>
              <a:t>?</a:t>
            </a:r>
            <a:endParaRPr lang="en-ID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21F81F8-431A-573C-08C9-DABD5D154534}"/>
              </a:ext>
            </a:extLst>
          </p:cNvPr>
          <p:cNvGrpSpPr/>
          <p:nvPr/>
        </p:nvGrpSpPr>
        <p:grpSpPr>
          <a:xfrm>
            <a:off x="10816" y="0"/>
            <a:ext cx="3193032" cy="5143500"/>
            <a:chOff x="-61192" y="0"/>
            <a:chExt cx="3063851" cy="489389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BC75400-437B-AA4D-B072-A72EBE709E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61" b="7441"/>
            <a:stretch/>
          </p:blipFill>
          <p:spPr>
            <a:xfrm>
              <a:off x="-61192" y="2362544"/>
              <a:ext cx="1533831" cy="253135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69DF11C-2DED-BDE8-50D8-77344058A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01" b="18911"/>
            <a:stretch/>
          </p:blipFill>
          <p:spPr>
            <a:xfrm>
              <a:off x="-50076" y="41591"/>
              <a:ext cx="1522715" cy="234454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A8B3752-3686-8F6C-CC28-5DA3A14FF5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01" b="10800"/>
            <a:stretch/>
          </p:blipFill>
          <p:spPr>
            <a:xfrm>
              <a:off x="1483755" y="1481049"/>
              <a:ext cx="1518904" cy="274074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70EE28C-710F-EA2F-E91A-95F27C55B6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763" b="7441"/>
            <a:stretch/>
          </p:blipFill>
          <p:spPr>
            <a:xfrm>
              <a:off x="1468828" y="0"/>
              <a:ext cx="1533831" cy="151528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5BC0407-1ED4-7188-B173-4508644436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01" b="69109"/>
            <a:stretch/>
          </p:blipFill>
          <p:spPr>
            <a:xfrm>
              <a:off x="1475656" y="4247927"/>
              <a:ext cx="1522715" cy="64597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13337" name="Group 13336">
            <a:extLst>
              <a:ext uri="{FF2B5EF4-FFF2-40B4-BE49-F238E27FC236}">
                <a16:creationId xmlns:a16="http://schemas.microsoft.com/office/drawing/2014/main" id="{6692CD13-C77B-A183-38EB-512D1BDDB008}"/>
              </a:ext>
            </a:extLst>
          </p:cNvPr>
          <p:cNvGrpSpPr/>
          <p:nvPr/>
        </p:nvGrpSpPr>
        <p:grpSpPr>
          <a:xfrm>
            <a:off x="3114066" y="968033"/>
            <a:ext cx="1116184" cy="576000"/>
            <a:chOff x="2079428" y="1094712"/>
            <a:chExt cx="1116184" cy="576000"/>
          </a:xfrm>
        </p:grpSpPr>
        <p:sp>
          <p:nvSpPr>
            <p:cNvPr id="13317" name="Pentagon 48">
              <a:extLst>
                <a:ext uri="{FF2B5EF4-FFF2-40B4-BE49-F238E27FC236}">
                  <a16:creationId xmlns:a16="http://schemas.microsoft.com/office/drawing/2014/main" id="{A35DFD57-F94D-9A1E-E582-F8CB63B2AA95}"/>
                </a:ext>
              </a:extLst>
            </p:cNvPr>
            <p:cNvSpPr/>
            <p:nvPr/>
          </p:nvSpPr>
          <p:spPr>
            <a:xfrm>
              <a:off x="2079428" y="1094712"/>
              <a:ext cx="1116184" cy="576000"/>
            </a:xfrm>
            <a:prstGeom prst="homePlate">
              <a:avLst>
                <a:gd name="adj" fmla="val 5491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3319" name="TextBox 13318">
              <a:extLst>
                <a:ext uri="{FF2B5EF4-FFF2-40B4-BE49-F238E27FC236}">
                  <a16:creationId xmlns:a16="http://schemas.microsoft.com/office/drawing/2014/main" id="{0D6DF45F-75BE-1CC7-5416-5909775DFBCE}"/>
                </a:ext>
              </a:extLst>
            </p:cNvPr>
            <p:cNvSpPr txBox="1"/>
            <p:nvPr/>
          </p:nvSpPr>
          <p:spPr>
            <a:xfrm>
              <a:off x="2161101" y="1173708"/>
              <a:ext cx="604639" cy="430887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</a:p>
          </p:txBody>
        </p:sp>
      </p:grpSp>
      <p:sp>
        <p:nvSpPr>
          <p:cNvPr id="13323" name="Pentagon 107">
            <a:extLst>
              <a:ext uri="{FF2B5EF4-FFF2-40B4-BE49-F238E27FC236}">
                <a16:creationId xmlns:a16="http://schemas.microsoft.com/office/drawing/2014/main" id="{70E20ED1-A7E4-9835-8FAA-F22CE51BB5C1}"/>
              </a:ext>
            </a:extLst>
          </p:cNvPr>
          <p:cNvSpPr/>
          <p:nvPr/>
        </p:nvSpPr>
        <p:spPr>
          <a:xfrm>
            <a:off x="3131840" y="1832065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325" name="TextBox 13324">
            <a:extLst>
              <a:ext uri="{FF2B5EF4-FFF2-40B4-BE49-F238E27FC236}">
                <a16:creationId xmlns:a16="http://schemas.microsoft.com/office/drawing/2014/main" id="{80FA30DA-5CD8-8D90-29BE-D175BABA4220}"/>
              </a:ext>
            </a:extLst>
          </p:cNvPr>
          <p:cNvSpPr txBox="1"/>
          <p:nvPr/>
        </p:nvSpPr>
        <p:spPr>
          <a:xfrm>
            <a:off x="3213513" y="1911061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3329" name="Pentagon 114">
            <a:extLst>
              <a:ext uri="{FF2B5EF4-FFF2-40B4-BE49-F238E27FC236}">
                <a16:creationId xmlns:a16="http://schemas.microsoft.com/office/drawing/2014/main" id="{5ACA1E26-854B-1726-1AFB-4B791B1CE515}"/>
              </a:ext>
            </a:extLst>
          </p:cNvPr>
          <p:cNvSpPr/>
          <p:nvPr/>
        </p:nvSpPr>
        <p:spPr>
          <a:xfrm>
            <a:off x="3122953" y="2795698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331" name="TextBox 13330">
            <a:extLst>
              <a:ext uri="{FF2B5EF4-FFF2-40B4-BE49-F238E27FC236}">
                <a16:creationId xmlns:a16="http://schemas.microsoft.com/office/drawing/2014/main" id="{C9D136D5-F6BE-11BA-86FF-4743BAF6F6CC}"/>
              </a:ext>
            </a:extLst>
          </p:cNvPr>
          <p:cNvSpPr txBox="1"/>
          <p:nvPr/>
        </p:nvSpPr>
        <p:spPr>
          <a:xfrm>
            <a:off x="3204626" y="2874694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pic>
        <p:nvPicPr>
          <p:cNvPr id="2052" name="Picture 4" descr="Arrow Red Service, Arrow, angle, service png | PNGEgg">
            <a:extLst>
              <a:ext uri="{FF2B5EF4-FFF2-40B4-BE49-F238E27FC236}">
                <a16:creationId xmlns:a16="http://schemas.microsoft.com/office/drawing/2014/main" id="{2E284462-0F33-D654-F031-A29372F67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88" b="97101" l="2111" r="97000">
                        <a14:foregroundMark x1="93111" y1="74348" x2="93111" y2="74348"/>
                        <a14:foregroundMark x1="93111" y1="74348" x2="93111" y2="74348"/>
                        <a14:foregroundMark x1="97222" y1="72174" x2="97222" y2="72174"/>
                        <a14:foregroundMark x1="97222" y1="72174" x2="97222" y2="72174"/>
                        <a14:foregroundMark x1="74889" y1="97391" x2="74889" y2="97391"/>
                        <a14:foregroundMark x1="74889" y1="97391" x2="74889" y2="97391"/>
                        <a14:foregroundMark x1="4333" y1="8116" x2="4333" y2="8116"/>
                        <a14:foregroundMark x1="4333" y1="8116" x2="4333" y2="8116"/>
                        <a14:foregroundMark x1="2111" y1="3188" x2="2111" y2="3188"/>
                        <a14:foregroundMark x1="2111" y1="3188" x2="2111" y2="3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9658">
            <a:off x="3536094" y="3447301"/>
            <a:ext cx="3135132" cy="101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A63AC3-BA1C-5AF5-7B60-DF4919E4D5C7}"/>
              </a:ext>
            </a:extLst>
          </p:cNvPr>
          <p:cNvSpPr txBox="1"/>
          <p:nvPr/>
        </p:nvSpPr>
        <p:spPr>
          <a:xfrm>
            <a:off x="6700375" y="3901284"/>
            <a:ext cx="46304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Yuk </a:t>
            </a:r>
            <a:r>
              <a:rPr lang="en-US" sz="1600" b="1" dirty="0" err="1"/>
              <a:t>belajar</a:t>
            </a:r>
            <a:r>
              <a:rPr lang="en-US" sz="1600" b="1" dirty="0"/>
              <a:t> </a:t>
            </a:r>
            <a:r>
              <a:rPr lang="en-US" sz="1600" b="1" dirty="0" err="1"/>
              <a:t>bersama</a:t>
            </a:r>
            <a:r>
              <a:rPr lang="en-US" sz="1600" b="1" dirty="0"/>
              <a:t>..!</a:t>
            </a:r>
            <a:endParaRPr lang="en-ID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7EF76-1914-F999-0DB3-641C0D3FAFCC}"/>
              </a:ext>
            </a:extLst>
          </p:cNvPr>
          <p:cNvSpPr txBox="1"/>
          <p:nvPr/>
        </p:nvSpPr>
        <p:spPr>
          <a:xfrm>
            <a:off x="7092280" y="0"/>
            <a:ext cx="4314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Defining </a:t>
            </a:r>
            <a:r>
              <a:rPr lang="en-US" b="1" dirty="0"/>
              <a:t>Problem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8194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r>
              <a:rPr lang="en-US" altLang="ko-KR" dirty="0"/>
              <a:t> &amp; Tools</a:t>
            </a:r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9F44C-9F0A-7770-9AC2-E230579E60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861" y="2422599"/>
            <a:ext cx="683432" cy="72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33A9A8-84A4-748F-14B8-74FEB69931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784" y="3579942"/>
            <a:ext cx="720000" cy="720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258CD1C-4850-9318-4796-BAFE1F666C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446" y="3615437"/>
            <a:ext cx="722408" cy="720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28DEC85-A605-69B5-8F19-D23D7DC9D7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824" y="2505872"/>
            <a:ext cx="540000" cy="720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1BCDEE3-1570-03EF-1379-3CE6CB93AE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3000" r="98188">
                        <a14:foregroundMark x1="17875" y1="33000" x2="17875" y2="33000"/>
                        <a14:foregroundMark x1="3000" y1="45111" x2="3000" y2="45111"/>
                        <a14:foregroundMark x1="93938" y1="55222" x2="93938" y2="55222"/>
                        <a14:foregroundMark x1="64063" y1="49333" x2="64063" y2="49333"/>
                        <a14:foregroundMark x1="98188" y1="47667" x2="98188" y2="47667"/>
                        <a14:foregroundMark x1="58313" y1="52111" x2="64500" y2="49111"/>
                        <a14:foregroundMark x1="64500" y1="49111" x2="64188" y2="48000"/>
                        <a14:foregroundMark x1="93000" y1="55222" x2="97125" y2="48333"/>
                        <a14:foregroundMark x1="97125" y1="48333" x2="97875" y2="49111"/>
                        <a14:foregroundMark x1="85375" y1="45889" x2="95000" y2="60000"/>
                        <a14:foregroundMark x1="95000" y1="60000" x2="97375" y2="67556"/>
                        <a14:foregroundMark x1="90000" y1="58444" x2="85375" y2="68444"/>
                        <a14:foregroundMark x1="85375" y1="68444" x2="78563" y2="72556"/>
                        <a14:foregroundMark x1="55813" y1="47000" x2="55813" y2="47000"/>
                        <a14:foregroundMark x1="43938" y1="44222" x2="50563" y2="44889"/>
                        <a14:foregroundMark x1="50563" y1="44889" x2="55125" y2="48889"/>
                        <a14:foregroundMark x1="64188" y1="59667" x2="64313" y2="64778"/>
                        <a14:foregroundMark x1="64313" y1="46333" x2="70250" y2="43556"/>
                        <a14:foregroundMark x1="70250" y1="43556" x2="70500" y2="43556"/>
                        <a14:foregroundMark x1="63688" y1="46333" x2="63688" y2="38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788" y="2508584"/>
            <a:ext cx="1280000" cy="720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163C34E-27D6-CE35-5001-4BD778EC0DE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17640" y1="47644" x2="17640" y2="47644"/>
                        <a14:foregroundMark x1="30683" y1="49738" x2="30683" y2="49738"/>
                        <a14:foregroundMark x1="31925" y1="52618" x2="31925" y2="52618"/>
                        <a14:foregroundMark x1="31925" y1="52618" x2="31925" y2="52618"/>
                        <a14:foregroundMark x1="36398" y1="45550" x2="36398" y2="45550"/>
                        <a14:foregroundMark x1="36398" y1="45550" x2="36398" y2="45550"/>
                        <a14:foregroundMark x1="42360" y1="53141" x2="42360" y2="53141"/>
                        <a14:foregroundMark x1="42360" y1="53141" x2="42360" y2="53141"/>
                        <a14:foregroundMark x1="52174" y1="43717" x2="52174" y2="43717"/>
                        <a14:foregroundMark x1="52174" y1="43717" x2="52174" y2="43717"/>
                        <a14:foregroundMark x1="66335" y1="45550" x2="66335" y2="45550"/>
                        <a14:foregroundMark x1="66335" y1="45550" x2="66335" y2="45550"/>
                        <a14:foregroundMark x1="71801" y1="44503" x2="71801" y2="44503"/>
                        <a14:foregroundMark x1="71801" y1="44503" x2="71801" y2="44503"/>
                        <a14:foregroundMark x1="75901" y1="49476" x2="75901" y2="49476"/>
                        <a14:foregroundMark x1="75901" y1="49476" x2="75901" y2="49476"/>
                        <a14:foregroundMark x1="80124" y1="46859" x2="80124" y2="46859"/>
                        <a14:foregroundMark x1="80124" y1="46859" x2="80124" y2="46859"/>
                        <a14:foregroundMark x1="56149" y1="59948" x2="56149" y2="59948"/>
                        <a14:foregroundMark x1="56149" y1="59948" x2="56149" y2="59948"/>
                        <a14:foregroundMark x1="76149" y1="38743" x2="76149" y2="38743"/>
                        <a14:backgroundMark x1="52547" y1="46335" x2="52547" y2="463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36" y="3651950"/>
            <a:ext cx="1517278" cy="7200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3BF8D6A-406C-B4DB-69AD-9C1A7FB0DF3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36" y="2543772"/>
            <a:ext cx="720000" cy="7200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03C0D40-4885-B879-3605-9EAF04F545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38" b="89938" l="6048" r="92461">
                        <a14:foregroundMark x1="87241" y1="28447" x2="92461" y2="40248"/>
                        <a14:foregroundMark x1="92461" y1="40248" x2="91466" y2="67950"/>
                        <a14:foregroundMark x1="58989" y1="49814" x2="58989" y2="49814"/>
                        <a14:foregroundMark x1="58989" y1="49814" x2="58989" y2="49814"/>
                        <a14:foregroundMark x1="48136" y1="43478" x2="48136" y2="43478"/>
                        <a14:foregroundMark x1="48136" y1="43478" x2="48136" y2="43478"/>
                        <a14:foregroundMark x1="48136" y1="41863" x2="48136" y2="41863"/>
                        <a14:foregroundMark x1="48136" y1="41242" x2="48136" y2="40000"/>
                        <a14:foregroundMark x1="48136" y1="51056" x2="48136" y2="51056"/>
                        <a14:foregroundMark x1="48136" y1="51056" x2="48136" y2="51056"/>
                        <a14:foregroundMark x1="59652" y1="46584" x2="59652" y2="46584"/>
                        <a14:foregroundMark x1="59652" y1="46584" x2="59652" y2="46584"/>
                        <a14:foregroundMark x1="59652" y1="46584" x2="59652" y2="46584"/>
                        <a14:foregroundMark x1="56255" y1="49814" x2="56255" y2="49814"/>
                        <a14:foregroundMark x1="56255" y1="49814" x2="56255" y2="49814"/>
                        <a14:foregroundMark x1="52693" y1="49814" x2="52693" y2="49814"/>
                        <a14:foregroundMark x1="52693" y1="49814" x2="52693" y2="49814"/>
                        <a14:foregroundMark x1="51698" y1="48571" x2="51698" y2="48571"/>
                        <a14:foregroundMark x1="51450" y1="48571" x2="51450" y2="48571"/>
                        <a14:foregroundMark x1="43911" y1="49441" x2="43911" y2="49441"/>
                        <a14:foregroundMark x1="43911" y1="49441" x2="43911" y2="49441"/>
                        <a14:foregroundMark x1="43911" y1="49441" x2="43911" y2="49441"/>
                        <a14:foregroundMark x1="43911" y1="49441" x2="43911" y2="49441"/>
                        <a14:foregroundMark x1="43911" y1="45714" x2="43911" y2="45714"/>
                        <a14:foregroundMark x1="43911" y1="45714" x2="43911" y2="45714"/>
                        <a14:foregroundMark x1="38940" y1="42857" x2="38940" y2="42857"/>
                        <a14:foregroundMark x1="38940" y1="42857" x2="38940" y2="42857"/>
                        <a14:foregroundMark x1="26761" y1="44099" x2="26761" y2="44099"/>
                        <a14:foregroundMark x1="26761" y1="44099" x2="26761" y2="44099"/>
                        <a14:foregroundMark x1="28832" y1="43478" x2="28832" y2="43478"/>
                        <a14:foregroundMark x1="28832" y1="43478" x2="28832" y2="43478"/>
                        <a14:foregroundMark x1="32809" y1="57267" x2="32809" y2="57267"/>
                        <a14:foregroundMark x1="32809" y1="57267" x2="32809" y2="57267"/>
                        <a14:foregroundMark x1="21707" y1="54410" x2="21707" y2="54410"/>
                        <a14:foregroundMark x1="21707" y1="54410" x2="21707" y2="54410"/>
                        <a14:foregroundMark x1="15907" y1="51304" x2="15907" y2="51304"/>
                        <a14:foregroundMark x1="15907" y1="51304" x2="15907" y2="51304"/>
                        <a14:foregroundMark x1="6048" y1="48571" x2="6048" y2="48571"/>
                        <a14:foregroundMark x1="6048" y1="48571" x2="6048" y2="48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03" y="843558"/>
            <a:ext cx="1703618" cy="113621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CD8F521-4874-0206-F935-D5F12D85292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70526" y="858308"/>
            <a:ext cx="6147976" cy="84874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4E8FF0D-EF29-5C39-A7F4-6A24F010C169}"/>
              </a:ext>
            </a:extLst>
          </p:cNvPr>
          <p:cNvSpPr txBox="1"/>
          <p:nvPr/>
        </p:nvSpPr>
        <p:spPr>
          <a:xfrm>
            <a:off x="2244472" y="1707053"/>
            <a:ext cx="71105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/>
              <a:t>https://www.kaggle.com/datasets/ilhamfp31/indonesian-abusive-and-hate-speech-twitter-text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D50744-E342-6F45-2364-2BB0C8080DD1}"/>
              </a:ext>
            </a:extLst>
          </p:cNvPr>
          <p:cNvSpPr txBox="1"/>
          <p:nvPr/>
        </p:nvSpPr>
        <p:spPr>
          <a:xfrm>
            <a:off x="467544" y="882363"/>
            <a:ext cx="15195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b="1" i="1" dirty="0">
                <a:solidFill>
                  <a:schemeClr val="accent5">
                    <a:lumMod val="75000"/>
                  </a:schemeClr>
                </a:solidFill>
              </a:rPr>
              <a:t>Dataset Source: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8F67F2-1857-DCE2-1D3D-42E84C0A2671}"/>
              </a:ext>
            </a:extLst>
          </p:cNvPr>
          <p:cNvSpPr txBox="1"/>
          <p:nvPr/>
        </p:nvSpPr>
        <p:spPr>
          <a:xfrm>
            <a:off x="899592" y="2147523"/>
            <a:ext cx="15195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b="1" i="1" dirty="0">
                <a:solidFill>
                  <a:schemeClr val="accent5">
                    <a:lumMod val="75000"/>
                  </a:schemeClr>
                </a:solidFill>
              </a:rPr>
              <a:t>Tools: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86D5FE-667A-4561-2C09-A799EBD16C03}"/>
              </a:ext>
            </a:extLst>
          </p:cNvPr>
          <p:cNvSpPr txBox="1"/>
          <p:nvPr/>
        </p:nvSpPr>
        <p:spPr>
          <a:xfrm>
            <a:off x="827584" y="3227484"/>
            <a:ext cx="151952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>
                <a:solidFill>
                  <a:schemeClr val="tx2">
                    <a:lumMod val="50000"/>
                  </a:schemeClr>
                </a:solidFill>
              </a:rPr>
              <a:t>Visual Studio Code</a:t>
            </a:r>
          </a:p>
          <a:p>
            <a:r>
              <a:rPr lang="en-ID" sz="900" b="1" i="1" dirty="0">
                <a:solidFill>
                  <a:schemeClr val="tx2">
                    <a:lumMod val="50000"/>
                  </a:schemeClr>
                </a:solidFill>
              </a:rPr>
              <a:t>Application Processing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E290CA-17C2-2179-1E75-E7B99E74BE00}"/>
              </a:ext>
            </a:extLst>
          </p:cNvPr>
          <p:cNvSpPr txBox="1"/>
          <p:nvPr/>
        </p:nvSpPr>
        <p:spPr>
          <a:xfrm>
            <a:off x="2339752" y="3171451"/>
            <a:ext cx="151952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>
                <a:solidFill>
                  <a:schemeClr val="tx2">
                    <a:lumMod val="50000"/>
                  </a:schemeClr>
                </a:solidFill>
              </a:rPr>
              <a:t>Python</a:t>
            </a:r>
          </a:p>
          <a:p>
            <a:pPr algn="ctr"/>
            <a:r>
              <a:rPr lang="en-ID" sz="900" b="1" i="1" dirty="0" err="1">
                <a:solidFill>
                  <a:schemeClr val="tx2">
                    <a:lumMod val="50000"/>
                  </a:schemeClr>
                </a:solidFill>
              </a:rPr>
              <a:t>Languange</a:t>
            </a:r>
            <a:r>
              <a:rPr lang="en-ID" sz="900" b="1" i="1" dirty="0">
                <a:solidFill>
                  <a:schemeClr val="tx2">
                    <a:lumMod val="50000"/>
                  </a:schemeClr>
                </a:solidFill>
              </a:rPr>
              <a:t> Processing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20D27A-47CB-C47A-B061-1D43ADE24A60}"/>
              </a:ext>
            </a:extLst>
          </p:cNvPr>
          <p:cNvSpPr txBox="1"/>
          <p:nvPr/>
        </p:nvSpPr>
        <p:spPr>
          <a:xfrm>
            <a:off x="3752196" y="3171451"/>
            <a:ext cx="151952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>
                <a:solidFill>
                  <a:schemeClr val="tx2">
                    <a:lumMod val="50000"/>
                  </a:schemeClr>
                </a:solidFill>
              </a:rPr>
              <a:t>Pandas</a:t>
            </a:r>
          </a:p>
          <a:p>
            <a:pPr algn="ctr"/>
            <a:r>
              <a:rPr lang="en-ID" sz="900" b="1" i="1" dirty="0" err="1">
                <a:solidFill>
                  <a:schemeClr val="tx2">
                    <a:lumMod val="50000"/>
                  </a:schemeClr>
                </a:solidFill>
              </a:rPr>
              <a:t>Analsyze</a:t>
            </a:r>
            <a:r>
              <a:rPr lang="en-ID" sz="900" b="1" i="1" dirty="0">
                <a:solidFill>
                  <a:schemeClr val="tx2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48ACC2D-A6C8-F03D-A67C-C975E8C63673}"/>
              </a:ext>
            </a:extLst>
          </p:cNvPr>
          <p:cNvSpPr txBox="1"/>
          <p:nvPr/>
        </p:nvSpPr>
        <p:spPr>
          <a:xfrm>
            <a:off x="5165401" y="3184891"/>
            <a:ext cx="151952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>
                <a:solidFill>
                  <a:schemeClr val="tx2">
                    <a:lumMod val="50000"/>
                  </a:schemeClr>
                </a:solidFill>
              </a:rPr>
              <a:t>Regex</a:t>
            </a:r>
          </a:p>
          <a:p>
            <a:pPr algn="ctr"/>
            <a:r>
              <a:rPr lang="en-ID" sz="900" b="1" i="1" dirty="0" err="1">
                <a:solidFill>
                  <a:schemeClr val="tx2">
                    <a:lumMod val="50000"/>
                  </a:schemeClr>
                </a:solidFill>
              </a:rPr>
              <a:t>Analsyze</a:t>
            </a:r>
            <a:r>
              <a:rPr lang="en-ID" sz="900" b="1" i="1" dirty="0">
                <a:solidFill>
                  <a:schemeClr val="tx2">
                    <a:lumMod val="50000"/>
                  </a:schemeClr>
                </a:solidFill>
              </a:rPr>
              <a:t> data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32F15D9E-BFCE-70D3-3C61-D77DAFFDC75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893" y="2565361"/>
            <a:ext cx="720000" cy="7200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494D0A1-9925-FAB0-F29C-856AB437CBE0}"/>
              </a:ext>
            </a:extLst>
          </p:cNvPr>
          <p:cNvSpPr txBox="1"/>
          <p:nvPr/>
        </p:nvSpPr>
        <p:spPr>
          <a:xfrm>
            <a:off x="6783993" y="3225872"/>
            <a:ext cx="151952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>
                <a:solidFill>
                  <a:schemeClr val="tx2">
                    <a:lumMod val="50000"/>
                  </a:schemeClr>
                </a:solidFill>
              </a:rPr>
              <a:t>SQLite 3</a:t>
            </a:r>
          </a:p>
          <a:p>
            <a:pPr algn="ctr"/>
            <a:r>
              <a:rPr lang="en-ID" sz="900" b="1" i="1" dirty="0" err="1">
                <a:solidFill>
                  <a:schemeClr val="tx2">
                    <a:lumMod val="50000"/>
                  </a:schemeClr>
                </a:solidFill>
              </a:rPr>
              <a:t>Analsyze</a:t>
            </a:r>
            <a:r>
              <a:rPr lang="en-ID" sz="900" b="1" i="1" dirty="0">
                <a:solidFill>
                  <a:schemeClr val="tx2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6C9DDE-3C1F-0F77-2F70-7E3B42F3D0CD}"/>
              </a:ext>
            </a:extLst>
          </p:cNvPr>
          <p:cNvSpPr txBox="1"/>
          <p:nvPr/>
        </p:nvSpPr>
        <p:spPr>
          <a:xfrm>
            <a:off x="665370" y="4223654"/>
            <a:ext cx="151952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>
                <a:solidFill>
                  <a:schemeClr val="tx2">
                    <a:lumMod val="50000"/>
                  </a:schemeClr>
                </a:solidFill>
              </a:rPr>
              <a:t>Matplotlib</a:t>
            </a:r>
          </a:p>
          <a:p>
            <a:pPr algn="ctr"/>
            <a:r>
              <a:rPr lang="en-ID" sz="900" b="1" i="1" dirty="0">
                <a:solidFill>
                  <a:schemeClr val="tx2">
                    <a:lumMod val="50000"/>
                  </a:schemeClr>
                </a:solidFill>
              </a:rPr>
              <a:t>Data Visualization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AEFA536-B6E3-2645-761E-CCA3AA503421}"/>
              </a:ext>
            </a:extLst>
          </p:cNvPr>
          <p:cNvSpPr txBox="1"/>
          <p:nvPr/>
        </p:nvSpPr>
        <p:spPr>
          <a:xfrm>
            <a:off x="2576708" y="4307413"/>
            <a:ext cx="151952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>
                <a:solidFill>
                  <a:schemeClr val="tx2">
                    <a:lumMod val="50000"/>
                  </a:schemeClr>
                </a:solidFill>
              </a:rPr>
              <a:t>Flask</a:t>
            </a:r>
          </a:p>
          <a:p>
            <a:pPr algn="ctr"/>
            <a:r>
              <a:rPr lang="en-ID" sz="900" b="1" i="1" dirty="0">
                <a:solidFill>
                  <a:schemeClr val="tx2">
                    <a:lumMod val="50000"/>
                  </a:schemeClr>
                </a:solidFill>
              </a:rPr>
              <a:t>API Processing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F02789B-4E83-3842-1897-284D0B46BA1A}"/>
              </a:ext>
            </a:extLst>
          </p:cNvPr>
          <p:cNvSpPr txBox="1"/>
          <p:nvPr/>
        </p:nvSpPr>
        <p:spPr>
          <a:xfrm>
            <a:off x="4488046" y="4371950"/>
            <a:ext cx="151952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 err="1">
                <a:solidFill>
                  <a:schemeClr val="tx2">
                    <a:lumMod val="50000"/>
                  </a:schemeClr>
                </a:solidFill>
              </a:rPr>
              <a:t>SwaggerUI</a:t>
            </a:r>
            <a:endParaRPr lang="en-ID" sz="1200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en-ID" sz="900" b="1" i="1" dirty="0">
                <a:solidFill>
                  <a:schemeClr val="tx2">
                    <a:lumMod val="50000"/>
                  </a:schemeClr>
                </a:solidFill>
              </a:rPr>
              <a:t>API Visualization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B4AEC18-0E43-D9D1-BFDD-99AA483FB7D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842" y="3683929"/>
            <a:ext cx="1280000" cy="7200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7636681-5C84-601C-4F07-C3BD71974D22}"/>
              </a:ext>
            </a:extLst>
          </p:cNvPr>
          <p:cNvSpPr txBox="1"/>
          <p:nvPr/>
        </p:nvSpPr>
        <p:spPr>
          <a:xfrm>
            <a:off x="6074365" y="4446488"/>
            <a:ext cx="151952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>
                <a:solidFill>
                  <a:schemeClr val="tx2">
                    <a:lumMod val="50000"/>
                  </a:schemeClr>
                </a:solidFill>
              </a:rPr>
              <a:t>GitHub</a:t>
            </a:r>
          </a:p>
          <a:p>
            <a:pPr algn="ctr"/>
            <a:r>
              <a:rPr lang="en-ID" sz="900" b="1" i="1" dirty="0">
                <a:solidFill>
                  <a:schemeClr val="tx2">
                    <a:lumMod val="50000"/>
                  </a:schemeClr>
                </a:solidFill>
              </a:rPr>
              <a:t>Project Saving</a:t>
            </a:r>
          </a:p>
        </p:txBody>
      </p:sp>
    </p:spTree>
    <p:extLst>
      <p:ext uri="{BB962C8B-B14F-4D97-AF65-F5344CB8AC3E}">
        <p14:creationId xmlns:p14="http://schemas.microsoft.com/office/powerpoint/2010/main" val="286240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dirty="0">
                <a:solidFill>
                  <a:srgbClr val="0070C0"/>
                </a:solidFill>
                <a:effectLst/>
                <a:latin typeface="Google Sans"/>
              </a:rPr>
              <a:t>Exploratory </a:t>
            </a:r>
            <a:r>
              <a:rPr lang="en-US" sz="3200" dirty="0">
                <a:solidFill>
                  <a:srgbClr val="0070C0"/>
                </a:solidFill>
                <a:latin typeface="Google Sans"/>
              </a:rPr>
              <a:t>D</a:t>
            </a:r>
            <a:r>
              <a:rPr lang="en-US" sz="3200" b="0" i="0" dirty="0">
                <a:solidFill>
                  <a:srgbClr val="0070C0"/>
                </a:solidFill>
                <a:effectLst/>
                <a:latin typeface="Google Sans"/>
              </a:rPr>
              <a:t>ata Analysis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0167CB-4D30-C90E-3D23-B31438808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92" y="1036177"/>
            <a:ext cx="1968337" cy="552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6B7790-548E-0E61-5AD2-C61D2B3556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1"/>
          <a:stretch/>
        </p:blipFill>
        <p:spPr>
          <a:xfrm>
            <a:off x="5220072" y="1015841"/>
            <a:ext cx="2535549" cy="552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1D6B51-F122-E47E-DF0D-65BAAA333D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2590"/>
          <a:stretch/>
        </p:blipFill>
        <p:spPr>
          <a:xfrm>
            <a:off x="2422050" y="1015841"/>
            <a:ext cx="2535549" cy="5520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3EF5243-1A0E-669C-893B-B77DC0324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1758723"/>
            <a:ext cx="1968337" cy="74101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1A1D585-2552-DACD-31EB-3BFAB27A51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7409" y="1739889"/>
            <a:ext cx="6192687" cy="80083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234C312-00AA-3650-4FF8-051378F15D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592" y="2733975"/>
            <a:ext cx="1968337" cy="170785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4CB8610-3B10-159E-AF0A-600E20D4A6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9753" y="2746479"/>
            <a:ext cx="2157956" cy="1697480"/>
          </a:xfrm>
          <a:prstGeom prst="rect">
            <a:avLst/>
          </a:prstGeom>
        </p:spPr>
      </p:pic>
      <p:pic>
        <p:nvPicPr>
          <p:cNvPr id="3074" name="Picture 2" descr="Gambar Orang Yang Cemas Memikirkan Ilustrasi Datar Yang Bingung, Orang Yang  Cemas, Orang Yang Bingung, Orang Berpikir PNG dan Vektor dengan Background  Transparan untuk Unduh Gratis">
            <a:extLst>
              <a:ext uri="{FF2B5EF4-FFF2-40B4-BE49-F238E27FC236}">
                <a16:creationId xmlns:a16="http://schemas.microsoft.com/office/drawing/2014/main" id="{7BCD8C8A-5BAD-8CCC-0A8E-49698C083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46" t="15131" r="28631"/>
          <a:stretch/>
        </p:blipFill>
        <p:spPr bwMode="auto">
          <a:xfrm>
            <a:off x="7825442" y="3273715"/>
            <a:ext cx="1211054" cy="203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6996FF56-B59F-80BE-25B3-A5845B00BC83}"/>
              </a:ext>
            </a:extLst>
          </p:cNvPr>
          <p:cNvGrpSpPr/>
          <p:nvPr/>
        </p:nvGrpSpPr>
        <p:grpSpPr>
          <a:xfrm rot="20925907">
            <a:off x="4897507" y="2656308"/>
            <a:ext cx="3966834" cy="932599"/>
            <a:chOff x="4525067" y="2693519"/>
            <a:chExt cx="3966834" cy="932599"/>
          </a:xfrm>
        </p:grpSpPr>
        <p:sp>
          <p:nvSpPr>
            <p:cNvPr id="32" name="Thought Bubble: Cloud 31">
              <a:extLst>
                <a:ext uri="{FF2B5EF4-FFF2-40B4-BE49-F238E27FC236}">
                  <a16:creationId xmlns:a16="http://schemas.microsoft.com/office/drawing/2014/main" id="{38A18715-3F6D-63B0-6450-89B22423F8DC}"/>
                </a:ext>
              </a:extLst>
            </p:cNvPr>
            <p:cNvSpPr/>
            <p:nvPr/>
          </p:nvSpPr>
          <p:spPr>
            <a:xfrm rot="225532" flipH="1">
              <a:off x="4525067" y="2693519"/>
              <a:ext cx="3941649" cy="932599"/>
            </a:xfrm>
            <a:prstGeom prst="cloudCallo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 dirty="0">
                <a:solidFill>
                  <a:srgbClr val="0070C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4A9AB68-F076-0D3A-3343-030419546A4E}"/>
                </a:ext>
              </a:extLst>
            </p:cNvPr>
            <p:cNvSpPr txBox="1"/>
            <p:nvPr/>
          </p:nvSpPr>
          <p:spPr>
            <a:xfrm rot="264442">
              <a:off x="4736628" y="2819515"/>
              <a:ext cx="375527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D" sz="1000" dirty="0">
                  <a:solidFill>
                    <a:srgbClr val="0070C0"/>
                  </a:solidFill>
                </a:rPr>
                <a:t>Dari dataset yang </a:t>
              </a:r>
              <a:r>
                <a:rPr lang="en-ID" sz="1000" dirty="0" err="1">
                  <a:solidFill>
                    <a:srgbClr val="0070C0"/>
                  </a:solidFill>
                </a:rPr>
                <a:t>diterima</a:t>
              </a:r>
              <a:r>
                <a:rPr lang="en-ID" sz="1000" dirty="0">
                  <a:solidFill>
                    <a:srgbClr val="0070C0"/>
                  </a:solidFill>
                </a:rPr>
                <a:t> </a:t>
              </a:r>
              <a:r>
                <a:rPr lang="en-ID" sz="1000" dirty="0" err="1">
                  <a:solidFill>
                    <a:srgbClr val="0070C0"/>
                  </a:solidFill>
                </a:rPr>
                <a:t>didapatkan</a:t>
              </a:r>
              <a:r>
                <a:rPr lang="en-ID" sz="1000" dirty="0">
                  <a:solidFill>
                    <a:srgbClr val="0070C0"/>
                  </a:solidFill>
                </a:rPr>
                <a:t> </a:t>
              </a:r>
              <a:r>
                <a:rPr lang="en-ID" sz="1000" dirty="0" err="1">
                  <a:solidFill>
                    <a:srgbClr val="0070C0"/>
                  </a:solidFill>
                </a:rPr>
                <a:t>ribuan</a:t>
              </a:r>
              <a:r>
                <a:rPr lang="en-ID" sz="1000" dirty="0">
                  <a:solidFill>
                    <a:srgbClr val="0070C0"/>
                  </a:solidFill>
                </a:rPr>
                <a:t> data </a:t>
              </a:r>
            </a:p>
            <a:p>
              <a:pPr algn="ctr"/>
              <a:r>
                <a:rPr lang="en-ID" sz="1000" dirty="0">
                  <a:solidFill>
                    <a:srgbClr val="0070C0"/>
                  </a:solidFill>
                </a:rPr>
                <a:t>twitter yang </a:t>
              </a:r>
              <a:r>
                <a:rPr lang="en-ID" sz="1000" dirty="0" err="1">
                  <a:solidFill>
                    <a:srgbClr val="0070C0"/>
                  </a:solidFill>
                </a:rPr>
                <a:t>telah</a:t>
              </a:r>
              <a:r>
                <a:rPr lang="en-ID" sz="1000" dirty="0">
                  <a:solidFill>
                    <a:srgbClr val="0070C0"/>
                  </a:solidFill>
                </a:rPr>
                <a:t> di </a:t>
              </a:r>
              <a:r>
                <a:rPr lang="en-ID" sz="1000" dirty="0" err="1">
                  <a:solidFill>
                    <a:srgbClr val="0070C0"/>
                  </a:solidFill>
                </a:rPr>
                <a:t>kategorikan</a:t>
              </a:r>
              <a:r>
                <a:rPr lang="en-ID" sz="1000" dirty="0">
                  <a:solidFill>
                    <a:srgbClr val="0070C0"/>
                  </a:solidFill>
                </a:rPr>
                <a:t> </a:t>
              </a:r>
              <a:r>
                <a:rPr lang="en-ID" sz="1000" dirty="0" err="1">
                  <a:solidFill>
                    <a:srgbClr val="0070C0"/>
                  </a:solidFill>
                </a:rPr>
                <a:t>berdasakan</a:t>
              </a:r>
              <a:r>
                <a:rPr lang="en-ID" sz="1000" dirty="0">
                  <a:solidFill>
                    <a:srgbClr val="0070C0"/>
                  </a:solidFill>
                </a:rPr>
                <a:t> </a:t>
              </a:r>
              <a:r>
                <a:rPr lang="en-ID" sz="1000" dirty="0" err="1">
                  <a:solidFill>
                    <a:srgbClr val="0070C0"/>
                  </a:solidFill>
                </a:rPr>
                <a:t>jenisnya</a:t>
              </a:r>
              <a:r>
                <a:rPr lang="en-ID" sz="1000" dirty="0">
                  <a:solidFill>
                    <a:srgbClr val="0070C0"/>
                  </a:solidFill>
                </a:rPr>
                <a:t> dan data </a:t>
              </a:r>
            </a:p>
            <a:p>
              <a:pPr algn="ctr"/>
              <a:r>
                <a:rPr lang="en-ID" sz="1000" dirty="0" err="1">
                  <a:solidFill>
                    <a:srgbClr val="0070C0"/>
                  </a:solidFill>
                </a:rPr>
                <a:t>tersebut</a:t>
              </a:r>
              <a:r>
                <a:rPr lang="en-ID" sz="1000" dirty="0">
                  <a:solidFill>
                    <a:srgbClr val="0070C0"/>
                  </a:solidFill>
                </a:rPr>
                <a:t> </a:t>
              </a:r>
              <a:r>
                <a:rPr lang="en-ID" sz="1000" dirty="0" err="1">
                  <a:solidFill>
                    <a:srgbClr val="0070C0"/>
                  </a:solidFill>
                </a:rPr>
                <a:t>merupakan</a:t>
              </a:r>
              <a:r>
                <a:rPr lang="en-ID" sz="1000" dirty="0">
                  <a:solidFill>
                    <a:srgbClr val="0070C0"/>
                  </a:solidFill>
                </a:rPr>
                <a:t> data yang </a:t>
              </a:r>
              <a:r>
                <a:rPr lang="en-ID" sz="1000" dirty="0" err="1">
                  <a:solidFill>
                    <a:srgbClr val="0070C0"/>
                  </a:solidFill>
                </a:rPr>
                <a:t>baik</a:t>
              </a:r>
              <a:r>
                <a:rPr lang="en-ID" sz="1000" dirty="0">
                  <a:solidFill>
                    <a:srgbClr val="0070C0"/>
                  </a:solidFill>
                </a:rPr>
                <a:t> </a:t>
              </a:r>
              <a:r>
                <a:rPr lang="en-ID" sz="1000" dirty="0" err="1">
                  <a:solidFill>
                    <a:srgbClr val="0070C0"/>
                  </a:solidFill>
                </a:rPr>
                <a:t>karena</a:t>
              </a:r>
              <a:r>
                <a:rPr lang="en-ID" sz="1000" dirty="0">
                  <a:solidFill>
                    <a:srgbClr val="0070C0"/>
                  </a:solidFill>
                </a:rPr>
                <a:t> </a:t>
              </a:r>
            </a:p>
            <a:p>
              <a:pPr algn="ctr"/>
              <a:r>
                <a:rPr lang="en-ID" sz="1000" dirty="0" err="1">
                  <a:solidFill>
                    <a:srgbClr val="0070C0"/>
                  </a:solidFill>
                </a:rPr>
                <a:t>tidak</a:t>
              </a:r>
              <a:r>
                <a:rPr lang="en-ID" sz="1000" dirty="0">
                  <a:solidFill>
                    <a:srgbClr val="0070C0"/>
                  </a:solidFill>
                </a:rPr>
                <a:t> </a:t>
              </a:r>
              <a:r>
                <a:rPr lang="en-ID" sz="1000" dirty="0" err="1">
                  <a:solidFill>
                    <a:srgbClr val="0070C0"/>
                  </a:solidFill>
                </a:rPr>
                <a:t>ada</a:t>
              </a:r>
              <a:r>
                <a:rPr lang="en-ID" sz="1000" dirty="0">
                  <a:solidFill>
                    <a:srgbClr val="0070C0"/>
                  </a:solidFill>
                </a:rPr>
                <a:t> data yang </a:t>
              </a:r>
              <a:r>
                <a:rPr lang="en-ID" sz="1000" dirty="0" err="1">
                  <a:solidFill>
                    <a:srgbClr val="0070C0"/>
                  </a:solidFill>
                </a:rPr>
                <a:t>kosong</a:t>
              </a:r>
              <a:r>
                <a:rPr lang="en-ID" sz="1000" dirty="0">
                  <a:solidFill>
                    <a:srgbClr val="0070C0"/>
                  </a:solidFill>
                </a:rPr>
                <a:t>/null</a:t>
              </a:r>
            </a:p>
          </p:txBody>
        </p:sp>
      </p:grpSp>
      <p:pic>
        <p:nvPicPr>
          <p:cNvPr id="36" name="Picture 4" descr="Arrow Red Service, Arrow, angle, service png | PNGEgg">
            <a:extLst>
              <a:ext uri="{FF2B5EF4-FFF2-40B4-BE49-F238E27FC236}">
                <a16:creationId xmlns:a16="http://schemas.microsoft.com/office/drawing/2014/main" id="{CA510394-23D2-2C8F-EFA2-559D39364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188" b="97101" l="2111" r="97000">
                        <a14:foregroundMark x1="93111" y1="74348" x2="93111" y2="74348"/>
                        <a14:foregroundMark x1="93111" y1="74348" x2="93111" y2="74348"/>
                        <a14:foregroundMark x1="97222" y1="72174" x2="97222" y2="72174"/>
                        <a14:foregroundMark x1="97222" y1="72174" x2="97222" y2="72174"/>
                        <a14:foregroundMark x1="74889" y1="97391" x2="74889" y2="97391"/>
                        <a14:foregroundMark x1="74889" y1="97391" x2="74889" y2="97391"/>
                        <a14:foregroundMark x1="4333" y1="8116" x2="4333" y2="8116"/>
                        <a14:foregroundMark x1="4333" y1="8116" x2="4333" y2="8116"/>
                        <a14:foregroundMark x1="2111" y1="3188" x2="2111" y2="3188"/>
                        <a14:foregroundMark x1="2111" y1="3188" x2="2111" y2="3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9658">
            <a:off x="5164096" y="4043718"/>
            <a:ext cx="1720368" cy="55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26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9365"/>
            <a:ext cx="8748464" cy="884466"/>
          </a:xfrm>
        </p:spPr>
        <p:txBody>
          <a:bodyPr/>
          <a:lstStyle/>
          <a:p>
            <a:r>
              <a:rPr lang="en-US" sz="3200" b="0" i="0" dirty="0">
                <a:solidFill>
                  <a:srgbClr val="0070C0"/>
                </a:solidFill>
                <a:effectLst/>
                <a:latin typeface="Google Sans"/>
              </a:rPr>
              <a:t>Data Visualization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73955-68E4-AC3B-5C48-C18845078831}"/>
              </a:ext>
            </a:extLst>
          </p:cNvPr>
          <p:cNvSpPr txBox="1"/>
          <p:nvPr/>
        </p:nvSpPr>
        <p:spPr>
          <a:xfrm>
            <a:off x="1000875" y="3451169"/>
            <a:ext cx="26869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/>
              <a:t>Total Data Tweet : 13169</a:t>
            </a:r>
          </a:p>
          <a:p>
            <a:pPr algn="ctr"/>
            <a:r>
              <a:rPr lang="en-ID" sz="1200" dirty="0"/>
              <a:t>Hate Speech 56% (7409)</a:t>
            </a:r>
          </a:p>
          <a:p>
            <a:pPr algn="ctr"/>
            <a:r>
              <a:rPr lang="en-ID" sz="1200" dirty="0"/>
              <a:t>Non-Hate Speech 44% (5860)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D48E11-808F-BA48-7F28-9DA9EDFBB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880624"/>
            <a:ext cx="2209440" cy="24379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2E6CDACC-191E-43D7-CDA7-A07B4B35D8A4}"/>
              </a:ext>
            </a:extLst>
          </p:cNvPr>
          <p:cNvGrpSpPr/>
          <p:nvPr/>
        </p:nvGrpSpPr>
        <p:grpSpPr>
          <a:xfrm>
            <a:off x="1021854" y="1131590"/>
            <a:ext cx="2686972" cy="2196256"/>
            <a:chOff x="358205" y="541241"/>
            <a:chExt cx="2376264" cy="194229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7975D37-6114-7550-4419-FDDD2305A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205" y="541241"/>
              <a:ext cx="2376264" cy="194229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BCA2682-360E-BAF0-9DFB-16ED6E6A9ED2}"/>
                </a:ext>
              </a:extLst>
            </p:cNvPr>
            <p:cNvSpPr/>
            <p:nvPr/>
          </p:nvSpPr>
          <p:spPr>
            <a:xfrm>
              <a:off x="914730" y="1553180"/>
              <a:ext cx="360000" cy="360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1070B6-6227-D6B3-0F90-6900F967DBF5}"/>
              </a:ext>
            </a:extLst>
          </p:cNvPr>
          <p:cNvSpPr txBox="1"/>
          <p:nvPr/>
        </p:nvSpPr>
        <p:spPr>
          <a:xfrm>
            <a:off x="4860032" y="3442183"/>
            <a:ext cx="3024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/>
              <a:t>Sebagian </a:t>
            </a:r>
            <a:r>
              <a:rPr lang="en-ID" sz="1200" dirty="0" err="1"/>
              <a:t>besar</a:t>
            </a:r>
            <a:r>
              <a:rPr lang="en-ID" sz="1200" dirty="0"/>
              <a:t> Hate Speech </a:t>
            </a:r>
            <a:r>
              <a:rPr lang="en-ID" sz="1200" dirty="0" err="1"/>
              <a:t>ditujukan</a:t>
            </a:r>
            <a:r>
              <a:rPr lang="en-ID" sz="1200" dirty="0"/>
              <a:t> </a:t>
            </a:r>
            <a:r>
              <a:rPr lang="en-ID" sz="1200" dirty="0" err="1"/>
              <a:t>kepada</a:t>
            </a:r>
            <a:r>
              <a:rPr lang="en-ID" sz="1200" dirty="0"/>
              <a:t> </a:t>
            </a:r>
            <a:r>
              <a:rPr lang="en-ID" sz="1200" dirty="0" err="1"/>
              <a:t>individu</a:t>
            </a:r>
            <a:r>
              <a:rPr lang="en-ID" sz="1200" dirty="0"/>
              <a:t> (3575 Tweet), </a:t>
            </a:r>
            <a:r>
              <a:rPr lang="en-ID" sz="1200" dirty="0" err="1"/>
              <a:t>sedangkan</a:t>
            </a:r>
            <a:r>
              <a:rPr lang="en-ID" sz="1200" dirty="0"/>
              <a:t> </a:t>
            </a:r>
          </a:p>
          <a:p>
            <a:pPr algn="ctr"/>
            <a:r>
              <a:rPr lang="en-ID" sz="1200" dirty="0" err="1"/>
              <a:t>kepada</a:t>
            </a:r>
            <a:r>
              <a:rPr lang="en-ID" sz="1200" dirty="0"/>
              <a:t> group (1986 tweet)</a:t>
            </a:r>
          </a:p>
        </p:txBody>
      </p:sp>
    </p:spTree>
    <p:extLst>
      <p:ext uri="{BB962C8B-B14F-4D97-AF65-F5344CB8AC3E}">
        <p14:creationId xmlns:p14="http://schemas.microsoft.com/office/powerpoint/2010/main" val="362878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CFAA52-F923-C844-D915-B6572E19F035}"/>
              </a:ext>
            </a:extLst>
          </p:cNvPr>
          <p:cNvSpPr txBox="1">
            <a:spLocks/>
          </p:cNvSpPr>
          <p:nvPr/>
        </p:nvSpPr>
        <p:spPr>
          <a:xfrm>
            <a:off x="0" y="-199365"/>
            <a:ext cx="8748464" cy="88446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3200">
                <a:solidFill>
                  <a:srgbClr val="0070C0"/>
                </a:solidFill>
                <a:latin typeface="Google Sans"/>
              </a:rPr>
              <a:t>Data Visualization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5C18A3-A645-36AE-FB11-D68DDA485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83838"/>
            <a:ext cx="2952328" cy="209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6FB6FE-1DE3-A892-4D40-C9E9C8E718AC}"/>
              </a:ext>
            </a:extLst>
          </p:cNvPr>
          <p:cNvSpPr txBox="1"/>
          <p:nvPr/>
        </p:nvSpPr>
        <p:spPr>
          <a:xfrm>
            <a:off x="539552" y="2719102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3383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856E7F-C456-6E8F-C3A2-296A1C1A74B6}"/>
              </a:ext>
            </a:extLst>
          </p:cNvPr>
          <p:cNvSpPr txBox="1"/>
          <p:nvPr/>
        </p:nvSpPr>
        <p:spPr>
          <a:xfrm>
            <a:off x="1475656" y="3561381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1705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B5F478-A46F-DE01-78A5-7CF4D307CF60}"/>
              </a:ext>
            </a:extLst>
          </p:cNvPr>
          <p:cNvSpPr txBox="1"/>
          <p:nvPr/>
        </p:nvSpPr>
        <p:spPr>
          <a:xfrm>
            <a:off x="2330357" y="4155926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473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7264787-CC71-DE88-58F8-CF964FA39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411509"/>
            <a:ext cx="2952328" cy="200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462375B-4265-49D6-0136-F07348D3583D}"/>
              </a:ext>
            </a:extLst>
          </p:cNvPr>
          <p:cNvSpPr txBox="1"/>
          <p:nvPr/>
        </p:nvSpPr>
        <p:spPr>
          <a:xfrm>
            <a:off x="2483768" y="592374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3740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7E9CCE-58D4-86E1-00A6-083E38C28041}"/>
              </a:ext>
            </a:extLst>
          </p:cNvPr>
          <p:cNvSpPr txBox="1"/>
          <p:nvPr/>
        </p:nvSpPr>
        <p:spPr>
          <a:xfrm>
            <a:off x="1979712" y="195045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306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F8CD1B-BC70-D0FD-F528-CD8F51268334}"/>
              </a:ext>
            </a:extLst>
          </p:cNvPr>
          <p:cNvSpPr txBox="1"/>
          <p:nvPr/>
        </p:nvSpPr>
        <p:spPr>
          <a:xfrm>
            <a:off x="3672993" y="3572003"/>
            <a:ext cx="2411177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050" i="1" dirty="0" err="1"/>
              <a:t>Semakin</a:t>
            </a:r>
            <a:r>
              <a:rPr lang="en-ID" sz="1050" i="1" dirty="0"/>
              <a:t> </a:t>
            </a:r>
            <a:r>
              <a:rPr lang="en-ID" sz="1050" i="1" dirty="0" err="1"/>
              <a:t>terang</a:t>
            </a:r>
            <a:r>
              <a:rPr lang="en-ID" sz="1050" i="1" dirty="0"/>
              <a:t> </a:t>
            </a:r>
            <a:r>
              <a:rPr lang="en-ID" sz="1050" i="1" dirty="0" err="1"/>
              <a:t>warna</a:t>
            </a:r>
            <a:r>
              <a:rPr lang="en-ID" sz="1050" i="1" dirty="0"/>
              <a:t> variable </a:t>
            </a:r>
          </a:p>
          <a:p>
            <a:pPr algn="ctr"/>
            <a:r>
              <a:rPr lang="en-ID" sz="1050" i="1" dirty="0" err="1"/>
              <a:t>berkorelasi</a:t>
            </a:r>
            <a:r>
              <a:rPr lang="en-ID" sz="1050" i="1" dirty="0"/>
              <a:t> </a:t>
            </a:r>
            <a:r>
              <a:rPr lang="en-ID" sz="1050" i="1" dirty="0" err="1"/>
              <a:t>kuat</a:t>
            </a:r>
            <a:r>
              <a:rPr lang="en-ID" sz="1050" i="1" dirty="0"/>
              <a:t> </a:t>
            </a:r>
            <a:r>
              <a:rPr lang="en-ID" sz="1050" i="1" dirty="0" err="1"/>
              <a:t>sedangkan</a:t>
            </a:r>
            <a:r>
              <a:rPr lang="en-ID" sz="1050" i="1" dirty="0"/>
              <a:t> </a:t>
            </a:r>
            <a:r>
              <a:rPr lang="en-ID" sz="1050" i="1" dirty="0" err="1"/>
              <a:t>semakin</a:t>
            </a:r>
            <a:r>
              <a:rPr lang="en-ID" sz="1050" i="1" dirty="0"/>
              <a:t> </a:t>
            </a:r>
            <a:r>
              <a:rPr lang="en-ID" sz="1050" i="1" dirty="0" err="1"/>
              <a:t>gelap</a:t>
            </a:r>
            <a:r>
              <a:rPr lang="en-ID" sz="1050" i="1" dirty="0"/>
              <a:t> </a:t>
            </a:r>
            <a:r>
              <a:rPr lang="en-ID" sz="1050" i="1" dirty="0" err="1"/>
              <a:t>warna</a:t>
            </a:r>
            <a:r>
              <a:rPr lang="en-ID" sz="1050" i="1" dirty="0"/>
              <a:t> </a:t>
            </a:r>
            <a:r>
              <a:rPr lang="en-ID" sz="1050" i="1" dirty="0" err="1"/>
              <a:t>berkorelasi</a:t>
            </a:r>
            <a:r>
              <a:rPr lang="en-ID" sz="1050" i="1" dirty="0"/>
              <a:t> </a:t>
            </a:r>
            <a:r>
              <a:rPr lang="en-ID" sz="1050" i="1" dirty="0" err="1"/>
              <a:t>lemah</a:t>
            </a:r>
            <a:endParaRPr lang="en-ID" sz="1050" i="1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C27064FF-3E47-49DD-2A25-8C6B9FD1A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386" y="846923"/>
            <a:ext cx="3046809" cy="284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3134CF6-7B8B-6A1F-D7E9-6A4174B07BE2}"/>
              </a:ext>
            </a:extLst>
          </p:cNvPr>
          <p:cNvSpPr/>
          <p:nvPr/>
        </p:nvSpPr>
        <p:spPr>
          <a:xfrm>
            <a:off x="6373748" y="1"/>
            <a:ext cx="2806764" cy="514349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7.409 tweet </a:t>
            </a:r>
            <a:r>
              <a:rPr lang="en-US" sz="1200" dirty="0" err="1"/>
              <a:t>termasuk</a:t>
            </a:r>
            <a:r>
              <a:rPr lang="en-US" sz="1200" dirty="0"/>
              <a:t> hate speech</a:t>
            </a:r>
          </a:p>
          <a:p>
            <a:pPr marL="228600" indent="-228600">
              <a:buFont typeface="+mj-lt"/>
              <a:buAutoNum type="arabicPeriod"/>
            </a:pPr>
            <a:r>
              <a:rPr lang="en-ID" sz="1200" dirty="0"/>
              <a:t>3.575 tweet </a:t>
            </a:r>
            <a:r>
              <a:rPr lang="en-ID" sz="1200" dirty="0" err="1"/>
              <a:t>mengarah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individu</a:t>
            </a:r>
            <a:r>
              <a:rPr lang="en-ID" sz="1200" dirty="0"/>
              <a:t> 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ID" sz="1200" dirty="0"/>
              <a:t>3.740 hate speech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mengarah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religion, race, physical dan        gender 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ID" sz="1200" dirty="0" err="1"/>
              <a:t>Korelasi</a:t>
            </a:r>
            <a:r>
              <a:rPr lang="en-ID" sz="1200" dirty="0"/>
              <a:t> </a:t>
            </a:r>
            <a:r>
              <a:rPr lang="en-ID" sz="1200" dirty="0" err="1"/>
              <a:t>terbesar</a:t>
            </a:r>
            <a:r>
              <a:rPr lang="en-ID" sz="1200" dirty="0"/>
              <a:t> 0,64 </a:t>
            </a:r>
            <a:r>
              <a:rPr lang="en-ID" sz="1200" dirty="0" err="1"/>
              <a:t>antara</a:t>
            </a:r>
            <a:r>
              <a:rPr lang="en-ID" sz="1200" dirty="0"/>
              <a:t> type </a:t>
            </a:r>
            <a:r>
              <a:rPr lang="en-ID" sz="1200" dirty="0" err="1"/>
              <a:t>HS_other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HS_Individual</a:t>
            </a:r>
            <a:r>
              <a:rPr lang="en-ID" sz="1200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ID" sz="1200" dirty="0"/>
              <a:t>Dari 13.169 data, 473 (3%) tweet 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menimbulkan</a:t>
            </a:r>
            <a:r>
              <a:rPr lang="en-ID" sz="1200" dirty="0"/>
              <a:t> </a:t>
            </a:r>
            <a:r>
              <a:rPr lang="en-ID" sz="1200" dirty="0" err="1"/>
              <a:t>kekacauan</a:t>
            </a:r>
            <a:r>
              <a:rPr lang="en-ID" sz="1200" dirty="0"/>
              <a:t> </a:t>
            </a:r>
            <a:r>
              <a:rPr lang="en-ID" sz="1200" dirty="0" err="1"/>
              <a:t>jika</a:t>
            </a:r>
            <a:r>
              <a:rPr lang="en-ID" sz="1200" dirty="0"/>
              <a:t>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segera</a:t>
            </a:r>
            <a:r>
              <a:rPr lang="en-ID" sz="1200" dirty="0"/>
              <a:t> di </a:t>
            </a:r>
            <a:r>
              <a:rPr lang="en-ID" sz="1200" dirty="0" err="1"/>
              <a:t>tindak</a:t>
            </a:r>
            <a:r>
              <a:rPr lang="en-ID" sz="1200" dirty="0"/>
              <a:t>.</a:t>
            </a:r>
            <a:endParaRPr lang="en-US" sz="1200" dirty="0"/>
          </a:p>
        </p:txBody>
      </p:sp>
      <p:pic>
        <p:nvPicPr>
          <p:cNvPr id="27" name="Picture 2" descr="Gambar Orang Yang Cemas Memikirkan Ilustrasi Datar Yang Bingung, Orang Yang  Cemas, Orang Yang Bingung, Orang Berpikir PNG dan Vektor dengan Background  Transparan untuk Unduh Gratis">
            <a:extLst>
              <a:ext uri="{FF2B5EF4-FFF2-40B4-BE49-F238E27FC236}">
                <a16:creationId xmlns:a16="http://schemas.microsoft.com/office/drawing/2014/main" id="{5063BD9E-9AB6-859A-93C4-AAC81B1406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46" t="15131" r="28631"/>
          <a:stretch/>
        </p:blipFill>
        <p:spPr bwMode="auto">
          <a:xfrm>
            <a:off x="7956376" y="3363838"/>
            <a:ext cx="1211054" cy="203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B097897-6AD0-BCA6-079F-0D387761354E}"/>
              </a:ext>
            </a:extLst>
          </p:cNvPr>
          <p:cNvSpPr txBox="1"/>
          <p:nvPr/>
        </p:nvSpPr>
        <p:spPr>
          <a:xfrm>
            <a:off x="6790311" y="1185364"/>
            <a:ext cx="19736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1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47719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Text</a:t>
            </a:r>
            <a:r>
              <a:rPr lang="en-US" altLang="ko-KR" dirty="0"/>
              <a:t> Cleansing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51AC5-5312-0981-EE94-A918D2B8BA35}"/>
              </a:ext>
            </a:extLst>
          </p:cNvPr>
          <p:cNvSpPr txBox="1"/>
          <p:nvPr/>
        </p:nvSpPr>
        <p:spPr>
          <a:xfrm rot="21212178">
            <a:off x="6552015" y="3248638"/>
            <a:ext cx="2323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Agar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mudah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dipahami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kita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modifikasi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tweetnya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yukk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!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3A4A18-88FD-8BF1-F077-7BD2FA60E8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" t="9401" r="5700" b="10800"/>
          <a:stretch/>
        </p:blipFill>
        <p:spPr>
          <a:xfrm>
            <a:off x="2027971" y="850184"/>
            <a:ext cx="4824536" cy="2162758"/>
          </a:xfrm>
          <a:prstGeom prst="rect">
            <a:avLst/>
          </a:prstGeom>
        </p:spPr>
      </p:pic>
      <p:pic>
        <p:nvPicPr>
          <p:cNvPr id="15" name="Picture 4" descr="Animasi Bergerak Power Point Tanda Tanya">
            <a:extLst>
              <a:ext uri="{FF2B5EF4-FFF2-40B4-BE49-F238E27FC236}">
                <a16:creationId xmlns:a16="http://schemas.microsoft.com/office/drawing/2014/main" id="{B428039D-6DF0-113E-3022-9F8079C89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83898" y1="26695" x2="83898" y2="26695"/>
                        <a14:foregroundMark x1="83898" y1="26695" x2="83898" y2="26695"/>
                        <a14:foregroundMark x1="79237" y1="31780" x2="79237" y2="31780"/>
                        <a14:foregroundMark x1="79237" y1="31780" x2="79237" y2="31780"/>
                        <a14:foregroundMark x1="86864" y1="22034" x2="86864" y2="22034"/>
                        <a14:foregroundMark x1="86864" y1="22034" x2="86864" y2="22034"/>
                        <a14:foregroundMark x1="77966" y1="39407" x2="77966" y2="39407"/>
                        <a14:foregroundMark x1="77966" y1="39407" x2="77966" y2="39407"/>
                        <a14:foregroundMark x1="82627" y1="33475" x2="82627" y2="33475"/>
                        <a14:foregroundMark x1="82627" y1="33475" x2="82627" y2="33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89768">
            <a:off x="1332169" y="2983348"/>
            <a:ext cx="1795245" cy="179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52FAE5-F50F-43D5-AF82-D01D781A4752}"/>
              </a:ext>
            </a:extLst>
          </p:cNvPr>
          <p:cNvSpPr txBox="1"/>
          <p:nvPr/>
        </p:nvSpPr>
        <p:spPr>
          <a:xfrm rot="20708807">
            <a:off x="2679265" y="3285112"/>
            <a:ext cx="2231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 USER….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1,1,1,0,0,….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0,0,0,…</a:t>
            </a:r>
          </a:p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maksudnya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yaahh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??</a:t>
            </a:r>
          </a:p>
        </p:txBody>
      </p:sp>
      <p:pic>
        <p:nvPicPr>
          <p:cNvPr id="17" name="Picture 4" descr="Arrow Red Service, Arrow, angle, service png | PNGEgg">
            <a:extLst>
              <a:ext uri="{FF2B5EF4-FFF2-40B4-BE49-F238E27FC236}">
                <a16:creationId xmlns:a16="http://schemas.microsoft.com/office/drawing/2014/main" id="{15200587-6BC7-B5BA-5CA2-CF5977CB1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88" b="97101" l="2111" r="97000">
                        <a14:foregroundMark x1="93111" y1="74348" x2="93111" y2="74348"/>
                        <a14:foregroundMark x1="93111" y1="74348" x2="93111" y2="74348"/>
                        <a14:foregroundMark x1="97222" y1="72174" x2="97222" y2="72174"/>
                        <a14:foregroundMark x1="97222" y1="72174" x2="97222" y2="72174"/>
                        <a14:foregroundMark x1="74889" y1="97391" x2="74889" y2="97391"/>
                        <a14:foregroundMark x1="74889" y1="97391" x2="74889" y2="97391"/>
                        <a14:foregroundMark x1="4333" y1="8116" x2="4333" y2="8116"/>
                        <a14:foregroundMark x1="4333" y1="8116" x2="4333" y2="8116"/>
                        <a14:foregroundMark x1="2111" y1="3188" x2="2111" y2="3188"/>
                        <a14:foregroundMark x1="2111" y1="3188" x2="2111" y2="3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9658">
            <a:off x="5681269" y="3717295"/>
            <a:ext cx="3135132" cy="101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90155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791</Words>
  <Application>Microsoft Office PowerPoint</Application>
  <PresentationFormat>On-screen Show (16:9)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맑은 고딕</vt:lpstr>
      <vt:lpstr>Adobe Devanagari</vt:lpstr>
      <vt:lpstr>Arial</vt:lpstr>
      <vt:lpstr>Google Sans</vt:lpstr>
      <vt:lpstr>Open Sans</vt:lpstr>
      <vt:lpstr>Times New Roman</vt:lpstr>
      <vt:lpstr>Cover and End Slide Master</vt:lpstr>
      <vt:lpstr>Contents Slide Master</vt:lpstr>
      <vt:lpstr>Section Break Slide Master</vt:lpstr>
      <vt:lpstr>PowerPoint Presentation</vt:lpstr>
      <vt:lpstr>Indonesia Abusive and                                 Hate Speech Twitter Text</vt:lpstr>
      <vt:lpstr>PowerPoint Presentation</vt:lpstr>
      <vt:lpstr>PowerPoint Presentation</vt:lpstr>
      <vt:lpstr>Data &amp; Tools</vt:lpstr>
      <vt:lpstr>Exploratory Data Analysis</vt:lpstr>
      <vt:lpstr>Data Visualization</vt:lpstr>
      <vt:lpstr>PowerPoint Presentation</vt:lpstr>
      <vt:lpstr>Text Cleansing</vt:lpstr>
      <vt:lpstr>Text Cleansing</vt:lpstr>
      <vt:lpstr>PowerPoint Presentation</vt:lpstr>
      <vt:lpstr>PowerPoint Presentation</vt:lpstr>
      <vt:lpstr>PowerPoint Presentation</vt:lpstr>
      <vt:lpstr>Recomendation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SYAIFUL BAHRI</cp:lastModifiedBy>
  <cp:revision>99</cp:revision>
  <dcterms:created xsi:type="dcterms:W3CDTF">2016-12-01T00:32:25Z</dcterms:created>
  <dcterms:modified xsi:type="dcterms:W3CDTF">2022-10-02T15:09:11Z</dcterms:modified>
</cp:coreProperties>
</file>