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2" roundtripDataSignature="AMtx7mifujrN7yJCkN5TVk5575bOMHfk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22C02-FA91-4E2C-8B8C-2D326395CBEE}">
  <a:tblStyle styleId="{6AC22C02-FA91-4E2C-8B8C-2D326395CB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1297206-6ACB-44FC-90B8-3FF0508D183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3ADDF2AA-7D49-44B7-8EEF-4E2C20E5E2B8}" styleName="Table_2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16CE678B-40D6-4F6B-926B-57181D3A221B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E29BC3F-D8CD-4CEA-B1B3-6B84CB4CD6C0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6226E834-1FCA-4877-9DE2-1DE3AF7FF079}" styleName="Table_5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l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lt1">
              <a:alpha val="2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slide" Target="slides/slide47.xml"/><Relationship Id="rId11" Type="http://schemas.openxmlformats.org/officeDocument/2006/relationships/slide" Target="slides/slide5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56" Type="http://schemas.openxmlformats.org/officeDocument/2006/relationships/slide" Target="slides/slide50.xml"/><Relationship Id="rId14" Type="http://schemas.openxmlformats.org/officeDocument/2006/relationships/slide" Target="slides/slide8.xml"/><Relationship Id="rId64" Type="http://schemas.openxmlformats.org/officeDocument/2006/relationships/customXml" Target="../customXml/item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59" Type="http://schemas.openxmlformats.org/officeDocument/2006/relationships/slide" Target="slides/slide53.xml"/><Relationship Id="rId17" Type="http://schemas.openxmlformats.org/officeDocument/2006/relationships/slide" Target="slides/slide11.xml"/><Relationship Id="rId41" Type="http://schemas.openxmlformats.org/officeDocument/2006/relationships/slide" Target="slides/slide35.xml"/><Relationship Id="rId62" Type="http://customschemas.google.com/relationships/presentationmetadata" Target="metadata"/><Relationship Id="rId20" Type="http://schemas.openxmlformats.org/officeDocument/2006/relationships/slide" Target="slides/slide14.xml"/><Relationship Id="rId54" Type="http://schemas.openxmlformats.org/officeDocument/2006/relationships/slide" Target="slides/slide4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slide" Target="slides/slide51.xml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60" Type="http://schemas.openxmlformats.org/officeDocument/2006/relationships/slide" Target="slides/slide54.xml"/><Relationship Id="rId52" Type="http://schemas.openxmlformats.org/officeDocument/2006/relationships/slide" Target="slides/slide46.xml"/><Relationship Id="rId10" Type="http://schemas.openxmlformats.org/officeDocument/2006/relationships/slide" Target="slides/slide4.xml"/><Relationship Id="rId65" Type="http://schemas.openxmlformats.org/officeDocument/2006/relationships/customXml" Target="../customXml/item3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39" Type="http://schemas.openxmlformats.org/officeDocument/2006/relationships/slide" Target="slides/slide33.xml"/><Relationship Id="rId13" Type="http://schemas.openxmlformats.org/officeDocument/2006/relationships/slide" Target="slides/slide7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cc3a3ddf_0_10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ddcc3a3ddf_0_10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ddcc3a3ddf_0_10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dcc3a3ddf_0_15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ddcc3a3ddf_0_15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ddcc3a3ddf_0_15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cc3a3ddf_0_1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ddcc3a3ddf_0_1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ddcc3a3ddf_0_1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dcc3a3ddf_0_18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ddcc3a3ddf_0_18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ddcc3a3ddf_0_18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dcc3a3ddf_0_20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ddcc3a3ddf_0_20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ddcc3a3ddf_0_20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dcc3a3ddf_0_2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ddcc3a3ddf_0_2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ddcc3a3ddf_0_2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dcc3a3ddf_0_26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ddcc3a3ddf_0_26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ddcc3a3ddf_0_26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cc3a3ddf_0_27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ddcc3a3ddf_0_27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ddcc3a3ddf_0_27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dcc3a3ddf_0_3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ddcc3a3ddf_0_3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ddcc3a3ddf_0_3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dcc3a3ddf_0_3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ddcc3a3ddf_0_3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ddcc3a3ddf_0_3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e688d7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e0e688d7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e0e688d7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0e688d78a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e0e688d78a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e0e688d78a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0e688d78a_0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e0e688d78a_0_4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ge0e688d78a_0_4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0e688d78a_0_6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e0e688d78a_0_6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ge0e688d78a_0_6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0e688d78a_0_1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e0e688d78a_0_1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e0e688d78a_0_1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0e688d78a_0_1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e0e688d78a_0_1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ge0e688d78a_0_1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0e688d78a_0_1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e0e688d78a_0_15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e0e688d78a_0_15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0e688d78a_0_17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e0e688d78a_0_17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ge0e688d78a_0_17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0e688d78a_0_19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e0e688d78a_0_19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e0e688d78a_0_19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dcc3a3ddf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ddcc3a3dd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ddcc3a3dd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cc3a3dd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cc3a3d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dcc3a3ddf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dcc3a3d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dcc3a3ddf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ddcc3a3ddf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dcc3a3ddf_0_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gddcc3a3ddf_0_6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dcc3a3ddf_0_8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gddcc3a3ddf_0_8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dcc3a3ddf_0_1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ddcc3a3ddf_0_1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ddcc3a3ddf_0_1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ddcc3a3ddf_0_1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dcc3a3ddf_0_1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ddcc3a3ddf_0_1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ddcc3a3ddf_0_19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ddcc3a3ddf_0_19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ddcc3a3ddf_0_2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ddcc3a3ddf_0_2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ddcc3a3ddf_0_2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gddcc3a3ddf_0_2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cc3a3dd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cc3a3d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ddcc3a3ddf_0_29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2" name="Google Shape;1002;gddcc3a3ddf_0_29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ddcc3a3ddf_0_2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ddcc3a3ddf_0_2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dcc3a3ddf_0_3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ddcc3a3ddf_0_3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ddcc3a3ddf_0_3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gddcc3a3ddf_0_3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e0e688d78a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4" name="Google Shape;1144;ge0e688d78a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0e688d78a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2" name="Google Shape;1172;ge0e688d78a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e0e688d78a_0_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4" name="Google Shape;1214;ge0e688d78a_0_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e0e688d78a_0_8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0" name="Google Shape;1240;ge0e688d78a_0_8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e0e688d78a_0_1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4" name="Google Shape;1264;ge0e688d78a_0_1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e0e688d78a_0_1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4" name="Google Shape;1294;ge0e688d78a_0_1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e0e688d78a_0_16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8" name="Google Shape;1328;ge0e688d78a_0_16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e0e688d78a_0_18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0" name="Google Shape;1360;ge0e688d78a_0_18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e0e688d78a_0_2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6" name="Google Shape;1386;ge0e688d78a_0_2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ddcc3a3ddf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0" name="Google Shape;1420;gddcc3a3ddf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ddcc3a3dd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ddcc3a3d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e0e688d78a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ge0e688d78a_0_2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cc3a3dd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cc3a3d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cc3a3ddf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ddcc3a3ddf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ddcc3a3ddf_0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cc3a3ddf_0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ddcc3a3ddf_0_5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ddcc3a3ddf_0_5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cc3a3ddf_0_7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ddcc3a3ddf_0_7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ddcc3a3ddf_0_7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hyperlink" Target="https://www.facebook.com/Ibermatica/" TargetMode="External"/><Relationship Id="rId4" Type="http://schemas.openxmlformats.org/officeDocument/2006/relationships/image" Target="../media/image10.png"/><Relationship Id="rId10" Type="http://schemas.openxmlformats.org/officeDocument/2006/relationships/image" Target="../media/image17.png"/><Relationship Id="rId9" Type="http://schemas.openxmlformats.org/officeDocument/2006/relationships/hyperlink" Target="https://www.youtube.com/user/ibermaticagrupo" TargetMode="External"/><Relationship Id="rId5" Type="http://schemas.openxmlformats.org/officeDocument/2006/relationships/hyperlink" Target="https://twitter.com/ibermaticagrupo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s://es.linkedin.com/company/ibermatica" TargetMode="External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914400" y="3760405"/>
            <a:ext cx="10363200" cy="60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Calibri"/>
              <a:buNone/>
              <a:defRPr b="0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e688d78a_0_2356"/>
          <p:cNvSpPr/>
          <p:nvPr/>
        </p:nvSpPr>
        <p:spPr>
          <a:xfrm>
            <a:off x="0" y="6286520"/>
            <a:ext cx="12192000" cy="5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line pie.png" id="98" name="Google Shape;98;ge0e688d78a_0_2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905253"/>
            <a:ext cx="12192002" cy="23110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0e688d78a_0_2356"/>
          <p:cNvSpPr/>
          <p:nvPr/>
        </p:nvSpPr>
        <p:spPr>
          <a:xfrm>
            <a:off x="9810776" y="5594540"/>
            <a:ext cx="2177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-127000" lvl="0" marL="1270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www.ibermatica.com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-facebook.png" id="100" name="Google Shape;100;ge0e688d78a_0_235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9404" y="5673023"/>
            <a:ext cx="181591" cy="181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-twitter.png" id="101" name="Google Shape;101;ge0e688d78a_0_235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6545" y="5673023"/>
            <a:ext cx="181591" cy="181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-linkedin.png" id="102" name="Google Shape;102;ge0e688d78a_0_235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61332" y="5673023"/>
            <a:ext cx="181591" cy="181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-youtube.png" id="103" name="Google Shape;103;ge0e688d78a_0_235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24192" y="5673023"/>
            <a:ext cx="181591" cy="18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- AZUL OSCURO">
  <p:cSld name="Título y texto - AZUL OSCUR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becera ppt.png" id="14" name="Google Shape;1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8" y="-1"/>
            <a:ext cx="4952992" cy="1261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2"/>
          <p:cNvSpPr txBox="1"/>
          <p:nvPr>
            <p:ph type="title"/>
          </p:nvPr>
        </p:nvSpPr>
        <p:spPr>
          <a:xfrm>
            <a:off x="380960" y="306473"/>
            <a:ext cx="11430080" cy="387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A4B8"/>
              </a:buClr>
              <a:buSzPts val="2133"/>
              <a:buFont typeface="Calibri"/>
              <a:buNone/>
              <a:defRPr b="0" sz="2133">
                <a:solidFill>
                  <a:srgbClr val="6BA4B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" type="body"/>
          </p:nvPr>
        </p:nvSpPr>
        <p:spPr>
          <a:xfrm>
            <a:off x="380960" y="1238236"/>
            <a:ext cx="11430080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2" type="body"/>
          </p:nvPr>
        </p:nvSpPr>
        <p:spPr>
          <a:xfrm>
            <a:off x="380960" y="616282"/>
            <a:ext cx="11430080" cy="350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67"/>
              <a:buNone/>
              <a:defRPr b="1" i="0" sz="1867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42"/>
          <p:cNvSpPr/>
          <p:nvPr/>
        </p:nvSpPr>
        <p:spPr>
          <a:xfrm>
            <a:off x="11811040" y="905297"/>
            <a:ext cx="238019" cy="239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Ibermatica-azul-fondo-transparente_GRANDE.png" id="19" name="Google Shape;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2057" y="6344695"/>
            <a:ext cx="1366971" cy="3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- AZUL CLARO">
  <p:cSld name="Título y texto - AZUL CLAR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becera ppt.png" id="27" name="Google Shape;2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8" y="-1"/>
            <a:ext cx="4952992" cy="126128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4"/>
          <p:cNvSpPr txBox="1"/>
          <p:nvPr>
            <p:ph type="title"/>
          </p:nvPr>
        </p:nvSpPr>
        <p:spPr>
          <a:xfrm>
            <a:off x="380960" y="306473"/>
            <a:ext cx="11430080" cy="387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A4B8"/>
              </a:buClr>
              <a:buSzPts val="2133"/>
              <a:buFont typeface="Calibri"/>
              <a:buNone/>
              <a:defRPr b="0" sz="2133">
                <a:solidFill>
                  <a:srgbClr val="6BA4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380960" y="616282"/>
            <a:ext cx="11430080" cy="350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67"/>
              <a:buNone/>
              <a:defRPr b="1" i="0" sz="1867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44"/>
          <p:cNvSpPr txBox="1"/>
          <p:nvPr>
            <p:ph idx="2" type="body"/>
          </p:nvPr>
        </p:nvSpPr>
        <p:spPr>
          <a:xfrm>
            <a:off x="380960" y="1238236"/>
            <a:ext cx="11430080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4"/>
          <p:cNvSpPr/>
          <p:nvPr/>
        </p:nvSpPr>
        <p:spPr>
          <a:xfrm>
            <a:off x="11811040" y="905297"/>
            <a:ext cx="238019" cy="239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Ibermatica-azul-fondo-transparente_GRANDE.png" id="32" name="Google Shape;3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2057" y="6344695"/>
            <a:ext cx="1366971" cy="3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4.xml"/><Relationship Id="rId4" Type="http://schemas.openxmlformats.org/officeDocument/2006/relationships/hyperlink" Target="http://jira.uoc.edu/jira/issues/?jql=project%20%3D%20GAT%20AND%20issuetype%20in%20(Evolutiu%2C%20Incid%C3%A8ncia%2C%20Bug)%20and%20component%20%3DDigitExam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5.xml"/><Relationship Id="rId4" Type="http://schemas.openxmlformats.org/officeDocument/2006/relationships/hyperlink" Target="http://jira.uoc.edu/jira/issues/?jql=project%20%3D%20GAT%20AND%20issuetype%20in%20(Evolutiu%2C%20Incid%C3%A8ncia%2C%20Bug)%20and%20component%20%3D%22Tr%C3%A0mits%20de%20l'expedient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6.xml"/><Relationship Id="rId4" Type="http://schemas.openxmlformats.org/officeDocument/2006/relationships/hyperlink" Target="http://jira.uoc.edu/jira/issues/?jql=project%20%3D%20GAT%20AND%20issuetype%20in%20(Evolutiu%2C%20Incid%C3%A8ncia%2C%20Bug)%20and%20component%20%3DT%C3%ADtols%20order%20by%20issuetype" TargetMode="External"/><Relationship Id="rId5" Type="http://schemas.openxmlformats.org/officeDocument/2006/relationships/hyperlink" Target="http://jira.uoc.edu/jira/issues/?jql=project%20%3D%20GAT%20AND%20issuetype%20in%20(Evolutiu%2C%20Incid%C3%A8ncia%2C%20Bug)%20and%20component%20%3DT%C3%ADtols%20order%20by%20issuetype" TargetMode="External"/><Relationship Id="rId6" Type="http://schemas.openxmlformats.org/officeDocument/2006/relationships/slide" Target="/ppt/slides/slide5.xml"/><Relationship Id="rId7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7.xml"/><Relationship Id="rId4" Type="http://schemas.openxmlformats.org/officeDocument/2006/relationships/hyperlink" Target="http://jira.uoc.edu/jira/issues/?jql=project%20%3D%20GAT%20AND%20issuetype%20in%20(Evolutiu%2C%20Incid%C3%A8ncia%2C%20Bug)%20and%20component%20%3DCertificats%20order%20by%20issuetype" TargetMode="External"/><Relationship Id="rId5" Type="http://schemas.openxmlformats.org/officeDocument/2006/relationships/hyperlink" Target="http://jira.uoc.edu/jira/issues/?jql=project%20%3D%20GAT%20AND%20issuetype%20in%20(Evolutiu%2C%20Incid%C3%A8ncia%2C%20Bug)%20and%20component%20%3DCertificats%20order%20by%20issuetype" TargetMode="External"/><Relationship Id="rId6" Type="http://schemas.openxmlformats.org/officeDocument/2006/relationships/slide" Target="/ppt/slides/slide5.xml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8.xml"/><Relationship Id="rId4" Type="http://schemas.openxmlformats.org/officeDocument/2006/relationships/hyperlink" Target="http://jira.uoc.edu/jira/issues/?jql=project%20%3D%20GAT%20AND%20issuetype%20in%20(Evolutiu%2C%20Incid%C3%A8ncia%2C%20Bug)%20and%20component%20%3DBeques%20order%20by%20issuetype" TargetMode="External"/><Relationship Id="rId5" Type="http://schemas.openxmlformats.org/officeDocument/2006/relationships/hyperlink" Target="http://jira.uoc.edu/jira/issues/?jql=project%20%3D%20GAT%20AND%20issuetype%20in%20(Evolutiu%2C%20Incid%C3%A8ncia%2C%20Bug)%20and%20component%20%3DBeques%20order%20by%20issuetype" TargetMode="External"/><Relationship Id="rId6" Type="http://schemas.openxmlformats.org/officeDocument/2006/relationships/slide" Target="/ppt/slides/slide5.xml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9.xml"/><Relationship Id="rId4" Type="http://schemas.openxmlformats.org/officeDocument/2006/relationships/hyperlink" Target="http://jira.uoc.edu/jira/issues/?jql=project%20%3D%20GAT%20AND%20issuetype%20in%20(Evolutiu%2C%20Incid%C3%A8ncia%2C%20Bug)%20and%20component%20%3DDoctorat%20order%20by%20issuetype" TargetMode="External"/><Relationship Id="rId5" Type="http://schemas.openxmlformats.org/officeDocument/2006/relationships/hyperlink" Target="http://jira.uoc.edu/jira/issues/?jql=project%20%3D%20GAT%20AND%20issuetype%20in%20(Evolutiu%2C%20Incid%C3%A8ncia%2C%20Bug)%20and%20component%20%3DDoctorat%20order%20by%20issuetype" TargetMode="External"/><Relationship Id="rId6" Type="http://schemas.openxmlformats.org/officeDocument/2006/relationships/slide" Target="/ppt/slides/slide5.xml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40.xml"/><Relationship Id="rId4" Type="http://schemas.openxmlformats.org/officeDocument/2006/relationships/slide" Target="/ppt/slides/slide5.xml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41.xml"/><Relationship Id="rId4" Type="http://schemas.openxmlformats.org/officeDocument/2006/relationships/hyperlink" Target="http://jira.uoc.edu/jira/issues/?jql=project%20%3D%20GAT%20AND%20issuetype%20in%20(Evolutiu%2C%20Incid%C3%A8ncia%2C%20Bug)%20and%20component%20%3D%22Validaci%C3%B3%20acad%C3%A8mica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42.xml"/><Relationship Id="rId4" Type="http://schemas.openxmlformats.org/officeDocument/2006/relationships/hyperlink" Target="http://jira.uoc.edu/jira/issues/?jql=project%20%3D%20GAT%20AND%20issuetype%20in%20(Evolutiu%2C%20Incid%C3%A8ncia%2C%20Bug)%20and%20component%20%3D%22Enlla%C3%A7%20amb%20Campus%22%20order%20by%20issuetype" TargetMode="External"/><Relationship Id="rId5" Type="http://schemas.openxmlformats.org/officeDocument/2006/relationships/hyperlink" Target="http://jira.uoc.edu/jira/issues/?jql=project%20%3D%20GAT%20AND%20issuetype%20in%20(Evolutiu%2C%20Incid%C3%A8ncia%2C%20Bug)%20and%20component%20%3D%22Enlla%C3%A7%20amb%20Campus%22%20order%20by%20issuetype" TargetMode="External"/><Relationship Id="rId6" Type="http://schemas.openxmlformats.org/officeDocument/2006/relationships/slide" Target="/ppt/slides/slide5.xml"/><Relationship Id="rId7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43.xml"/><Relationship Id="rId4" Type="http://schemas.openxmlformats.org/officeDocument/2006/relationships/slide" Target="/ppt/slides/slide5.xml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6.xml"/><Relationship Id="rId10" Type="http://schemas.openxmlformats.org/officeDocument/2006/relationships/slide" Target="/ppt/slides/slide6.xml"/><Relationship Id="rId13" Type="http://schemas.openxmlformats.org/officeDocument/2006/relationships/image" Target="../media/image25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9" Type="http://schemas.openxmlformats.org/officeDocument/2006/relationships/image" Target="../media/image23.png"/><Relationship Id="rId15" Type="http://schemas.openxmlformats.org/officeDocument/2006/relationships/slide" Target="/ppt/slides/slide54.xml"/><Relationship Id="rId14" Type="http://schemas.openxmlformats.org/officeDocument/2006/relationships/slide" Target="/ppt/slides/slide30.xml"/><Relationship Id="rId5" Type="http://schemas.openxmlformats.org/officeDocument/2006/relationships/slide" Target="/ppt/slides/slide4.xml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44.xml"/><Relationship Id="rId4" Type="http://schemas.openxmlformats.org/officeDocument/2006/relationships/hyperlink" Target="http://jira.uoc.edu/jira/issues/?jql=project%20%3D%20GAT%20AND%20issuetype%20in%20(Evolutiu%2C%20Incid%C3%A8ncia%2C%20Bug)%20and%20component%20%3DAvaluaci%C3%B3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45.xml"/><Relationship Id="rId4" Type="http://schemas.openxmlformats.org/officeDocument/2006/relationships/hyperlink" Target="http://jira.uoc.edu/jira/issues/?jql=project%20%3D%20GAT%20AND%20issuetype%20in%20(Evolutiu%2C%20Incid%C3%A8ncia%2C%20Bug)%20and%20component%20%3DAportacions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46.xml"/><Relationship Id="rId4" Type="http://schemas.openxmlformats.org/officeDocument/2006/relationships/hyperlink" Target="http://jira.uoc.edu/jira/issues/?jql=project%20%3D%20GAT%20AND%20issuetype%20in%20(Evolutiu%2C%20Incid%C3%A8ncia%2C%20Bug)%20and%20component%20%3D%22Dades%20generals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47.xml"/><Relationship Id="rId4" Type="http://schemas.openxmlformats.org/officeDocument/2006/relationships/slide" Target="/ppt/slides/slide5.xml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48.xml"/><Relationship Id="rId4" Type="http://schemas.openxmlformats.org/officeDocument/2006/relationships/slide" Target="/ppt/slides/slide5.xml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49.xml"/><Relationship Id="rId4" Type="http://schemas.openxmlformats.org/officeDocument/2006/relationships/hyperlink" Target="http://jira.uoc.edu/jira/issues/?jql=project%20%3D%20GAT%20AND%20issuetype%20in%20(Evolutiu%2C%20Incid%C3%A8ncia%2C%20Bug)%20and%20component%20%3D%22%3E%2025%20i%2045%20anys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50.xml"/><Relationship Id="rId4" Type="http://schemas.openxmlformats.org/officeDocument/2006/relationships/hyperlink" Target="http://jira.uoc.edu/jira/issues/?jql=project%20%3D%20GAT%20AND%20issuetype%20in%20(Evolutiu%2C%20Incid%C3%A8ncia%2C%20Bug)%20and%20component%20%3D%22Acc%C3%A9s%20i%20admissi%C3%B3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51.xml"/><Relationship Id="rId4" Type="http://schemas.openxmlformats.org/officeDocument/2006/relationships/slide" Target="/ppt/slides/slide5.xml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52.xml"/><Relationship Id="rId4" Type="http://schemas.openxmlformats.org/officeDocument/2006/relationships/hyperlink" Target="http://jira.uoc.edu/jira/issues/?jql=project%20%3D%20GAT%20AND%20issuetype%20in%20(Evolutiu%2C%20Incid%C3%A8ncia%2C%20Bug)%20and%20component%20%3DTaxes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53.xml"/><Relationship Id="rId4" Type="http://schemas.openxmlformats.org/officeDocument/2006/relationships/hyperlink" Target="http://jira.uoc.edu/jira/issues/?jql=project%20%3D%20GAT%20AND%20issuetype%20in%20(Evolutiu%2C%20Incid%C3%A8ncia%2C%20Bug)%20and%20component%20%3DDigitExam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slide" Target="/ppt/slides/slide7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slide" Target="/ppt/slides/slide8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slide" Target="/ppt/slides/slide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slide" Target="/ppt/slides/slide10.xml"/><Relationship Id="rId5" Type="http://schemas.openxmlformats.org/officeDocument/2006/relationships/slide" Target="/ppt/slides/slide10.xml"/><Relationship Id="rId6" Type="http://schemas.openxmlformats.org/officeDocument/2006/relationships/slide" Target="/ppt/slides/slide10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slide" Target="/ppt/slides/slide11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slide" Target="/ppt/slides/slide12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slide" Target="/ppt/slides/slide13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slide" Target="/ppt/slides/slide14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slide" Target="/ppt/slides/slide1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slide" Target="/ppt/slides/slide16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slide" Target="/ppt/slides/slide17.xml"/><Relationship Id="rId5" Type="http://schemas.openxmlformats.org/officeDocument/2006/relationships/slide" Target="/ppt/slides/slide17.xml"/><Relationship Id="rId6" Type="http://schemas.openxmlformats.org/officeDocument/2006/relationships/slide" Target="/ppt/slides/slide17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slide" Target="/ppt/slides/slide18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slide" Target="/ppt/slides/slide19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slide" Target="/ppt/slides/slide20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slide" Target="/ppt/slides/slide21.xml"/><Relationship Id="rId5" Type="http://schemas.openxmlformats.org/officeDocument/2006/relationships/slide" Target="/ppt/slides/slide21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slide" Target="/ppt/slides/slide22.xml"/><Relationship Id="rId5" Type="http://schemas.openxmlformats.org/officeDocument/2006/relationships/slide" Target="/ppt/slides/slide22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slide" Target="/ppt/slides/slide23.xml"/><Relationship Id="rId5" Type="http://schemas.openxmlformats.org/officeDocument/2006/relationships/slide" Target="/ppt/slides/slide23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Relationship Id="rId4" Type="http://schemas.openxmlformats.org/officeDocument/2006/relationships/slide" Target="/ppt/slides/slide24.xml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Relationship Id="rId4" Type="http://schemas.openxmlformats.org/officeDocument/2006/relationships/slide" Target="/ppt/slides/slide24.xml"/><Relationship Id="rId5" Type="http://schemas.openxmlformats.org/officeDocument/2006/relationships/slide" Target="/ppt/slides/slide25.xml"/><Relationship Id="rId6" Type="http://schemas.openxmlformats.org/officeDocument/2006/relationships/slide" Target="/ppt/slides/slide25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6.xml"/><Relationship Id="rId22" Type="http://schemas.openxmlformats.org/officeDocument/2006/relationships/slide" Target="/ppt/slides/slide12.xml"/><Relationship Id="rId21" Type="http://schemas.openxmlformats.org/officeDocument/2006/relationships/slide" Target="/ppt/slides/slide27.xml"/><Relationship Id="rId24" Type="http://schemas.openxmlformats.org/officeDocument/2006/relationships/slide" Target="/ppt/slides/slide23.xml"/><Relationship Id="rId23" Type="http://schemas.openxmlformats.org/officeDocument/2006/relationships/slide" Target="/ppt/slides/slide18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9" Type="http://schemas.openxmlformats.org/officeDocument/2006/relationships/slide" Target="/ppt/slides/slide13.xml"/><Relationship Id="rId26" Type="http://schemas.openxmlformats.org/officeDocument/2006/relationships/slide" Target="/ppt/slides/slide29.xml"/><Relationship Id="rId25" Type="http://schemas.openxmlformats.org/officeDocument/2006/relationships/slide" Target="/ppt/slides/slide28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Relationship Id="rId11" Type="http://schemas.openxmlformats.org/officeDocument/2006/relationships/slide" Target="/ppt/slides/slide14.xml"/><Relationship Id="rId10" Type="http://schemas.openxmlformats.org/officeDocument/2006/relationships/slide" Target="/ppt/slides/slide16.xml"/><Relationship Id="rId13" Type="http://schemas.openxmlformats.org/officeDocument/2006/relationships/slide" Target="/ppt/slides/slide17.xml"/><Relationship Id="rId12" Type="http://schemas.openxmlformats.org/officeDocument/2006/relationships/slide" Target="/ppt/slides/slide15.xml"/><Relationship Id="rId15" Type="http://schemas.openxmlformats.org/officeDocument/2006/relationships/slide" Target="/ppt/slides/slide20.xml"/><Relationship Id="rId14" Type="http://schemas.openxmlformats.org/officeDocument/2006/relationships/slide" Target="/ppt/slides/slide20.xml"/><Relationship Id="rId17" Type="http://schemas.openxmlformats.org/officeDocument/2006/relationships/slide" Target="/ppt/slides/slide22.xml"/><Relationship Id="rId16" Type="http://schemas.openxmlformats.org/officeDocument/2006/relationships/slide" Target="/ppt/slides/slide21.xml"/><Relationship Id="rId19" Type="http://schemas.openxmlformats.org/officeDocument/2006/relationships/slide" Target="/ppt/slides/slide25.xml"/><Relationship Id="rId18" Type="http://schemas.openxmlformats.org/officeDocument/2006/relationships/slide" Target="/ppt/slides/slide24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Relationship Id="rId4" Type="http://schemas.openxmlformats.org/officeDocument/2006/relationships/slide" Target="/ppt/slides/slide24.xml"/><Relationship Id="rId5" Type="http://schemas.openxmlformats.org/officeDocument/2006/relationships/slide" Target="/ppt/slides/slide26.xml"/><Relationship Id="rId6" Type="http://schemas.openxmlformats.org/officeDocument/2006/relationships/slide" Target="/ppt/slides/slide26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Relationship Id="rId4" Type="http://schemas.openxmlformats.org/officeDocument/2006/relationships/slide" Target="/ppt/slides/slide24.xml"/><Relationship Id="rId5" Type="http://schemas.openxmlformats.org/officeDocument/2006/relationships/slide" Target="/ppt/slides/slide27.xml"/><Relationship Id="rId6" Type="http://schemas.openxmlformats.org/officeDocument/2006/relationships/slide" Target="/ppt/slides/slide27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Relationship Id="rId4" Type="http://schemas.openxmlformats.org/officeDocument/2006/relationships/slide" Target="/ppt/slides/slide52.xml"/><Relationship Id="rId5" Type="http://schemas.openxmlformats.org/officeDocument/2006/relationships/slide" Target="/ppt/slides/slide28.xml"/><Relationship Id="rId6" Type="http://schemas.openxmlformats.org/officeDocument/2006/relationships/slide" Target="/ppt/slides/slide28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png"/><Relationship Id="rId4" Type="http://schemas.openxmlformats.org/officeDocument/2006/relationships/slide" Target="/ppt/slides/slide29.xml"/><Relationship Id="rId5" Type="http://schemas.openxmlformats.org/officeDocument/2006/relationships/slide" Target="/ppt/slides/slide29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1.xml"/><Relationship Id="rId4" Type="http://schemas.openxmlformats.org/officeDocument/2006/relationships/hyperlink" Target="http://jira.uoc.edu/jira/issues/?jql=project%20%3D%20GAT%20AND%20issuetype%20in%20(Evolutiu%2C%20Incid%C3%A8ncia%2C%20Bug)%20and%20component%20%3D%22Plans%20d'estudis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2.xml"/><Relationship Id="rId4" Type="http://schemas.openxmlformats.org/officeDocument/2006/relationships/hyperlink" Target="http://jira.uoc.edu/jira/issues/?jql=project%20%3D%20GAT%20AND%20issuetype%20in%20(Evolutiu%2C%20Incid%C3%A8ncia%2C%20Bug)%20and%20component%20%3D%22Plans%20d'estudis%22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3.xml"/><Relationship Id="rId4" Type="http://schemas.openxmlformats.org/officeDocument/2006/relationships/hyperlink" Target="http://jira.uoc.edu/jira/issues/?jql=project%20%3D%20GAT%20AND%20issuetype%20in%20(Evolutiu%2C%20Incid%C3%A8ncia%2C%20Bug)%20and%20component%20%3DMatr%C3%ADcula%20order%20by%20issuetype" TargetMode="External"/><Relationship Id="rId5" Type="http://schemas.openxmlformats.org/officeDocument/2006/relationships/slide" Target="/ppt/slides/slide5.xml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0" y="-1969"/>
            <a:ext cx="12195501" cy="6859969"/>
          </a:xfrm>
          <a:custGeom>
            <a:rect b="b" l="l" r="r" t="t"/>
            <a:pathLst>
              <a:path extrusionOk="0" h="10147300" w="16243300">
                <a:moveTo>
                  <a:pt x="0" y="10147287"/>
                </a:moveTo>
                <a:lnTo>
                  <a:pt x="16243300" y="10147287"/>
                </a:lnTo>
                <a:lnTo>
                  <a:pt x="16243300" y="0"/>
                </a:lnTo>
                <a:lnTo>
                  <a:pt x="0" y="0"/>
                </a:lnTo>
                <a:lnTo>
                  <a:pt x="0" y="10147287"/>
                </a:lnTo>
                <a:close/>
              </a:path>
            </a:pathLst>
          </a:custGeom>
          <a:solidFill>
            <a:srgbClr val="0082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496278" y="2465875"/>
            <a:ext cx="1036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s-ES"/>
              <a:t>MAPA DE PROCESSOS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5196177" y="-18566"/>
            <a:ext cx="5970719" cy="1761575"/>
          </a:xfrm>
          <a:custGeom>
            <a:rect b="b" l="l" r="r" t="t"/>
            <a:pathLst>
              <a:path extrusionOk="0" h="2613025" w="8948419">
                <a:moveTo>
                  <a:pt x="0" y="0"/>
                </a:moveTo>
                <a:lnTo>
                  <a:pt x="7251579" y="2612859"/>
                </a:lnTo>
                <a:lnTo>
                  <a:pt x="7770601" y="1861458"/>
                </a:lnTo>
                <a:lnTo>
                  <a:pt x="8120342" y="1342431"/>
                </a:lnTo>
                <a:lnTo>
                  <a:pt x="8459862" y="814074"/>
                </a:lnTo>
                <a:lnTo>
                  <a:pt x="8948223" y="34683"/>
                </a:lnTo>
              </a:path>
            </a:pathLst>
          </a:custGeom>
          <a:noFill/>
          <a:ln cap="flat" cmpd="sng" w="12700">
            <a:solidFill>
              <a:srgbClr val="6FC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024375" y="1746928"/>
            <a:ext cx="2167627" cy="3682337"/>
          </a:xfrm>
          <a:custGeom>
            <a:rect b="b" l="l" r="r" t="t"/>
            <a:pathLst>
              <a:path extrusionOk="0" h="5518784" w="3248659">
                <a:moveTo>
                  <a:pt x="0" y="0"/>
                </a:moveTo>
                <a:lnTo>
                  <a:pt x="3248505" y="5518255"/>
                </a:lnTo>
              </a:path>
            </a:pathLst>
          </a:custGeom>
          <a:noFill/>
          <a:ln cap="flat" cmpd="sng" w="12700">
            <a:solidFill>
              <a:srgbClr val="6FC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718587" y="583051"/>
            <a:ext cx="2376619" cy="21154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0583211" y="3655667"/>
            <a:ext cx="1608687" cy="15218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529673" y="-360"/>
            <a:ext cx="1202728" cy="12585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0246777" y="3686857"/>
            <a:ext cx="893225" cy="88126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1291200" y="2731075"/>
            <a:ext cx="472056" cy="50774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Ibermatica-azul-fondo-transparente.png" id="117" name="Google Shape;117;p1"/>
          <p:cNvPicPr preferRelativeResize="0"/>
          <p:nvPr/>
        </p:nvPicPr>
        <p:blipFill rotWithShape="1">
          <a:blip r:embed="rId8">
            <a:alphaModFix/>
          </a:blip>
          <a:srcRect b="26891" l="6486" r="6435" t="14489"/>
          <a:stretch/>
        </p:blipFill>
        <p:spPr>
          <a:xfrm>
            <a:off x="5008294" y="5429068"/>
            <a:ext cx="2174791" cy="68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 flipH="1">
            <a:off x="768829" y="-13546"/>
            <a:ext cx="4476753" cy="1320802"/>
          </a:xfrm>
          <a:custGeom>
            <a:rect b="b" l="l" r="r" t="t"/>
            <a:pathLst>
              <a:path extrusionOk="0" h="2613025" w="8948419">
                <a:moveTo>
                  <a:pt x="0" y="0"/>
                </a:moveTo>
                <a:lnTo>
                  <a:pt x="7251579" y="2612859"/>
                </a:lnTo>
                <a:lnTo>
                  <a:pt x="7770601" y="1861458"/>
                </a:lnTo>
                <a:lnTo>
                  <a:pt x="8120342" y="1342431"/>
                </a:lnTo>
                <a:lnTo>
                  <a:pt x="8459862" y="814074"/>
                </a:lnTo>
                <a:lnTo>
                  <a:pt x="8948223" y="34683"/>
                </a:ln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 flipH="1">
            <a:off x="0" y="1310988"/>
            <a:ext cx="1625253" cy="2760960"/>
          </a:xfrm>
          <a:custGeom>
            <a:rect b="b" l="l" r="r" t="t"/>
            <a:pathLst>
              <a:path extrusionOk="0" h="5518784" w="3248659">
                <a:moveTo>
                  <a:pt x="0" y="0"/>
                </a:moveTo>
                <a:lnTo>
                  <a:pt x="3248505" y="5518255"/>
                </a:ln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857488" y="0"/>
            <a:ext cx="1214446" cy="12708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00034" y="-142894"/>
            <a:ext cx="902911" cy="87062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71406" y="2643188"/>
            <a:ext cx="932353" cy="111830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57158" y="785800"/>
            <a:ext cx="536248" cy="50004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_poliedro_P286_L.png" id="124" name="Google Shape;12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71538" y="785800"/>
            <a:ext cx="1143008" cy="126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cc3a3ddf_0_1027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ddcc3a3ddf_0_1027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Mòdulo de gestió de la logística relacionada amb els exàmens.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Forms Developer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</a:rPr>
                        <a:t>5</a:t>
                      </a:r>
                      <a:endParaRPr b="1"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gddcc3a3ddf_0_1027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40000"/>
              </a:tblGrid>
              <a:tr h="3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17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dades mestres.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Tramesa d'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EXÀMENS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Convocatòries d'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EXÀMENS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Examinadors i acreditacions.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gddcc3a3ddf_0_1027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40000"/>
              </a:tblGrid>
              <a:tr h="2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 GRUPS OPERATIUS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45350"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Digitalització de Processos Académics.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84;gddcc3a3ddf_0_1027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15150"/>
                <a:gridCol w="3801025"/>
              </a:tblGrid>
              <a:tr h="2793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5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4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098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S33 AWS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S16 GEPAF.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S25-DDBB ACCESS.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S34 VNEXT.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S24 MS-ACCESS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gddcc3a3ddf_0_1027"/>
          <p:cNvGraphicFramePr/>
          <p:nvPr/>
        </p:nvGraphicFramePr>
        <p:xfrm>
          <a:off x="217026" y="395687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666700"/>
                <a:gridCol w="3849475"/>
              </a:tblGrid>
              <a:tr h="3007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(2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1885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9"/>
                            </a:ext>
                          </a:extLst>
                        </a:rPr>
                        <a:t>M26-CONFIGURACIÓ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AVALUACIÓ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gddcc3a3ddf_0_1027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{3ADDF2AA-7D49-44B7-8EEF-4E2C20E5E2B8}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800"/>
                        <a:t>M04 – Exámenes - Logistica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7" name="Google Shape;287;gddcc3a3ddf_0_1027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2513200"/>
                <a:gridCol w="162680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gddcc3a3ddf_0_1027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M04-</a:t>
            </a:r>
            <a:r>
              <a:rPr lang="es-ES"/>
              <a:t>EXÀMENS</a:t>
            </a:r>
            <a:r>
              <a:rPr lang="es-ES"/>
              <a:t>-LOGISTICA.</a:t>
            </a:r>
            <a:endParaRPr/>
          </a:p>
        </p:txBody>
      </p:sp>
      <p:sp>
        <p:nvSpPr>
          <p:cNvPr id="289" name="Google Shape;289;gddcc3a3ddf_0_1027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290" name="Google Shape;290;gddcc3a3ddf_0_10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25663"/>
            <a:ext cx="2800599" cy="14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cc3a3ddf_0_159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ddcc3a3ddf_0_159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consulta de l'expedient i tramitació de serveis associats a l'expedient.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Google Shape;298;gddcc3a3ddf_0_1590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3987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Consulta de l'expedient.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Traspàs d'expedients.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Adaptacions d'expedients.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Simulador d'expedients.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Google Shape;299;gddcc3a3ddf_0_1590"/>
          <p:cNvGraphicFramePr/>
          <p:nvPr/>
        </p:nvGraphicFramePr>
        <p:xfrm>
          <a:off x="7832536" y="3937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0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879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Programació.  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Desenvolupament de l'Expedient.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Google Shape;300;gddcc3a3ddf_0_1590"/>
          <p:cNvGraphicFramePr/>
          <p:nvPr/>
        </p:nvGraphicFramePr>
        <p:xfrm>
          <a:off x="217023" y="2120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01300"/>
              </a:tblGrid>
              <a:tr h="341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2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8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10"/>
                            </a:ext>
                          </a:extLst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09050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S20-PIOLIN.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S02-BART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S23-ENQUESTES.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gddcc3a3ddf_0_1590"/>
          <p:cNvGraphicFramePr/>
          <p:nvPr/>
        </p:nvGraphicFramePr>
        <p:xfrm>
          <a:off x="238926" y="393759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2210800"/>
                <a:gridCol w="2506850"/>
                <a:gridCol w="2798550"/>
              </a:tblGrid>
              <a:tr h="3079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</a:t>
                      </a:r>
                      <a:r>
                        <a:rPr lang="es-ES" sz="1200" u="none" cap="none" strike="noStrike">
                          <a:solidFill>
                            <a:schemeClr val="lt1"/>
                          </a:solidFill>
                        </a:rPr>
                        <a:t>     </a:t>
                      </a:r>
                      <a:r>
                        <a:rPr lang="es-ES" sz="1200" u="none" cap="none" strike="noStrike">
                          <a:solidFill>
                            <a:srgbClr val="1F3864"/>
                          </a:solidFill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10</a:t>
                      </a:r>
                      <a:r>
                        <a:rPr lang="es-ES" sz="1200" u="none" cap="none" strike="noStrike">
                          <a:solidFill>
                            <a:srgbClr val="1F3864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1F3864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309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949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M11 - VALIDACIÒ ACADÉMICA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M21-TERCERS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M15-APORTACIONS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1"/>
                            </a:ext>
                          </a:extLst>
                        </a:rPr>
                        <a:t>M23-EXÀMENS - AVALUACIÓ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M16-DADES MESTRES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M11 - VALIDACIÒ ACADÉMICA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M12-ENLLAÇ CAMPUS.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gddcc3a3ddf_0_159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M</a:t>
                      </a:r>
                      <a:r>
                        <a:rPr lang="es-ES" sz="1800"/>
                        <a:t>05-EXPEDIENTS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3" name="Google Shape;303;gddcc3a3ddf_0_1590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13200"/>
                <a:gridCol w="1626800"/>
              </a:tblGrid>
              <a:tr h="23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777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gddcc3a3ddf_0_1590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M05-EXPEDIENTS.</a:t>
            </a:r>
            <a:endParaRPr/>
          </a:p>
        </p:txBody>
      </p:sp>
      <p:sp>
        <p:nvSpPr>
          <p:cNvPr id="305" name="Google Shape;305;gddcc3a3ddf_0_1590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306" name="Google Shape;306;gddcc3a3ddf_0_15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25663"/>
            <a:ext cx="2800599" cy="14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dcc3a3ddf_0_1255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Google Shape;313;gddcc3a3ddf_0_1255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Mòdul que permet sol·licitar, generar, gestionar un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títol oficial, propi i SET.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Google Shape;314;gddcc3a3ddf_0_1255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32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(5)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2882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Notificar disponibilitat títol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Sol·licitar títols oficials/SET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 i cobrament del títol/SET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 resguard títol oficial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 fitxers títol  i SET a imprimir.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gddcc3a3ddf_0_1255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2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71450"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Desenvolupament de l'Expedient.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gddcc3a3ddf_0_1255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Google Shape;317;gddcc3a3ddf_0_1255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36800"/>
                <a:gridCol w="3823200"/>
              </a:tblGrid>
              <a:tr h="284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2950">
                <a:tc>
                  <a:txBody>
                    <a:bodyPr/>
                    <a:lstStyle/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S00-TERCERS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S02-BART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S08-SIT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S10-CUSTO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S12-MECD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S11-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FITXA DE L'ESTUDIANT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S09-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IMPREMTA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2"/>
                            </a:ext>
                          </a:extLst>
                        </a:rPr>
                        <a:t>S07-T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RAMITADOR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3"/>
                            </a:ext>
                          </a:extLst>
                        </a:rPr>
                        <a:t>S01-COFROS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" name="Google Shape;318;gddcc3a3ddf_0_1255"/>
          <p:cNvGraphicFramePr/>
          <p:nvPr/>
        </p:nvGraphicFramePr>
        <p:xfrm>
          <a:off x="217026" y="393758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36800"/>
                <a:gridCol w="3823200"/>
              </a:tblGrid>
              <a:tr h="290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INTERNS.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65650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M11-VALIDACIÒ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Google Shape;319;gddcc3a3ddf_0_1255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{3ADDF2AA-7D49-44B7-8EEF-4E2C20E5E2B8}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M06 – T</a:t>
                      </a:r>
                      <a:r>
                        <a:rPr lang="es-ES" sz="1800"/>
                        <a:t>Í</a:t>
                      </a: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TOLS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</a:t>
                      </a:r>
                      <a:r>
                        <a:rPr lang="es-ES" sz="1800" u="sng">
                          <a:solidFill>
                            <a:schemeClr val="hlink"/>
                          </a:solidFill>
                          <a:hlinkClick r:id="rId5"/>
                        </a:rPr>
                        <a:t> de Jira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0" name="Google Shape;320;gddcc3a3ddf_0_1255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</a:t>
            </a:r>
            <a:r>
              <a:rPr lang="es-ES"/>
              <a:t>A M06 – TITOLS.</a:t>
            </a:r>
            <a:endParaRPr/>
          </a:p>
        </p:txBody>
      </p:sp>
      <p:sp>
        <p:nvSpPr>
          <p:cNvPr id="321" name="Google Shape;321;gddcc3a3ddf_0_1255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MAPA GENERAL MÓDULS GAT.</a:t>
            </a:r>
            <a:endParaRPr/>
          </a:p>
        </p:txBody>
      </p:sp>
      <p:pic>
        <p:nvPicPr>
          <p:cNvPr id="322" name="Google Shape;322;gddcc3a3ddf_0_12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8975" y="625663"/>
            <a:ext cx="2800599" cy="14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cc3a3ddf_0_1828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9" name="Google Shape;329;gddcc3a3ddf_0_1828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que permet dissenyar, sol·licitar, generar i lliurar un Certificat Acadèmic Oficial (CAO).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b="1" sz="20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gddcc3a3ddf_0_1828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29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6075"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Sol·licitar certificat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Sol·licitar cobrament serveis associats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 de les sol·licituds de certificats i serveis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 / impressió del document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Càlcul taxes per al cobrament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Enviament del certificat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gddcc3a3ddf_0_1828"/>
          <p:cNvGraphicFramePr/>
          <p:nvPr/>
        </p:nvGraphicFramePr>
        <p:xfrm>
          <a:off x="7832536" y="390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29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48600"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Desenvolupament de l'Expedient.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gddcc3a3ddf_0_1828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2513200"/>
                <a:gridCol w="162680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gddcc3a3ddf_0_1828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686500"/>
                <a:gridCol w="3873500"/>
              </a:tblGrid>
              <a:tr h="262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823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S01-COFROS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S00-TERCERS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S02-BAR</a:t>
                      </a:r>
                      <a:r>
                        <a:rPr b="1" lang="es-ES" sz="1100"/>
                        <a:t>T</a:t>
                      </a:r>
                      <a:endParaRPr b="1" sz="11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S04-PORTASIGNATURES 🡪 NOTIFICADOR.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S03-SEDE ELECTRÓNICA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S06-MS-WORD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S14-VALIDACIOTP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4" name="Google Shape;334;gddcc3a3ddf_0_1828"/>
          <p:cNvGraphicFramePr/>
          <p:nvPr/>
        </p:nvGraphicFramePr>
        <p:xfrm>
          <a:off x="217026" y="390396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688075"/>
                <a:gridCol w="3871925"/>
              </a:tblGrid>
              <a:tr h="3297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328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M01-VALIDACIÒ ACADEMIC.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M00-EXPEDIENTS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M22- TAXES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4"/>
                            </a:ext>
                          </a:extLst>
                        </a:rPr>
                        <a:t>M04-EXÀMENS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AVALUACIÓ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M16-DADES MESTRES.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Google Shape;335;gddcc3a3ddf_0_1828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{3ADDF2AA-7D49-44B7-8EEF-4E2C20E5E2B8}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M07 –</a:t>
                      </a:r>
                      <a:r>
                        <a:rPr lang="es-ES" sz="1800"/>
                        <a:t> CERTIFICATS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</a:t>
                      </a:r>
                      <a:r>
                        <a:rPr lang="es-ES" sz="1800" u="sng">
                          <a:solidFill>
                            <a:schemeClr val="hlink"/>
                          </a:solidFill>
                          <a:hlinkClick r:id="rId5"/>
                        </a:rPr>
                        <a:t> de Jira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6" name="Google Shape;336;gddcc3a3ddf_0_1828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M07–CERTIFICATS.</a:t>
            </a:r>
            <a:endParaRPr/>
          </a:p>
        </p:txBody>
      </p:sp>
      <p:sp>
        <p:nvSpPr>
          <p:cNvPr id="337" name="Google Shape;337;gddcc3a3ddf_0_1828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MAPA GENERAL MÓDULS GAT.</a:t>
            </a:r>
            <a:endParaRPr/>
          </a:p>
        </p:txBody>
      </p:sp>
      <p:pic>
        <p:nvPicPr>
          <p:cNvPr id="338" name="Google Shape;338;gddcc3a3ddf_0_18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dcc3a3ddf_0_2066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gddcc3a3ddf_0_2066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</a:rPr>
                        <a:t>Mòdul que permet configurar i gestionar les quanties de les beques oficials i la seva assignació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346;gddcc3a3ddf_0_2066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2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(5)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6015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dades mestres.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Sol·licitud i gestió de beques oficials.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Recàlcul de beques oficials.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Revisions i notificacions de beques.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Generació de fitxer per a AGAUR.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gddcc3a3ddf_0_2066"/>
          <p:cNvGraphicFramePr/>
          <p:nvPr/>
        </p:nvGraphicFramePr>
        <p:xfrm>
          <a:off x="7832561" y="4074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2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14600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d'Incorporació.</a:t>
                      </a:r>
                      <a:endParaRPr b="1" sz="1150">
                        <a:solidFill>
                          <a:srgbClr val="00B05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gddcc3a3ddf_0_2066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Google Shape;349;gddcc3a3ddf_0_2066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36800"/>
                <a:gridCol w="3823200"/>
              </a:tblGrid>
              <a:tr h="2727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4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6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279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S17-AGAUR.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S17-AGAUR.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S18-E-DOCUMENT.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S01-COFROS.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gddcc3a3ddf_0_2066"/>
          <p:cNvGraphicFramePr/>
          <p:nvPr/>
        </p:nvGraphicFramePr>
        <p:xfrm>
          <a:off x="217026" y="407450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36800"/>
                <a:gridCol w="3823200"/>
              </a:tblGrid>
              <a:tr h="284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6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575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MATRÍCULA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gddcc3a3ddf_0_2066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{3ADDF2AA-7D49-44B7-8EEF-4E2C20E5E2B8}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M</a:t>
                      </a:r>
                      <a:r>
                        <a:rPr lang="es-ES" sz="1800"/>
                        <a:t>08 – BEQUES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</a:t>
                      </a:r>
                      <a:r>
                        <a:rPr lang="es-ES" sz="1800" u="sng">
                          <a:solidFill>
                            <a:schemeClr val="hlink"/>
                          </a:solidFill>
                          <a:hlinkClick r:id="rId5"/>
                        </a:rPr>
                        <a:t> de Jira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2" name="Google Shape;352;gddcc3a3ddf_0_2066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M08–BEQUES.</a:t>
            </a:r>
            <a:endParaRPr/>
          </a:p>
        </p:txBody>
      </p:sp>
      <p:sp>
        <p:nvSpPr>
          <p:cNvPr id="353" name="Google Shape;353;gddcc3a3ddf_0_2066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MAPA GENERAL MÓDULS GAT.</a:t>
            </a:r>
            <a:endParaRPr/>
          </a:p>
        </p:txBody>
      </p:sp>
      <p:pic>
        <p:nvPicPr>
          <p:cNvPr id="354" name="Google Shape;354;gddcc3a3ddf_0_20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dcc3a3ddf_0_2311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1" name="Google Shape;361;gddcc3a3ddf_0_2311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gestió de les activitats i serveis acadèmics dins dels programes de Doctorat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gddcc3a3ddf_0_2311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32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(4)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033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la tesi doctoral.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i pagament de serveis associats a la tesi.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canvis d'edició de programes de doctorat.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examen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 DEA.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gddcc3a3ddf_0_2311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40000"/>
              </a:tblGrid>
              <a:tr h="33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797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Programació.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gddcc3a3ddf_0_2311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gddcc3a3ddf_0_2311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36800"/>
                <a:gridCol w="3823200"/>
              </a:tblGrid>
              <a:tr h="3447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9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91475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5"/>
                            </a:ext>
                          </a:extLst>
                        </a:rPr>
                        <a:t>S24-MS-ACCESS.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  <a:extLst>
                          <a:ext uri="http://customooxmlschemas.google.com/">
                            <go:slidesCustomData xmlns:go="http://customooxmlschemas.google.com/" textRoundtripDataId="16"/>
                          </a:ext>
                        </a:extLs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7"/>
                            </a:ext>
                          </a:extLst>
                        </a:rPr>
                        <a:t>S29-MS-EXCEL.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gddcc3a3ddf_0_2311"/>
          <p:cNvGraphicFramePr/>
          <p:nvPr/>
        </p:nvGraphicFramePr>
        <p:xfrm>
          <a:off x="217026" y="39376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3736800"/>
                <a:gridCol w="3823200"/>
              </a:tblGrid>
              <a:tr h="334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8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295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M22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-TAXES.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8"/>
                            </a:ext>
                          </a:extLst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19"/>
                            </a:ext>
                          </a:extLst>
                        </a:rPr>
                        <a:t>MATRÍCULA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0"/>
                            </a:ext>
                          </a:extLst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  <a:extLst>
                          <a:ext uri="http://customooxmlschemas.google.com/">
                            <go:slidesCustomData xmlns:go="http://customooxmlschemas.google.com/" textRoundtripDataId="21"/>
                          </a:ext>
                        </a:extLs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2"/>
                            </a:ext>
                          </a:extLst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M12 - ENLLAÇ CAMPUS.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gddcc3a3ddf_0_2311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{3ADDF2AA-7D49-44B7-8EEF-4E2C20E5E2B8}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M</a:t>
                      </a:r>
                      <a:r>
                        <a:rPr lang="es-ES" sz="1800"/>
                        <a:t>09 –DOCTORAT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</a:t>
                      </a:r>
                      <a:r>
                        <a:rPr lang="es-ES" sz="1800" u="sng">
                          <a:solidFill>
                            <a:schemeClr val="hlink"/>
                          </a:solidFill>
                          <a:hlinkClick r:id="rId5"/>
                        </a:rPr>
                        <a:t> de Jira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8" name="Google Shape;368;gddcc3a3ddf_0_2311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M09–DOCTORAT.</a:t>
            </a:r>
            <a:endParaRPr/>
          </a:p>
        </p:txBody>
      </p:sp>
      <p:sp>
        <p:nvSpPr>
          <p:cNvPr id="369" name="Google Shape;369;gddcc3a3ddf_0_2311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MAPA GENERAL MÓDULS GAT.</a:t>
            </a:r>
            <a:endParaRPr/>
          </a:p>
        </p:txBody>
      </p:sp>
      <p:pic>
        <p:nvPicPr>
          <p:cNvPr id="370" name="Google Shape;370;gddcc3a3ddf_0_23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dcc3a3ddf_0_2666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gddcc3a3ddf_0_2666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configuració i gestió dels treballs de fi d'estudis (TFG, TFM I TFC)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Google Shape;378;gddcc3a3ddf_0_2666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(2)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51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dades mestres. 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sol·licituds TFG's i TFM's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gddcc3a3ddf_0_2666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298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Programación.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 de Practiques i Mobilitat.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Google Shape;380;gddcc3a3ddf_0_2666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Google Shape;381;gddcc3a3ddf_0_2666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404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8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4497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S28-AXES.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3"/>
                            </a:ext>
                          </a:extLst>
                        </a:rPr>
                        <a:t>S28-AXES.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S36-DEFENSA TFs.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Google Shape;382;gddcc3a3ddf_0_2666"/>
          <p:cNvGraphicFramePr/>
          <p:nvPr/>
        </p:nvGraphicFramePr>
        <p:xfrm>
          <a:off x="217026" y="39376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5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6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120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MATRÍCULA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3" name="Google Shape;383;gddcc3a3ddf_0_2666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M10-FI D'ESTUDIS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4" name="Google Shape;384;gddcc3a3ddf_0_2666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</a:t>
            </a:r>
            <a:r>
              <a:rPr lang="es-ES"/>
              <a:t>10–FI D'ESTUDIS.</a:t>
            </a:r>
            <a:endParaRPr/>
          </a:p>
        </p:txBody>
      </p:sp>
      <p:sp>
        <p:nvSpPr>
          <p:cNvPr id="385" name="Google Shape;385;gddcc3a3ddf_0_2666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MAPA GENERAL MÓDULS GAT.</a:t>
            </a:r>
            <a:endParaRPr/>
          </a:p>
        </p:txBody>
      </p:sp>
      <p:pic>
        <p:nvPicPr>
          <p:cNvPr id="386" name="Google Shape;386;gddcc3a3ddf_0_2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dcc3a3ddf_0_2768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" name="Google Shape;393;gddcc3a3ddf_0_2768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intern de càlcul de potencial acadèmic i d'assoliments de fites i títols, amb capacitat de reconstruir la coherència académica d'un expedient al llarg de la seva trajectòria a la UOC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4" name="Google Shape;394;gddcc3a3ddf_0_2768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06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Obtenció de potencial de matricula d'expedient.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Obtenció de consecució de fites d'expedient.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Validació del històric de l'expedients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gddcc3a3ddf_0_2768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28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8360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Programació.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gddcc3a3ddf_0_2768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gddcc3a3ddf_0_2768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30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0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8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435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gddcc3a3ddf_0_2768"/>
          <p:cNvGraphicFramePr/>
          <p:nvPr/>
        </p:nvGraphicFramePr>
        <p:xfrm>
          <a:off x="217026" y="39376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07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8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3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519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 - 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4"/>
                            </a:ext>
                          </a:extLst>
                        </a:rPr>
                        <a:t>M17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5"/>
                            </a:ext>
                          </a:extLst>
                        </a:rPr>
                        <a:t>-CONFIGURACIÓ.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gddcc3a3ddf_0_2768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M11-VALIDACIÓ ACADÉMICA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0" name="Google Shape;400;gddcc3a3ddf_0_2768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</a:t>
            </a:r>
            <a:r>
              <a:rPr lang="es-ES"/>
              <a:t>ITXA M11–VALIDACIÓ ACADÉMICA.</a:t>
            </a:r>
            <a:endParaRPr/>
          </a:p>
        </p:txBody>
      </p:sp>
      <p:sp>
        <p:nvSpPr>
          <p:cNvPr id="401" name="Google Shape;401;gddcc3a3ddf_0_2768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402" name="Google Shape;402;gddcc3a3ddf_0_27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dcc3a3ddf_0_3124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" name="Google Shape;409;gddcc3a3ddf_0_3124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traspàs d'informació des de GAT al Campus Virtual a fi de confeccionar la docència dins d'aquest (assignatures, aules, consultors, tutors, …)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Developer.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" name="Google Shape;410;gddcc3a3ddf_0_3124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35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taules de dades a traspasar a CAMPUS.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Procés de traspàs a CAMPUS.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scipts i cues batch d'execució.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gddcc3a3ddf_0_3124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40000"/>
              </a:tblGrid>
              <a:tr h="37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008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de Campus.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Google Shape;412;gddcc3a3ddf_0_3124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gddcc3a3ddf_0_3124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245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2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26"/>
                            </a:ext>
                          </a:extLst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63000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S37 - PEP.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S30-CAMPUS VIRTUAL.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Google Shape;414;gddcc3a3ddf_0_3124"/>
          <p:cNvGraphicFramePr/>
          <p:nvPr/>
        </p:nvGraphicFramePr>
        <p:xfrm>
          <a:off x="217026" y="393758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52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6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143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7"/>
                            </a:ext>
                          </a:extLst>
                        </a:rPr>
                        <a:t>04-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8"/>
                            </a:ext>
                          </a:extLst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29"/>
                            </a:ext>
                          </a:extLst>
                        </a:rPr>
                        <a:t> - LOGÍSTICA.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gddcc3a3ddf_0_3124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M12 –ENLLAÇ CAMPUS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C3D4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D4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</a:t>
                      </a:r>
                      <a:r>
                        <a:rPr lang="es-ES" sz="1800" u="sng">
                          <a:solidFill>
                            <a:schemeClr val="hlink"/>
                          </a:solidFill>
                          <a:hlinkClick r:id="rId5"/>
                        </a:rPr>
                        <a:t> de Jira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D4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D4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" name="Google Shape;416;gddcc3a3ddf_0_3124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M12–ENLLAÇ CAMPUS.</a:t>
            </a:r>
            <a:endParaRPr/>
          </a:p>
        </p:txBody>
      </p:sp>
      <p:sp>
        <p:nvSpPr>
          <p:cNvPr id="417" name="Google Shape;417;gddcc3a3ddf_0_3124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MAPA GENERAL MÓDULS GAT.</a:t>
            </a:r>
            <a:endParaRPr/>
          </a:p>
        </p:txBody>
      </p:sp>
      <p:pic>
        <p:nvPicPr>
          <p:cNvPr id="418" name="Google Shape;418;gddcc3a3ddf_0_3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dcc3a3ddf_0_3353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gddcc3a3ddf_0_3353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configuració, consulta i control de la documentació necessària a aportar per un estudiant a l'hora d'accedir als estudis (accessos)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Google Shape;426;gddcc3a3ddf_0_3353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46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tipus de documents i activitats 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académicas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Captura i consulta de la documentaciò aportada.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Notificació sobre documentació aportada.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Google Shape;427;gddcc3a3ddf_0_3353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999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Desenvolupament de l'Expedient.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Google Shape;428;gddcc3a3ddf_0_3353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Google Shape;429;gddcc3a3ddf_0_3353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686500"/>
                <a:gridCol w="3873500"/>
              </a:tblGrid>
              <a:tr h="331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1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8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30"/>
                            </a:ext>
                          </a:extLst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467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S07-TRAMITADOR.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Google Shape;430;gddcc3a3ddf_0_3353"/>
          <p:cNvGraphicFramePr/>
          <p:nvPr/>
        </p:nvGraphicFramePr>
        <p:xfrm>
          <a:off x="217026" y="393757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688075"/>
                <a:gridCol w="3871925"/>
              </a:tblGrid>
              <a:tr h="352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143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" name="Google Shape;431;gddcc3a3ddf_0_3353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M13-CONTROL DOCUMENTACIÓ APORTADA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2" name="Google Shape;432;gddcc3a3ddf_0_3353"/>
          <p:cNvSpPr txBox="1"/>
          <p:nvPr>
            <p:ph type="title"/>
          </p:nvPr>
        </p:nvSpPr>
        <p:spPr>
          <a:xfrm>
            <a:off x="146875" y="6405000"/>
            <a:ext cx="594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M13–CONTROL DOCUMENTACIÓ APORTADA.</a:t>
            </a:r>
            <a:endParaRPr/>
          </a:p>
        </p:txBody>
      </p:sp>
      <p:sp>
        <p:nvSpPr>
          <p:cNvPr id="433" name="Google Shape;433;gddcc3a3ddf_0_3353"/>
          <p:cNvSpPr txBox="1"/>
          <p:nvPr/>
        </p:nvSpPr>
        <p:spPr>
          <a:xfrm>
            <a:off x="63926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MAPA GENERAL MÓDULS GAT.</a:t>
            </a:r>
            <a:endParaRPr/>
          </a:p>
        </p:txBody>
      </p:sp>
      <p:pic>
        <p:nvPicPr>
          <p:cNvPr id="434" name="Google Shape;434;gddcc3a3ddf_0_3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2851973" y="270650"/>
            <a:ext cx="55461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A4B8"/>
              </a:buClr>
              <a:buSzPts val="2100"/>
              <a:buFont typeface="Calibri"/>
              <a:buNone/>
            </a:pPr>
            <a:r>
              <a:rPr lang="es-ES" sz="3033"/>
              <a:t>Estudi desacoblament de GAT.</a:t>
            </a:r>
            <a:endParaRPr sz="3033"/>
          </a:p>
        </p:txBody>
      </p:sp>
      <p:sp>
        <p:nvSpPr>
          <p:cNvPr id="130" name="Google Shape;130;p2"/>
          <p:cNvSpPr txBox="1"/>
          <p:nvPr>
            <p:ph idx="2" type="body"/>
          </p:nvPr>
        </p:nvSpPr>
        <p:spPr>
          <a:xfrm>
            <a:off x="380958" y="587975"/>
            <a:ext cx="200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s-ES" sz="3000"/>
              <a:t>I</a:t>
            </a:r>
            <a:r>
              <a:rPr lang="es-ES" sz="3000"/>
              <a:t>ndex</a:t>
            </a:r>
            <a:endParaRPr sz="3000"/>
          </a:p>
        </p:txBody>
      </p:sp>
      <p:sp>
        <p:nvSpPr>
          <p:cNvPr id="131" name="Google Shape;131;p2"/>
          <p:cNvSpPr/>
          <p:nvPr/>
        </p:nvSpPr>
        <p:spPr>
          <a:xfrm>
            <a:off x="1612606" y="1660850"/>
            <a:ext cx="2160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OBJECTIUS I CONTEXT</a:t>
            </a:r>
            <a:endParaRPr b="1"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612610" y="2454363"/>
            <a:ext cx="347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/>
              </a:rPr>
              <a:t>MAPA GENERAL </a:t>
            </a: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MÒDULS</a:t>
            </a: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 GAT.</a:t>
            </a:r>
            <a:endParaRPr b="1"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494433" y="1523987"/>
            <a:ext cx="4992095" cy="42205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_poliedro_P286_S.png" id="134" name="Google Shape;13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200" y="1411325"/>
            <a:ext cx="6300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cubo_P7408_S.png" id="135" name="Google Shape;13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484112">
            <a:off x="821674" y="2263305"/>
            <a:ext cx="6300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4922" y="1277021"/>
            <a:ext cx="4309952" cy="464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725" y="3072950"/>
            <a:ext cx="731325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1612604" y="3281600"/>
            <a:ext cx="2160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0"/>
              </a:rPr>
              <a:t>FITXES DELS</a:t>
            </a: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/>
              </a:rPr>
              <a:t> MÓDULS.</a:t>
            </a:r>
            <a:endParaRPr b="1"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950" y="3958175"/>
            <a:ext cx="8358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011" y="4678175"/>
            <a:ext cx="731325" cy="8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 txBox="1"/>
          <p:nvPr/>
        </p:nvSpPr>
        <p:spPr>
          <a:xfrm>
            <a:off x="1514750" y="4108825"/>
            <a:ext cx="367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4"/>
              </a:rPr>
              <a:t> DIAGRAMES DE RELACIONS DELS MÓDULS.</a:t>
            </a:r>
            <a:endParaRPr b="1"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570525" y="5028450"/>
            <a:ext cx="367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5"/>
              </a:rPr>
              <a:t> CONCLUSIONS I PROPERES ACCIONS.</a:t>
            </a:r>
            <a:endParaRPr b="1"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e688d78a_0_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" name="Google Shape;441;ge0e688d78a_0_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configuraciò de cadascú dels model d'avaluació que pot tenir una unitat docent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ge0e688d78a_0_0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qualificacions.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models d'avaluació.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sistemes i formules de càlcul.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models d'encreuament.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ge0e688d78a_0_0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3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111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de Campus.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Google Shape;444;ge0e688d78a_0_0"/>
          <p:cNvGraphicFramePr/>
          <p:nvPr/>
        </p:nvGraphicFramePr>
        <p:xfrm>
          <a:off x="783252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37950"/>
                <a:gridCol w="160205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5" name="Google Shape;445;ge0e688d78a_0_0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43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8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31"/>
                            </a:ext>
                          </a:extLst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4117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S35-RAC.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Google Shape;446;ge0e688d78a_0_0"/>
          <p:cNvGraphicFramePr/>
          <p:nvPr/>
        </p:nvGraphicFramePr>
        <p:xfrm>
          <a:off x="217026" y="393760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332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32"/>
                            </a:ext>
                          </a:extLst>
                        </a:rPr>
                        <a:t>FUNCIONAL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 (3)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370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33"/>
                            </a:ext>
                          </a:extLst>
                        </a:rPr>
                        <a:t>M23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34"/>
                            </a:ext>
                          </a:extLst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35"/>
                            </a:ext>
                          </a:extLst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36"/>
                            </a:ext>
                          </a:extLst>
                        </a:rPr>
                        <a:t> - 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M04-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LOGISTICA.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ge0e688d78a_0_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M14-MODELS AVALUACIÓ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8" name="Google Shape;448;ge0e688d78a_0_0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M14–MODELS AVALUACIÓ.</a:t>
            </a:r>
            <a:endParaRPr/>
          </a:p>
        </p:txBody>
      </p:sp>
      <p:sp>
        <p:nvSpPr>
          <p:cNvPr id="449" name="Google Shape;449;ge0e688d78a_0_0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450" name="Google Shape;450;ge0e688d78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0e688d78a_0_22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" name="Google Shape;457;ge0e688d78a_0_22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546425"/>
                <a:gridCol w="3473350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configuració de les relacions (convalidacions, equivalències, adaptacions,…) entre assignatures de diferents expedients d'un mateix estudiant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8" name="Google Shape;458;ge0e688d78a_0_220"/>
          <p:cNvGraphicFramePr/>
          <p:nvPr/>
        </p:nvGraphicFramePr>
        <p:xfrm>
          <a:off x="7239151" y="2110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445850"/>
                <a:gridCol w="2295800"/>
              </a:tblGrid>
              <a:tr h="270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(11)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1436475">
                <a:tc>
                  <a:txBody>
                    <a:bodyPr/>
                    <a:lstStyle/>
                    <a:p>
                      <a:pPr indent="-15557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Manteniment dades mestres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Manteniment de plantilles d'equivalències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Sol·licitud d'adaptació de plans interns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Sol·licitud d'adaptació de plans externs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Notificació de resolucions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Traspàs a AEP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5557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Sol·licitud d'encadenaments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Sol·licitud d'adaptacions d'assignatures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Sol·licitud d'adaptacions de Minors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Gestió de les renúncies d'adaptacions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Char char="•"/>
                      </a:pPr>
                      <a:r>
                        <a:rPr b="1" lang="es-ES" sz="950">
                          <a:solidFill>
                            <a:schemeClr val="dk1"/>
                          </a:solidFill>
                        </a:rPr>
                        <a:t>Procés de desadaptació de plans</a:t>
                      </a:r>
                      <a:endParaRPr b="1" sz="95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" name="Google Shape;459;ge0e688d78a_0_220"/>
          <p:cNvGraphicFramePr/>
          <p:nvPr/>
        </p:nvGraphicFramePr>
        <p:xfrm>
          <a:off x="7239161" y="38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497000"/>
                <a:gridCol w="2244650"/>
              </a:tblGrid>
              <a:tr h="2820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(7)</a:t>
                      </a:r>
                      <a:endParaRPr b="1" sz="12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979375">
                <a:tc>
                  <a:txBody>
                    <a:bodyPr/>
                    <a:lstStyle/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Programació.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Serveis d'Acompanyament a l'estudiant.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Serveis de Campus.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Serveis d'Incorporació.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Desenvolupament de l'Expedient.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Digitalització de Processos Académics.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161925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•"/>
                      </a:pPr>
                      <a:r>
                        <a:rPr b="1" lang="es-ES" sz="1050">
                          <a:solidFill>
                            <a:schemeClr val="dk1"/>
                          </a:solidFill>
                        </a:rPr>
                        <a:t>Serveis d'Atenció.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ge0e688d78a_0_220"/>
          <p:cNvGraphicFramePr/>
          <p:nvPr/>
        </p:nvGraphicFramePr>
        <p:xfrm>
          <a:off x="7239149" y="5191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916600"/>
                <a:gridCol w="1816775"/>
              </a:tblGrid>
              <a:tr h="22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86945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ge0e688d78a_0_220"/>
          <p:cNvGraphicFramePr/>
          <p:nvPr/>
        </p:nvGraphicFramePr>
        <p:xfrm>
          <a:off x="217023" y="211064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548775"/>
                <a:gridCol w="3423875"/>
              </a:tblGrid>
              <a:tr h="271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S02-BART.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Google Shape;462;ge0e688d78a_0_220"/>
          <p:cNvGraphicFramePr/>
          <p:nvPr/>
        </p:nvGraphicFramePr>
        <p:xfrm>
          <a:off x="217026" y="386035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548775"/>
                <a:gridCol w="3423875"/>
              </a:tblGrid>
              <a:tr h="282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</a:t>
                      </a:r>
                      <a:r>
                        <a:rPr lang="es-ES" sz="1200"/>
                        <a:t>RELACIONS 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6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867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M11-VALIDACIÒ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37"/>
                            </a:ext>
                          </a:extLst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38"/>
                            </a:ext>
                          </a:extLst>
                        </a:rPr>
                        <a:t>MATRÍCULA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M13-CONTROL DOCUMENTACIÓ APORTADA.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Google Shape;463;ge0e688d78a_0_22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>
                          <a:extLst>
                            <a:ext uri="http://customooxmlschemas.google.com/">
                              <go:slidesCustomData xmlns:go="http://customooxmlschemas.google.com/" textRoundtripDataId="39"/>
                            </a:ext>
                          </a:extLst>
                        </a:rPr>
                        <a:t>M15</a:t>
                      </a:r>
                      <a:r>
                        <a:rPr lang="es-ES" sz="1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40"/>
                            </a:ext>
                          </a:extLst>
                        </a:rPr>
                        <a:t>-</a:t>
                      </a:r>
                      <a:r>
                        <a:rPr lang="es-ES" sz="1800">
                          <a:extLst>
                            <a:ext uri="http://customooxmlschemas.google.com/">
                              <go:slidesCustomData xmlns:go="http://customooxmlschemas.google.com/" textRoundtripDataId="41"/>
                            </a:ext>
                          </a:extLst>
                        </a:rPr>
                        <a:t>APORTACIONS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4" name="Google Shape;464;ge0e688d78a_0_220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M15</a:t>
            </a:r>
            <a:r>
              <a:rPr lang="es-ES"/>
              <a:t>–APORTACIONS.</a:t>
            </a:r>
            <a:endParaRPr/>
          </a:p>
        </p:txBody>
      </p:sp>
      <p:sp>
        <p:nvSpPr>
          <p:cNvPr id="465" name="Google Shape;465;ge0e688d78a_0_220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466" name="Google Shape;466;ge0e688d78a_0_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e688d78a_0_452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3" name="Google Shape;473;ge0e688d78a_0_452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que permet mantenir les dades mestres del sistema i les dades necessàries per iniciar un període acadèmic (anys, semestres,…)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Developer.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ge0e688d78a_0_452"/>
          <p:cNvGraphicFramePr/>
          <p:nvPr/>
        </p:nvGraphicFramePr>
        <p:xfrm>
          <a:off x="773320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39325"/>
              </a:tblGrid>
              <a:tr h="29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0764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motius d'anul·lació matrícula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calendaris i activitats acadèmiques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dades estadístiques i indicadors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ge0e688d78a_0_452"/>
          <p:cNvGraphicFramePr/>
          <p:nvPr/>
        </p:nvGraphicFramePr>
        <p:xfrm>
          <a:off x="7750786" y="35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183950"/>
                <a:gridCol w="2037800"/>
              </a:tblGrid>
              <a:tr h="3335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1190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d'Acompanyament a l'estudiant.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d'Atenció.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de Campus.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d'Incorporació.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Desenvolupament de l'Expedient.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Digitalització de Processos Académics.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Programació.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ge0e688d78a_0_452"/>
          <p:cNvGraphicFramePr/>
          <p:nvPr/>
        </p:nvGraphicFramePr>
        <p:xfrm>
          <a:off x="7733199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98850"/>
                <a:gridCol w="16404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Google Shape;477;ge0e688d78a_0_452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228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(1)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2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2-DIMAX.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8" name="Google Shape;478;ge0e688d78a_0_452"/>
          <p:cNvGraphicFramePr/>
          <p:nvPr/>
        </p:nvGraphicFramePr>
        <p:xfrm>
          <a:off x="217026" y="35641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2407550"/>
                <a:gridCol w="2527625"/>
                <a:gridCol w="2527625"/>
              </a:tblGrid>
              <a:tr h="2753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(22)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2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1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M04-EXÀMENS -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LOGÍSTICA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M08-BEQUES.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M10-FI D'ESTUDIS.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M11-VALIDACIÒ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M12-ENLLAÇ CAMPUS.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M13-CONTROL DOCUMENTACIÓ APORTADA.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M18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-ESTADÍSTICAS MEC.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M19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-MAJORS 25.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M20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-PROVES ACLES.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M22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-TAXES.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AVALUACIÓ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850" u="none" cap="none" strike="noStrike">
                        <a:solidFill>
                          <a:srgbClr val="00B05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ge0e688d78a_0_452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M16</a:t>
                      </a:r>
                      <a:r>
                        <a:rPr lang="es-ES" sz="1800"/>
                        <a:t>-DADES MESTRES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Información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0" name="Google Shape;480;ge0e688d78a_0_452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M16</a:t>
            </a:r>
            <a:r>
              <a:rPr lang="es-ES"/>
              <a:t>–DADES MESTRES.</a:t>
            </a:r>
            <a:endParaRPr/>
          </a:p>
        </p:txBody>
      </p:sp>
      <p:sp>
        <p:nvSpPr>
          <p:cNvPr id="481" name="Google Shape;481;ge0e688d78a_0_452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482" name="Google Shape;482;ge0e688d78a_0_4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0e688d78a_0_67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9" name="Google Shape;489;ge0e688d78a_0_67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DESACOPLAMENT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parametrització del sistema GAT (idiomes, descripcions, paràmetres operatius, configuració del menú d'usuari, plantilles web,…)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Google Shape;490;ge0e688d78a_0_670"/>
          <p:cNvGraphicFramePr/>
          <p:nvPr/>
        </p:nvGraphicFramePr>
        <p:xfrm>
          <a:off x="773320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21750"/>
              </a:tblGrid>
              <a:tr h="2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(4)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0965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Parametrització del sistema i de la gestió 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ACADÉMICA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 amb GAT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subsistema de multiidioma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plantilles Web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les opcions del menú d'usuari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ge0e688d78a_0_670"/>
          <p:cNvGraphicFramePr/>
          <p:nvPr/>
        </p:nvGraphicFramePr>
        <p:xfrm>
          <a:off x="7750786" y="35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302700"/>
                <a:gridCol w="1919050"/>
              </a:tblGrid>
              <a:tr h="289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1629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Desenvolupament de l'Expedient.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Digitalització de Processos Académics.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d'Acompanyament a l'estudiant.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Programació.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d'Atenció.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de Campus.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d'Incorporació.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Google Shape;492;ge0e688d78a_0_670"/>
          <p:cNvGraphicFramePr/>
          <p:nvPr/>
        </p:nvGraphicFramePr>
        <p:xfrm>
          <a:off x="7733199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98850"/>
                <a:gridCol w="16404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ge0e688d78a_0_670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228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2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Google Shape;494;ge0e688d78a_0_670"/>
          <p:cNvGraphicFramePr/>
          <p:nvPr/>
        </p:nvGraphicFramePr>
        <p:xfrm>
          <a:off x="217026" y="35641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2407550"/>
                <a:gridCol w="2527625"/>
                <a:gridCol w="2527625"/>
              </a:tblGrid>
              <a:tr h="2753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(22)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23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1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M04-EXÀMENS - LOGISTICA.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M08-BEQUES.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M10-FI D'ESTUDIS.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M11-VALIDACIÓ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M12-ENLLAÇ CAMPUS. 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M13-CONTROL DOCUMENTACIÓ APORTADA.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AVALUACIÓ.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M18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-ESTADÍSTICAS MEC.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M19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-MAJORS 25.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M20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-PROVES ACLES.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M22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-TAXES.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AVALUACIO.</a:t>
                      </a:r>
                      <a:endParaRPr b="1" sz="850" u="none" cap="none" strike="noStrike">
                        <a:solidFill>
                          <a:srgbClr val="00B05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Google Shape;495;ge0e688d78a_0_67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M17</a:t>
                      </a:r>
                      <a:r>
                        <a:rPr lang="es-ES" sz="1800"/>
                        <a:t>-CONFIGURACIÓ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6" name="Google Shape;496;ge0e688d78a_0_670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M17</a:t>
            </a:r>
            <a:r>
              <a:rPr lang="es-ES"/>
              <a:t>–CONFIGURACIÓ.</a:t>
            </a:r>
            <a:endParaRPr/>
          </a:p>
        </p:txBody>
      </p:sp>
      <p:sp>
        <p:nvSpPr>
          <p:cNvPr id="497" name="Google Shape;497;ge0e688d78a_0_670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MAPA GENERAL MÓDULS GAT.</a:t>
            </a:r>
            <a:endParaRPr/>
          </a:p>
        </p:txBody>
      </p:sp>
      <p:pic>
        <p:nvPicPr>
          <p:cNvPr id="498" name="Google Shape;498;ge0e688d78a_0_6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0e688d78a_0_1108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5" name="Google Shape;505;ge0e688d78a_0_1108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615700"/>
                <a:gridCol w="340407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d'obtenció de'informació estadística de programes i titulacions per lliurar al Ministeri d'Educació i Ciència (MEC, actual MEFP)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ge0e688d78a_0_1108"/>
          <p:cNvGraphicFramePr/>
          <p:nvPr/>
        </p:nvGraphicFramePr>
        <p:xfrm>
          <a:off x="7792576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62375"/>
              </a:tblGrid>
              <a:tr h="35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(4)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020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solidFill>
                            <a:schemeClr val="dk1"/>
                          </a:solidFill>
                        </a:rPr>
                        <a:t> Parametrització del sistema i de la gestió 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ACADÉMICA</a:t>
                      </a:r>
                      <a:r>
                        <a:rPr b="1" lang="es-ES" sz="1100" u="none" cap="none" strike="noStrike">
                          <a:solidFill>
                            <a:schemeClr val="dk1"/>
                          </a:solidFill>
                        </a:rPr>
                        <a:t> amb GAT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solidFill>
                            <a:schemeClr val="dk1"/>
                          </a:solidFill>
                        </a:rPr>
                        <a:t> Gestió de subsistema de multiidioma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solidFill>
                            <a:schemeClr val="dk1"/>
                          </a:solidFill>
                        </a:rPr>
                        <a:t> Manteniment de plantilles Web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solidFill>
                            <a:schemeClr val="dk1"/>
                          </a:solidFill>
                        </a:rPr>
                        <a:t> Manteniment de les opcions del menú d'usuari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ge0e688d78a_0_1108"/>
          <p:cNvGraphicFramePr/>
          <p:nvPr/>
        </p:nvGraphicFramePr>
        <p:xfrm>
          <a:off x="7792586" y="3964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62375"/>
              </a:tblGrid>
              <a:tr h="2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1292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 Planficaciò y Qualitat.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Google Shape;508;ge0e688d78a_0_1108"/>
          <p:cNvGraphicFramePr/>
          <p:nvPr/>
        </p:nvGraphicFramePr>
        <p:xfrm>
          <a:off x="779257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373950"/>
                <a:gridCol w="1806000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9" name="Google Shape;509;ge0e688d78a_0_1108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618050"/>
                <a:gridCol w="3898125"/>
              </a:tblGrid>
              <a:tr h="367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(1)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8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0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S31-UNEIX.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ge0e688d78a_0_1108"/>
          <p:cNvGraphicFramePr/>
          <p:nvPr/>
        </p:nvGraphicFramePr>
        <p:xfrm>
          <a:off x="219376" y="396556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615700"/>
                <a:gridCol w="3898125"/>
              </a:tblGrid>
              <a:tr h="318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(4)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0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4552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MATRÍCULA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ge0e688d78a_0_1108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M18</a:t>
                      </a:r>
                      <a:r>
                        <a:rPr lang="es-ES" sz="1800"/>
                        <a:t>-ESTADÍSTICAS MEC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2" name="Google Shape;512;ge0e688d78a_0_1108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M18</a:t>
            </a:r>
            <a:r>
              <a:rPr lang="es-ES"/>
              <a:t>–ESTADÍSTICAS MEC.</a:t>
            </a:r>
            <a:endParaRPr/>
          </a:p>
        </p:txBody>
      </p:sp>
      <p:sp>
        <p:nvSpPr>
          <p:cNvPr id="513" name="Google Shape;513;ge0e688d78a_0_1108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MAPA GENERAL MÓDULS GAT.</a:t>
            </a:r>
            <a:endParaRPr/>
          </a:p>
        </p:txBody>
      </p:sp>
      <p:pic>
        <p:nvPicPr>
          <p:cNvPr id="514" name="Google Shape;514;ge0e688d78a_0_1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0e688d78a_0_133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ge0e688d78a_0_133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configuració i gestió de proves d'accés a estudiants majotrs de 25 o 45 anys als estudis universitaris.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Google Shape;522;ge0e688d78a_0_1330"/>
          <p:cNvGraphicFramePr/>
          <p:nvPr/>
        </p:nvGraphicFramePr>
        <p:xfrm>
          <a:off x="773320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21750"/>
              </a:tblGrid>
              <a:tr h="2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3599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dades mestres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les proves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Qualificació i tancament d'actes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les revisions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les entrevistes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Enllaç amb AccesNet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ge0e688d78a_0_1330"/>
          <p:cNvGraphicFramePr/>
          <p:nvPr/>
        </p:nvGraphicFramePr>
        <p:xfrm>
          <a:off x="7750786" y="3827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04175"/>
              </a:tblGrid>
              <a:tr h="33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8150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Desenvolupament de l'expedient.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Digitalització processos acadèmics.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s-ES" sz="1100">
                          <a:solidFill>
                            <a:schemeClr val="dk1"/>
                          </a:solidFill>
                        </a:rPr>
                        <a:t>•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d’incorporació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Google Shape;524;ge0e688d78a_0_1330"/>
          <p:cNvGraphicFramePr/>
          <p:nvPr/>
        </p:nvGraphicFramePr>
        <p:xfrm>
          <a:off x="7733199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98850"/>
                <a:gridCol w="16404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Google Shape;525;ge0e688d78a_0_1330"/>
          <p:cNvGraphicFramePr/>
          <p:nvPr/>
        </p:nvGraphicFramePr>
        <p:xfrm>
          <a:off x="217026" y="38275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322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585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M04-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LOGÍSTICA.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D'AVALUACIÓ.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6" name="Google Shape;526;ge0e688d78a_0_1330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270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(1)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S32-ACCESNET.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Google Shape;527;ge0e688d78a_0_133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M19</a:t>
                      </a:r>
                      <a:r>
                        <a:rPr lang="es-ES" sz="1800"/>
                        <a:t>-MAJORS 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8" name="Google Shape;528;ge0e688d78a_0_1330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M19</a:t>
            </a:r>
            <a:r>
              <a:rPr lang="es-ES"/>
              <a:t>–MAJORS 25.</a:t>
            </a:r>
            <a:endParaRPr/>
          </a:p>
        </p:txBody>
      </p:sp>
      <p:sp>
        <p:nvSpPr>
          <p:cNvPr id="529" name="Google Shape;529;ge0e688d78a_0_1330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530" name="Google Shape;530;ge0e688d78a_0_13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0e688d78a_0_1556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7" name="Google Shape;537;ge0e688d78a_0_1556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configuració i gestió de les proves de nivell d'idiomes.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Google Shape;538;ge0e688d78a_0_1556"/>
          <p:cNvGraphicFramePr/>
          <p:nvPr/>
        </p:nvGraphicFramePr>
        <p:xfrm>
          <a:off x="7750776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04175"/>
              </a:tblGrid>
              <a:tr h="28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(6)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289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dades mestres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les proves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Qualificació i tancament d'actes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les revisions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Gestió de les entrevistes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Certificats d'ofici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Google Shape;539;ge0e688d78a_0_1556"/>
          <p:cNvGraphicFramePr/>
          <p:nvPr/>
        </p:nvGraphicFramePr>
        <p:xfrm>
          <a:off x="7750786" y="3895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04175"/>
              </a:tblGrid>
              <a:tr h="3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6817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Digitalització processos acadèmics.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ge0e688d78a_0_1556"/>
          <p:cNvGraphicFramePr/>
          <p:nvPr/>
        </p:nvGraphicFramePr>
        <p:xfrm>
          <a:off x="7750774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81275"/>
                <a:gridCol w="16404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" name="Google Shape;541;ge0e688d78a_0_1556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30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" name="Google Shape;542;ge0e688d78a_0_1556"/>
          <p:cNvGraphicFramePr/>
          <p:nvPr/>
        </p:nvGraphicFramePr>
        <p:xfrm>
          <a:off x="217026" y="388793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327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165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M04-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LOGÍSTICA.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AVALUACIÓ.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D'AVALUACIÓ.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" name="Google Shape;543;ge0e688d78a_0_1556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M20</a:t>
                      </a:r>
                      <a:r>
                        <a:rPr lang="es-ES" sz="1800"/>
                        <a:t>-PROVES ACLES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4" name="Google Shape;544;ge0e688d78a_0_1556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M20</a:t>
            </a:r>
            <a:r>
              <a:rPr lang="es-ES"/>
              <a:t>–PROVES ACLES.</a:t>
            </a:r>
            <a:endParaRPr/>
          </a:p>
        </p:txBody>
      </p:sp>
      <p:sp>
        <p:nvSpPr>
          <p:cNvPr id="545" name="Google Shape;545;ge0e688d78a_0_1556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546" name="Google Shape;546;ge0e688d78a_0_15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0e688d78a_0_178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3" name="Google Shape;553;ge0e688d78a_0_178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Mòdul de gestió de </a:t>
                      </a: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relacions entre persones i càrrecs</a:t>
                      </a: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així com dades d'entitats externes a la UOC amb les que mantenim relacions.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4" name="Google Shape;554;ge0e688d78a_0_1780"/>
          <p:cNvGraphicFramePr/>
          <p:nvPr/>
        </p:nvGraphicFramePr>
        <p:xfrm>
          <a:off x="773320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21750"/>
              </a:tblGrid>
              <a:tr h="28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(4)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4626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dades del MEFP (MEC)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dades d'altres entitats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dades personals relacionats amb la UOC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Relació tercers - assignatures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5" name="Google Shape;555;ge0e688d78a_0_1780"/>
          <p:cNvGraphicFramePr/>
          <p:nvPr/>
        </p:nvGraphicFramePr>
        <p:xfrm>
          <a:off x="7750786" y="393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04175"/>
              </a:tblGrid>
              <a:tr h="31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74995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Google Shape;556;ge0e688d78a_0_1780"/>
          <p:cNvGraphicFramePr/>
          <p:nvPr/>
        </p:nvGraphicFramePr>
        <p:xfrm>
          <a:off x="7733199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98850"/>
                <a:gridCol w="16404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ge0e688d78a_0_1780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280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RELACIONES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9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6387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S00-TERCERS.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S21-GPRA.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S00-TERCERS.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ge0e688d78a_0_1780"/>
          <p:cNvGraphicFramePr/>
          <p:nvPr/>
        </p:nvGraphicFramePr>
        <p:xfrm>
          <a:off x="217026" y="393682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2407550"/>
                <a:gridCol w="2527625"/>
                <a:gridCol w="2527625"/>
              </a:tblGrid>
              <a:tr h="299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RELACIONES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(16)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1695075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MATRÍCULA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M04-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- LOGÍSTICA.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M19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-MAJORS 25.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M20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-PROVES ACLES.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M18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-ESTADÍSTIQUES MEC.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M08-BEQUES.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M10-FI D'ESTUDIS.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M12-ENLLAÇ CAMPUS.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ge0e688d78a_0_178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M21</a:t>
                      </a:r>
                      <a:r>
                        <a:rPr lang="es-ES" sz="1800"/>
                        <a:t>-TERCERS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ge0e688d78a_0_1780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M21</a:t>
            </a:r>
            <a:r>
              <a:rPr lang="es-ES"/>
              <a:t>–TERCERS.</a:t>
            </a:r>
            <a:endParaRPr/>
          </a:p>
        </p:txBody>
      </p:sp>
      <p:sp>
        <p:nvSpPr>
          <p:cNvPr id="561" name="Google Shape;561;ge0e688d78a_0_1780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MAPA GENERAL MÓDULS GAT.</a:t>
            </a:r>
            <a:endParaRPr/>
          </a:p>
        </p:txBody>
      </p:sp>
      <p:pic>
        <p:nvPicPr>
          <p:cNvPr id="562" name="Google Shape;562;ge0e688d78a_0_17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0e688d78a_0_1998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9" name="Google Shape;569;ge0e688d78a_0_1998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Mòdul de configuració de preus, taxes, descomptes i recàrrecs dels diversos serveis gestionats per la UOC.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Google Shape;570;ge0e688d78a_0_1998"/>
          <p:cNvGraphicFramePr/>
          <p:nvPr/>
        </p:nvGraphicFramePr>
        <p:xfrm>
          <a:off x="773320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21750"/>
              </a:tblGrid>
              <a:tr h="32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23837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taxes, preus i descomptes.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Manteniment de divises.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Google Shape;571;ge0e688d78a_0_1998"/>
          <p:cNvGraphicFramePr/>
          <p:nvPr/>
        </p:nvGraphicFramePr>
        <p:xfrm>
          <a:off x="7750786" y="3735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204175"/>
              </a:tblGrid>
              <a:tr h="3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908000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Serveis d’incorporació.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Desenvolupament de l'expedient.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Google Shape;572;ge0e688d78a_0_1998"/>
          <p:cNvGraphicFramePr/>
          <p:nvPr/>
        </p:nvGraphicFramePr>
        <p:xfrm>
          <a:off x="7733199" y="505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98850"/>
                <a:gridCol w="16404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Google Shape;573;ge0e688d78a_0_1998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32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SISTEMES EXTERNS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7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" name="Google Shape;574;ge0e688d78a_0_1998"/>
          <p:cNvGraphicFramePr/>
          <p:nvPr/>
        </p:nvGraphicFramePr>
        <p:xfrm>
          <a:off x="217026" y="373545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726000"/>
              </a:tblGrid>
              <a:tr h="3314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</a:t>
                      </a:r>
                      <a:r>
                        <a:rPr lang="es-ES" sz="1200"/>
                        <a:t>MÒDULS INTERNS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    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(9)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0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638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M03-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MATRÍCULA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M19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-MAJORS 25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M20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-PROVES ACLES.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" name="Google Shape;575;ge0e688d78a_0_1998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M22</a:t>
                      </a:r>
                      <a:r>
                        <a:rPr lang="es-ES" sz="1800" u="none" cap="none" strike="noStrike"/>
                        <a:t>-T</a:t>
                      </a:r>
                      <a:r>
                        <a:rPr lang="es-ES" sz="1800"/>
                        <a:t>AXES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6" name="Google Shape;576;ge0e688d78a_0_1998"/>
          <p:cNvSpPr txBox="1"/>
          <p:nvPr>
            <p:ph type="title"/>
          </p:nvPr>
        </p:nvSpPr>
        <p:spPr>
          <a:xfrm>
            <a:off x="146875" y="6405000"/>
            <a:ext cx="4311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</a:t>
            </a:r>
            <a:r>
              <a:rPr lang="es-ES"/>
              <a:t>M22</a:t>
            </a:r>
            <a:r>
              <a:rPr lang="es-ES"/>
              <a:t>–TAXES.</a:t>
            </a:r>
            <a:endParaRPr/>
          </a:p>
        </p:txBody>
      </p:sp>
      <p:sp>
        <p:nvSpPr>
          <p:cNvPr id="577" name="Google Shape;577;ge0e688d78a_0_1998"/>
          <p:cNvSpPr txBox="1"/>
          <p:nvPr/>
        </p:nvSpPr>
        <p:spPr>
          <a:xfrm>
            <a:off x="47924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578" name="Google Shape;578;ge0e688d78a_0_19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dcc3a3ddf_0_66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5" name="Google Shape;585;gddcc3a3ddf_0_66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Mòdulo d'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EXÀMENS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 encarregat de l'execució i correcció d'aquests, revisions, al·legacions i junta d'avaluació.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</a:t>
                      </a:r>
                      <a:r>
                        <a:rPr b="1" lang="es-ES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Developer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6" name="Google Shape;586;gddcc3a3ddf_0_66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293000"/>
                <a:gridCol w="1847000"/>
              </a:tblGrid>
              <a:tr h="27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15063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Dades generals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Qualificacions i models d'avaluació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Avaluació continuada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Enunciats d'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EXÀMENS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Proves virtuals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Introducció de qualificacions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Revisions de qualificacions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Consulta de qualificacions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Actes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</a:rPr>
                        <a:t>Postgrau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Infraccions i sancions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7" name="Google Shape;587;gddcc3a3ddf_0_66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40000"/>
              </a:tblGrid>
              <a:tr h="36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 </a:t>
                      </a: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GRUPS OPERATIUS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888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Digitalització de Processos Académics.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Serveis de campus.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Google Shape;588;gddcc3a3ddf_0_66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23200"/>
              </a:tblGrid>
              <a:tr h="2930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SISTEMES EXTERNS.     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(5)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9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42"/>
                            </a:ext>
                          </a:extLst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45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S35-RAC.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S04-PORTASIGNATURA.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S25-DDBB ACCESS.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S13 GATEWAY EGOV.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Google Shape;589;gddcc3a3ddf_0_66"/>
          <p:cNvGraphicFramePr/>
          <p:nvPr/>
        </p:nvGraphicFramePr>
        <p:xfrm>
          <a:off x="217026" y="393763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2479475"/>
                <a:gridCol w="2477450"/>
                <a:gridCol w="2603075"/>
              </a:tblGrid>
              <a:tr h="3390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M</a:t>
                      </a:r>
                      <a:r>
                        <a:rPr lang="es-ES" sz="1200"/>
                        <a:t>Ò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DULS INTERNS.  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     (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324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030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Ò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M01-P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LANS.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-CONFIGURACIÒ.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M21-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TERCERS.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M22</a:t>
                      </a: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AVALUACIÓ.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0" name="Google Shape;590;gddcc3a3ddf_0_66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M23</a:t>
                      </a:r>
                      <a:r>
                        <a:rPr lang="es-ES" sz="1800" u="none" cap="none" strike="noStrike"/>
                        <a:t> – EXÁMENES -</a:t>
                      </a:r>
                      <a:r>
                        <a:rPr lang="es-ES" sz="1800"/>
                        <a:t> AVALUACIÓ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91" name="Google Shape;591;gddcc3a3ddf_0_66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13200"/>
                <a:gridCol w="162680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r>
                        <a:rPr b="1" lang="es-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2" name="Google Shape;592;gddcc3a3ddf_0_66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M23-EXÁMENES - AVALUACIÓ</a:t>
            </a:r>
            <a:r>
              <a:rPr lang="es-ES"/>
              <a:t>.</a:t>
            </a:r>
            <a:endParaRPr/>
          </a:p>
        </p:txBody>
      </p:sp>
      <p:sp>
        <p:nvSpPr>
          <p:cNvPr id="593" name="Google Shape;593;gddcc3a3ddf_0_66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594" name="Google Shape;594;gddcc3a3ddf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15766"/>
            <a:ext cx="2800599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cc3a3ddf_0_11"/>
          <p:cNvSpPr txBox="1"/>
          <p:nvPr>
            <p:ph type="title"/>
          </p:nvPr>
        </p:nvSpPr>
        <p:spPr>
          <a:xfrm>
            <a:off x="380960" y="306473"/>
            <a:ext cx="114300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OBJECTIUS I CONTEXT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dcc3a3ddf_0_29"/>
          <p:cNvSpPr txBox="1"/>
          <p:nvPr>
            <p:ph type="title"/>
          </p:nvPr>
        </p:nvSpPr>
        <p:spPr>
          <a:xfrm>
            <a:off x="380955" y="306475"/>
            <a:ext cx="57249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DIAGRAMES DE RELACIONS DELS MÓDULS.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" name="Google Shape;604;gddcc3a3ddf_0_408"/>
          <p:cNvCxnSpPr>
            <a:endCxn id="605" idx="3"/>
          </p:cNvCxnSpPr>
          <p:nvPr/>
        </p:nvCxnSpPr>
        <p:spPr>
          <a:xfrm flipH="1">
            <a:off x="2534771" y="3993561"/>
            <a:ext cx="2616600" cy="22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606" name="Google Shape;606;gddcc3a3ddf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ddcc3a3ddf_0_408"/>
          <p:cNvSpPr/>
          <p:nvPr/>
        </p:nvSpPr>
        <p:spPr>
          <a:xfrm>
            <a:off x="1157456" y="193511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S19-EGIA.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ddcc3a3ddf_0_408"/>
          <p:cNvSpPr/>
          <p:nvPr/>
        </p:nvSpPr>
        <p:spPr>
          <a:xfrm>
            <a:off x="950471" y="396416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S22-DIMAX.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ddcc3a3ddf_0_408"/>
          <p:cNvSpPr/>
          <p:nvPr/>
        </p:nvSpPr>
        <p:spPr>
          <a:xfrm>
            <a:off x="3731831" y="4851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Google Shape;609;gddcc3a3ddf_0_408"/>
          <p:cNvCxnSpPr>
            <a:endCxn id="607" idx="3"/>
          </p:cNvCxnSpPr>
          <p:nvPr/>
        </p:nvCxnSpPr>
        <p:spPr>
          <a:xfrm rot="10800000">
            <a:off x="2741756" y="2187114"/>
            <a:ext cx="2231400" cy="104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0" name="Google Shape;610;gddcc3a3ddf_0_408"/>
          <p:cNvSpPr/>
          <p:nvPr/>
        </p:nvSpPr>
        <p:spPr>
          <a:xfrm>
            <a:off x="5176599" y="2928785"/>
            <a:ext cx="13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PLANS D’ESTUDIS</a:t>
            </a:r>
            <a:endParaRPr/>
          </a:p>
        </p:txBody>
      </p:sp>
      <p:grpSp>
        <p:nvGrpSpPr>
          <p:cNvPr id="611" name="Google Shape;611;gddcc3a3ddf_0_408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612" name="Google Shape;612;gddcc3a3ddf_0_408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gddcc3a3ddf_0_408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ddcc3a3ddf_0_408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ddcc3a3ddf_0_408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ddcc3a3ddf_0_408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ddcc3a3ddf_0_408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gddcc3a3ddf_0_408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ddcc3a3ddf_0_408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ddcc3a3ddf_0_408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gddcc3a3ddf_0_408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gddcc3a3ddf_0_408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gddcc3a3ddf_0_408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4" name="Google Shape;624;gddcc3a3ddf_0_408"/>
          <p:cNvSpPr/>
          <p:nvPr/>
        </p:nvSpPr>
        <p:spPr>
          <a:xfrm>
            <a:off x="7583910" y="7072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ddcc3a3ddf_0_408"/>
          <p:cNvSpPr/>
          <p:nvPr/>
        </p:nvSpPr>
        <p:spPr>
          <a:xfrm>
            <a:off x="5661591" y="6103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ddcc3a3ddf_0_408"/>
          <p:cNvSpPr/>
          <p:nvPr/>
        </p:nvSpPr>
        <p:spPr>
          <a:xfrm>
            <a:off x="1443275" y="511203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S23-ENQUESTES.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ddcc3a3ddf_0_408"/>
          <p:cNvCxnSpPr>
            <a:endCxn id="626" idx="3"/>
          </p:cNvCxnSpPr>
          <p:nvPr/>
        </p:nvCxnSpPr>
        <p:spPr>
          <a:xfrm flipH="1">
            <a:off x="3027575" y="4261536"/>
            <a:ext cx="2487600" cy="1102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8" name="Google Shape;628;gddcc3a3ddf_0_408"/>
          <p:cNvSpPr/>
          <p:nvPr/>
        </p:nvSpPr>
        <p:spPr>
          <a:xfrm>
            <a:off x="858855" y="29510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S20-PIOLIN.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9" name="Google Shape;629;gddcc3a3ddf_0_408"/>
          <p:cNvCxnSpPr>
            <a:endCxn id="628" idx="3"/>
          </p:cNvCxnSpPr>
          <p:nvPr/>
        </p:nvCxnSpPr>
        <p:spPr>
          <a:xfrm rot="10800000">
            <a:off x="2443155" y="3203053"/>
            <a:ext cx="2588400" cy="41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0" name="Google Shape;630;gddcc3a3ddf_0_408"/>
          <p:cNvCxnSpPr>
            <a:stCxn id="608" idx="2"/>
          </p:cNvCxnSpPr>
          <p:nvPr/>
        </p:nvCxnSpPr>
        <p:spPr>
          <a:xfrm>
            <a:off x="4523981" y="989189"/>
            <a:ext cx="973800" cy="160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1" name="Google Shape;631;gddcc3a3ddf_0_408"/>
          <p:cNvCxnSpPr>
            <a:stCxn id="625" idx="2"/>
          </p:cNvCxnSpPr>
          <p:nvPr/>
        </p:nvCxnSpPr>
        <p:spPr>
          <a:xfrm flipH="1">
            <a:off x="6160641" y="1114319"/>
            <a:ext cx="293100" cy="151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2" name="Google Shape;632;gddcc3a3ddf_0_408"/>
          <p:cNvCxnSpPr>
            <a:stCxn id="624" idx="2"/>
          </p:cNvCxnSpPr>
          <p:nvPr/>
        </p:nvCxnSpPr>
        <p:spPr>
          <a:xfrm flipH="1">
            <a:off x="6607260" y="1211267"/>
            <a:ext cx="1768800" cy="1510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3" name="Google Shape;633;gddcc3a3ddf_0_408"/>
          <p:cNvSpPr/>
          <p:nvPr/>
        </p:nvSpPr>
        <p:spPr>
          <a:xfrm>
            <a:off x="7436525" y="4010950"/>
            <a:ext cx="2809200" cy="25005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M12-ENLLAÇ CAMPUS.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M13-CONTROL DOCUMENTACIÓ APORTADA.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M14-MODELS AVALUACIÓ.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M18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-ESTADÍSTICAS MEC.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M19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-MAJORS 25.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M20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-PROVES ACLES.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-TAXES.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AVALUACIO.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ddcc3a3ddf_0_408"/>
          <p:cNvSpPr/>
          <p:nvPr/>
        </p:nvSpPr>
        <p:spPr>
          <a:xfrm>
            <a:off x="9287663" y="1677125"/>
            <a:ext cx="2388600" cy="20826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M03-MATRÍCULA.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M04-EXÀMENS - LOGISTICA.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M06-TÍTOLS.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M07-CERTIFICATS.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M08-BEQUES.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M09-DOCTORAT.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M10-FI D'ESTUDIS.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M11-VALIDACIÓ 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5" name="Google Shape;635;gddcc3a3ddf_0_408"/>
          <p:cNvCxnSpPr>
            <a:stCxn id="610" idx="3"/>
            <a:endCxn id="634" idx="1"/>
          </p:cNvCxnSpPr>
          <p:nvPr/>
        </p:nvCxnSpPr>
        <p:spPr>
          <a:xfrm flipH="1" rot="10800000">
            <a:off x="6576399" y="2718485"/>
            <a:ext cx="2711400" cy="67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6" name="Google Shape;636;gddcc3a3ddf_0_408"/>
          <p:cNvCxnSpPr>
            <a:endCxn id="633" idx="1"/>
          </p:cNvCxnSpPr>
          <p:nvPr/>
        </p:nvCxnSpPr>
        <p:spPr>
          <a:xfrm>
            <a:off x="6249125" y="4100500"/>
            <a:ext cx="1187400" cy="1160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7" name="Google Shape;637;gddcc3a3ddf_0_408"/>
          <p:cNvSpPr txBox="1"/>
          <p:nvPr>
            <p:ph type="title"/>
          </p:nvPr>
        </p:nvSpPr>
        <p:spPr>
          <a:xfrm>
            <a:off x="346955" y="25425"/>
            <a:ext cx="57249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M01- PLANS D'ESTUDIS.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638" name="Google Shape;638;gddcc3a3ddf_0_408"/>
          <p:cNvSpPr/>
          <p:nvPr/>
        </p:nvSpPr>
        <p:spPr>
          <a:xfrm>
            <a:off x="1725481" y="1048277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S37-BOF.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gddcc3a3ddf_0_408"/>
          <p:cNvCxnSpPr>
            <a:stCxn id="638" idx="3"/>
          </p:cNvCxnSpPr>
          <p:nvPr/>
        </p:nvCxnSpPr>
        <p:spPr>
          <a:xfrm>
            <a:off x="3309781" y="1300277"/>
            <a:ext cx="1874400" cy="156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644" name="Google Shape;644;gddcc3a3ddf_0_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ddcc3a3ddf_0_644"/>
          <p:cNvSpPr/>
          <p:nvPr/>
        </p:nvSpPr>
        <p:spPr>
          <a:xfrm>
            <a:off x="1157456" y="170651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S26-PCRM.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ddcc3a3ddf_0_644"/>
          <p:cNvSpPr/>
          <p:nvPr/>
        </p:nvSpPr>
        <p:spPr>
          <a:xfrm>
            <a:off x="3731831" y="4851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7" name="Google Shape;647;gddcc3a3ddf_0_644"/>
          <p:cNvCxnSpPr>
            <a:endCxn id="645" idx="3"/>
          </p:cNvCxnSpPr>
          <p:nvPr/>
        </p:nvCxnSpPr>
        <p:spPr>
          <a:xfrm rot="10800000">
            <a:off x="2741756" y="1958514"/>
            <a:ext cx="2253900" cy="942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8" name="Google Shape;648;gddcc3a3ddf_0_644"/>
          <p:cNvSpPr/>
          <p:nvPr/>
        </p:nvSpPr>
        <p:spPr>
          <a:xfrm>
            <a:off x="5176599" y="2928785"/>
            <a:ext cx="13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ACCESOS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gddcc3a3ddf_0_64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650" name="Google Shape;650;gddcc3a3ddf_0_64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ddcc3a3ddf_0_64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ddcc3a3ddf_0_64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ddcc3a3ddf_0_64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ddcc3a3ddf_0_64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ddcc3a3ddf_0_64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ddcc3a3ddf_0_64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ddcc3a3ddf_0_64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ddcc3a3ddf_0_64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ddcc3a3ddf_0_64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ddcc3a3ddf_0_64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ddcc3a3ddf_0_64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gddcc3a3ddf_0_644"/>
          <p:cNvSpPr/>
          <p:nvPr/>
        </p:nvSpPr>
        <p:spPr>
          <a:xfrm>
            <a:off x="7431510" y="7072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ddcc3a3ddf_0_644"/>
          <p:cNvSpPr/>
          <p:nvPr/>
        </p:nvSpPr>
        <p:spPr>
          <a:xfrm>
            <a:off x="5661591" y="6103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ddcc3a3ddf_0_644"/>
          <p:cNvSpPr/>
          <p:nvPr/>
        </p:nvSpPr>
        <p:spPr>
          <a:xfrm>
            <a:off x="858855" y="26462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S20-PIOLIN.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ddcc3a3ddf_0_644"/>
          <p:cNvSpPr/>
          <p:nvPr/>
        </p:nvSpPr>
        <p:spPr>
          <a:xfrm>
            <a:off x="787005" y="341577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S27-ADSALESF.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6" name="Google Shape;666;gddcc3a3ddf_0_644"/>
          <p:cNvCxnSpPr>
            <a:stCxn id="644" idx="1"/>
            <a:endCxn id="665" idx="3"/>
          </p:cNvCxnSpPr>
          <p:nvPr/>
        </p:nvCxnSpPr>
        <p:spPr>
          <a:xfrm flipH="1">
            <a:off x="2371277" y="3461748"/>
            <a:ext cx="2654700" cy="20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gddcc3a3ddf_0_644"/>
          <p:cNvCxnSpPr>
            <a:endCxn id="664" idx="3"/>
          </p:cNvCxnSpPr>
          <p:nvPr/>
        </p:nvCxnSpPr>
        <p:spPr>
          <a:xfrm rot="10800000">
            <a:off x="2443155" y="2898253"/>
            <a:ext cx="2445000" cy="199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gddcc3a3ddf_0_644"/>
          <p:cNvCxnSpPr>
            <a:stCxn id="646" idx="2"/>
            <a:endCxn id="644" idx="0"/>
          </p:cNvCxnSpPr>
          <p:nvPr/>
        </p:nvCxnSpPr>
        <p:spPr>
          <a:xfrm>
            <a:off x="4523981" y="989189"/>
            <a:ext cx="1341300" cy="153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gddcc3a3ddf_0_644"/>
          <p:cNvCxnSpPr>
            <a:stCxn id="663" idx="2"/>
          </p:cNvCxnSpPr>
          <p:nvPr/>
        </p:nvCxnSpPr>
        <p:spPr>
          <a:xfrm flipH="1">
            <a:off x="6285141" y="1114319"/>
            <a:ext cx="168600" cy="150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gddcc3a3ddf_0_644"/>
          <p:cNvCxnSpPr>
            <a:stCxn id="662" idx="2"/>
          </p:cNvCxnSpPr>
          <p:nvPr/>
        </p:nvCxnSpPr>
        <p:spPr>
          <a:xfrm flipH="1">
            <a:off x="6454860" y="1211267"/>
            <a:ext cx="1768800" cy="1510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1" name="Google Shape;671;gddcc3a3ddf_0_644"/>
          <p:cNvSpPr/>
          <p:nvPr/>
        </p:nvSpPr>
        <p:spPr>
          <a:xfrm>
            <a:off x="9041831" y="14251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ddcc3a3ddf_0_644"/>
          <p:cNvSpPr/>
          <p:nvPr/>
        </p:nvSpPr>
        <p:spPr>
          <a:xfrm>
            <a:off x="9703681" y="22940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ddcc3a3ddf_0_644"/>
          <p:cNvSpPr/>
          <p:nvPr/>
        </p:nvSpPr>
        <p:spPr>
          <a:xfrm>
            <a:off x="9856081" y="302380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M19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-MAJORS 25.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ddcc3a3ddf_0_644"/>
          <p:cNvSpPr/>
          <p:nvPr/>
        </p:nvSpPr>
        <p:spPr>
          <a:xfrm>
            <a:off x="8891581" y="45917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ddcc3a3ddf_0_644"/>
          <p:cNvSpPr/>
          <p:nvPr/>
        </p:nvSpPr>
        <p:spPr>
          <a:xfrm>
            <a:off x="4979768" y="52693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ddcc3a3ddf_0_644"/>
          <p:cNvSpPr/>
          <p:nvPr/>
        </p:nvSpPr>
        <p:spPr>
          <a:xfrm>
            <a:off x="7012756" y="52693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M03-MATRÍCULA.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ddcc3a3ddf_0_644"/>
          <p:cNvSpPr/>
          <p:nvPr/>
        </p:nvSpPr>
        <p:spPr>
          <a:xfrm>
            <a:off x="874156" y="48937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M06-TÍTOLS.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ddcc3a3ddf_0_644"/>
          <p:cNvSpPr/>
          <p:nvPr/>
        </p:nvSpPr>
        <p:spPr>
          <a:xfrm>
            <a:off x="2767731" y="526932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M09-DOCTORAT.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gddcc3a3ddf_0_644"/>
          <p:cNvCxnSpPr>
            <a:stCxn id="671" idx="1"/>
          </p:cNvCxnSpPr>
          <p:nvPr/>
        </p:nvCxnSpPr>
        <p:spPr>
          <a:xfrm flipH="1">
            <a:off x="6683531" y="1677114"/>
            <a:ext cx="2358300" cy="1197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0" name="Google Shape;680;gddcc3a3ddf_0_644"/>
          <p:cNvCxnSpPr>
            <a:stCxn id="672" idx="1"/>
          </p:cNvCxnSpPr>
          <p:nvPr/>
        </p:nvCxnSpPr>
        <p:spPr>
          <a:xfrm flipH="1">
            <a:off x="6777181" y="2546089"/>
            <a:ext cx="2926500" cy="623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1" name="Google Shape;681;gddcc3a3ddf_0_644"/>
          <p:cNvCxnSpPr>
            <a:stCxn id="673" idx="1"/>
            <a:endCxn id="644" idx="3"/>
          </p:cNvCxnSpPr>
          <p:nvPr/>
        </p:nvCxnSpPr>
        <p:spPr>
          <a:xfrm flipH="1">
            <a:off x="6704881" y="3275802"/>
            <a:ext cx="3151200" cy="1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gddcc3a3ddf_0_644"/>
          <p:cNvCxnSpPr>
            <a:endCxn id="674" idx="1"/>
          </p:cNvCxnSpPr>
          <p:nvPr/>
        </p:nvCxnSpPr>
        <p:spPr>
          <a:xfrm>
            <a:off x="6487981" y="3928414"/>
            <a:ext cx="2403600" cy="91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3" name="Google Shape;683;gddcc3a3ddf_0_644"/>
          <p:cNvCxnSpPr>
            <a:endCxn id="676" idx="0"/>
          </p:cNvCxnSpPr>
          <p:nvPr/>
        </p:nvCxnSpPr>
        <p:spPr>
          <a:xfrm>
            <a:off x="6481906" y="4028814"/>
            <a:ext cx="1323000" cy="1240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4" name="Google Shape;684;gddcc3a3ddf_0_644"/>
          <p:cNvCxnSpPr>
            <a:stCxn id="644" idx="2"/>
            <a:endCxn id="675" idx="0"/>
          </p:cNvCxnSpPr>
          <p:nvPr/>
        </p:nvCxnSpPr>
        <p:spPr>
          <a:xfrm flipH="1">
            <a:off x="5771818" y="4394462"/>
            <a:ext cx="93600" cy="87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5" name="Google Shape;685;gddcc3a3ddf_0_644"/>
          <p:cNvCxnSpPr>
            <a:endCxn id="678" idx="0"/>
          </p:cNvCxnSpPr>
          <p:nvPr/>
        </p:nvCxnSpPr>
        <p:spPr>
          <a:xfrm flipH="1">
            <a:off x="3559881" y="4189927"/>
            <a:ext cx="1937400" cy="107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6" name="Google Shape;686;gddcc3a3ddf_0_644"/>
          <p:cNvCxnSpPr>
            <a:endCxn id="677" idx="3"/>
          </p:cNvCxnSpPr>
          <p:nvPr/>
        </p:nvCxnSpPr>
        <p:spPr>
          <a:xfrm flipH="1">
            <a:off x="2458456" y="4023139"/>
            <a:ext cx="2722500" cy="112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7" name="Google Shape;687;gddcc3a3ddf_0_644"/>
          <p:cNvSpPr/>
          <p:nvPr/>
        </p:nvSpPr>
        <p:spPr>
          <a:xfrm>
            <a:off x="1703806" y="766789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S07-TRAMITADOR.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gddcc3a3ddf_0_644"/>
          <p:cNvCxnSpPr>
            <a:endCxn id="687" idx="3"/>
          </p:cNvCxnSpPr>
          <p:nvPr/>
        </p:nvCxnSpPr>
        <p:spPr>
          <a:xfrm rot="10800000">
            <a:off x="3288106" y="1018789"/>
            <a:ext cx="2030100" cy="168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9" name="Google Shape;689;gddcc3a3ddf_0_644"/>
          <p:cNvCxnSpPr>
            <a:stCxn id="687" idx="3"/>
          </p:cNvCxnSpPr>
          <p:nvPr/>
        </p:nvCxnSpPr>
        <p:spPr>
          <a:xfrm>
            <a:off x="3288106" y="1018789"/>
            <a:ext cx="2083800" cy="170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0" name="Google Shape;690;gddcc3a3ddf_0_644"/>
          <p:cNvSpPr txBox="1"/>
          <p:nvPr>
            <p:ph type="title"/>
          </p:nvPr>
        </p:nvSpPr>
        <p:spPr>
          <a:xfrm>
            <a:off x="346955" y="25425"/>
            <a:ext cx="57249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M02-ACCESOS.</a:t>
            </a:r>
            <a:endParaRPr/>
          </a:p>
        </p:txBody>
      </p:sp>
      <p:sp>
        <p:nvSpPr>
          <p:cNvPr id="691" name="Google Shape;691;gddcc3a3ddf_0_644"/>
          <p:cNvSpPr/>
          <p:nvPr/>
        </p:nvSpPr>
        <p:spPr>
          <a:xfrm>
            <a:off x="475875" y="4063600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S11-FITXA DE L'ESTUDIANT.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gddcc3a3ddf_0_644"/>
          <p:cNvCxnSpPr>
            <a:endCxn id="691" idx="3"/>
          </p:cNvCxnSpPr>
          <p:nvPr/>
        </p:nvCxnSpPr>
        <p:spPr>
          <a:xfrm flipH="1">
            <a:off x="2060175" y="3696700"/>
            <a:ext cx="3021900" cy="61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3" name="Google Shape;693;gddcc3a3ddf_0_644"/>
          <p:cNvSpPr/>
          <p:nvPr/>
        </p:nvSpPr>
        <p:spPr>
          <a:xfrm>
            <a:off x="9779875" y="3785800"/>
            <a:ext cx="1678800" cy="6234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M13-CONTROL DOCUMENTACIÓ APORTADA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gddcc3a3ddf_0_644"/>
          <p:cNvCxnSpPr>
            <a:stCxn id="693" idx="1"/>
          </p:cNvCxnSpPr>
          <p:nvPr/>
        </p:nvCxnSpPr>
        <p:spPr>
          <a:xfrm rot="10800000">
            <a:off x="6724675" y="3726400"/>
            <a:ext cx="3055200" cy="37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699" name="Google Shape;699;gddcc3a3ddf_0_8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ddcc3a3ddf_0_885"/>
          <p:cNvSpPr/>
          <p:nvPr/>
        </p:nvSpPr>
        <p:spPr>
          <a:xfrm>
            <a:off x="1538456" y="94451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S26-PCRM.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ddcc3a3ddf_0_885"/>
          <p:cNvSpPr/>
          <p:nvPr/>
        </p:nvSpPr>
        <p:spPr>
          <a:xfrm>
            <a:off x="3731831" y="4851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gddcc3a3ddf_0_885"/>
          <p:cNvCxnSpPr>
            <a:stCxn id="700" idx="3"/>
          </p:cNvCxnSpPr>
          <p:nvPr/>
        </p:nvCxnSpPr>
        <p:spPr>
          <a:xfrm>
            <a:off x="3122756" y="1196514"/>
            <a:ext cx="2159400" cy="150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3" name="Google Shape;703;gddcc3a3ddf_0_885"/>
          <p:cNvSpPr/>
          <p:nvPr/>
        </p:nvSpPr>
        <p:spPr>
          <a:xfrm>
            <a:off x="5176599" y="2928785"/>
            <a:ext cx="13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3"/>
                  </a:ext>
                </a:extLst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44"/>
                </a:ext>
              </a:extLs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MATRICULA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gddcc3a3ddf_0_885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705" name="Google Shape;705;gddcc3a3ddf_0_885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ddcc3a3ddf_0_885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ddcc3a3ddf_0_885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ddcc3a3ddf_0_885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gddcc3a3ddf_0_885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ddcc3a3ddf_0_885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ddcc3a3ddf_0_885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ddcc3a3ddf_0_885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gddcc3a3ddf_0_885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ddcc3a3ddf_0_885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ddcc3a3ddf_0_885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ddcc3a3ddf_0_885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7" name="Google Shape;717;gddcc3a3ddf_0_885"/>
          <p:cNvSpPr/>
          <p:nvPr/>
        </p:nvSpPr>
        <p:spPr>
          <a:xfrm>
            <a:off x="7431510" y="7072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ddcc3a3ddf_0_885"/>
          <p:cNvSpPr/>
          <p:nvPr/>
        </p:nvSpPr>
        <p:spPr>
          <a:xfrm>
            <a:off x="5661591" y="6103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ddcc3a3ddf_0_885"/>
          <p:cNvSpPr/>
          <p:nvPr/>
        </p:nvSpPr>
        <p:spPr>
          <a:xfrm>
            <a:off x="858855" y="18080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S20-PIOLIN.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ddcc3a3ddf_0_885"/>
          <p:cNvSpPr/>
          <p:nvPr/>
        </p:nvSpPr>
        <p:spPr>
          <a:xfrm>
            <a:off x="558405" y="280617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S23-ENQUESTES.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gddcc3a3ddf_0_885"/>
          <p:cNvCxnSpPr>
            <a:stCxn id="699" idx="1"/>
            <a:endCxn id="720" idx="3"/>
          </p:cNvCxnSpPr>
          <p:nvPr/>
        </p:nvCxnSpPr>
        <p:spPr>
          <a:xfrm rot="10800000">
            <a:off x="2142677" y="3058248"/>
            <a:ext cx="2883300" cy="40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2" name="Google Shape;722;gddcc3a3ddf_0_885"/>
          <p:cNvCxnSpPr>
            <a:stCxn id="719" idx="3"/>
          </p:cNvCxnSpPr>
          <p:nvPr/>
        </p:nvCxnSpPr>
        <p:spPr>
          <a:xfrm>
            <a:off x="2443155" y="2060053"/>
            <a:ext cx="2588400" cy="912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3" name="Google Shape;723;gddcc3a3ddf_0_885"/>
          <p:cNvCxnSpPr>
            <a:stCxn id="701" idx="2"/>
          </p:cNvCxnSpPr>
          <p:nvPr/>
        </p:nvCxnSpPr>
        <p:spPr>
          <a:xfrm>
            <a:off x="4523981" y="989189"/>
            <a:ext cx="955200" cy="1481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4" name="Google Shape;724;gddcc3a3ddf_0_885"/>
          <p:cNvCxnSpPr>
            <a:stCxn id="718" idx="2"/>
            <a:endCxn id="699" idx="0"/>
          </p:cNvCxnSpPr>
          <p:nvPr/>
        </p:nvCxnSpPr>
        <p:spPr>
          <a:xfrm flipH="1">
            <a:off x="5865441" y="1114319"/>
            <a:ext cx="588300" cy="141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5" name="Google Shape;725;gddcc3a3ddf_0_885"/>
          <p:cNvCxnSpPr>
            <a:stCxn id="717" idx="2"/>
          </p:cNvCxnSpPr>
          <p:nvPr/>
        </p:nvCxnSpPr>
        <p:spPr>
          <a:xfrm flipH="1">
            <a:off x="6249060" y="1211267"/>
            <a:ext cx="1974600" cy="1403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6" name="Google Shape;726;gddcc3a3ddf_0_885"/>
          <p:cNvSpPr/>
          <p:nvPr/>
        </p:nvSpPr>
        <p:spPr>
          <a:xfrm>
            <a:off x="9041831" y="14251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ddcc3a3ddf_0_885"/>
          <p:cNvSpPr/>
          <p:nvPr/>
        </p:nvSpPr>
        <p:spPr>
          <a:xfrm>
            <a:off x="9703681" y="22940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-TAXES.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ddcc3a3ddf_0_885"/>
          <p:cNvSpPr/>
          <p:nvPr/>
        </p:nvSpPr>
        <p:spPr>
          <a:xfrm>
            <a:off x="9856081" y="302380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M08-BEQUES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ddcc3a3ddf_0_885"/>
          <p:cNvSpPr/>
          <p:nvPr/>
        </p:nvSpPr>
        <p:spPr>
          <a:xfrm>
            <a:off x="6277431" y="52693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ddcc3a3ddf_0_885"/>
          <p:cNvSpPr/>
          <p:nvPr/>
        </p:nvSpPr>
        <p:spPr>
          <a:xfrm>
            <a:off x="4293968" y="52693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M12-ENLLAÇ CAMPUS.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ddcc3a3ddf_0_885"/>
          <p:cNvSpPr/>
          <p:nvPr/>
        </p:nvSpPr>
        <p:spPr>
          <a:xfrm>
            <a:off x="2386731" y="526932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M18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-ESTADÍSTIQUES MEC.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gddcc3a3ddf_0_885"/>
          <p:cNvCxnSpPr>
            <a:stCxn id="726" idx="1"/>
          </p:cNvCxnSpPr>
          <p:nvPr/>
        </p:nvCxnSpPr>
        <p:spPr>
          <a:xfrm flipH="1">
            <a:off x="6683531" y="1677114"/>
            <a:ext cx="2358300" cy="1197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3" name="Google Shape;733;gddcc3a3ddf_0_885"/>
          <p:cNvCxnSpPr>
            <a:stCxn id="727" idx="1"/>
          </p:cNvCxnSpPr>
          <p:nvPr/>
        </p:nvCxnSpPr>
        <p:spPr>
          <a:xfrm flipH="1">
            <a:off x="6777181" y="2546089"/>
            <a:ext cx="2926500" cy="623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4" name="Google Shape;734;gddcc3a3ddf_0_885"/>
          <p:cNvCxnSpPr>
            <a:stCxn id="728" idx="1"/>
            <a:endCxn id="699" idx="3"/>
          </p:cNvCxnSpPr>
          <p:nvPr/>
        </p:nvCxnSpPr>
        <p:spPr>
          <a:xfrm flipH="1">
            <a:off x="6704881" y="3275802"/>
            <a:ext cx="3151200" cy="1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5" name="Google Shape;735;gddcc3a3ddf_0_885"/>
          <p:cNvCxnSpPr>
            <a:endCxn id="729" idx="0"/>
          </p:cNvCxnSpPr>
          <p:nvPr/>
        </p:nvCxnSpPr>
        <p:spPr>
          <a:xfrm>
            <a:off x="6213381" y="4297314"/>
            <a:ext cx="856200" cy="97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6" name="Google Shape;736;gddcc3a3ddf_0_885"/>
          <p:cNvCxnSpPr>
            <a:endCxn id="730" idx="0"/>
          </p:cNvCxnSpPr>
          <p:nvPr/>
        </p:nvCxnSpPr>
        <p:spPr>
          <a:xfrm flipH="1">
            <a:off x="5086118" y="4315314"/>
            <a:ext cx="429000" cy="95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7" name="Google Shape;737;gddcc3a3ddf_0_885"/>
          <p:cNvCxnSpPr>
            <a:endCxn id="731" idx="0"/>
          </p:cNvCxnSpPr>
          <p:nvPr/>
        </p:nvCxnSpPr>
        <p:spPr>
          <a:xfrm flipH="1">
            <a:off x="3178881" y="4100527"/>
            <a:ext cx="2067600" cy="116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8" name="Google Shape;738;gddcc3a3ddf_0_885"/>
          <p:cNvSpPr/>
          <p:nvPr/>
        </p:nvSpPr>
        <p:spPr>
          <a:xfrm>
            <a:off x="482305" y="432022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S23-ENQUESTES.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gddcc3a3ddf_0_885"/>
          <p:cNvCxnSpPr>
            <a:endCxn id="738" idx="3"/>
          </p:cNvCxnSpPr>
          <p:nvPr/>
        </p:nvCxnSpPr>
        <p:spPr>
          <a:xfrm flipH="1">
            <a:off x="2066605" y="3957221"/>
            <a:ext cx="3018600" cy="61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0" name="Google Shape;740;gddcc3a3ddf_0_885"/>
          <p:cNvSpPr/>
          <p:nvPr/>
        </p:nvSpPr>
        <p:spPr>
          <a:xfrm>
            <a:off x="9856081" y="38089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gddcc3a3ddf_0_885"/>
          <p:cNvCxnSpPr>
            <a:stCxn id="740" idx="1"/>
          </p:cNvCxnSpPr>
          <p:nvPr/>
        </p:nvCxnSpPr>
        <p:spPr>
          <a:xfrm rot="10800000">
            <a:off x="6786481" y="3706614"/>
            <a:ext cx="3069600" cy="35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2" name="Google Shape;742;gddcc3a3ddf_0_885"/>
          <p:cNvSpPr/>
          <p:nvPr/>
        </p:nvSpPr>
        <p:spPr>
          <a:xfrm>
            <a:off x="9703681" y="466005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ddcc3a3ddf_0_885"/>
          <p:cNvSpPr/>
          <p:nvPr/>
        </p:nvSpPr>
        <p:spPr>
          <a:xfrm>
            <a:off x="8179681" y="529276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M11-VALIDACIÓ 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gddcc3a3ddf_0_885"/>
          <p:cNvCxnSpPr>
            <a:endCxn id="743" idx="0"/>
          </p:cNvCxnSpPr>
          <p:nvPr/>
        </p:nvCxnSpPr>
        <p:spPr>
          <a:xfrm>
            <a:off x="6392431" y="4118264"/>
            <a:ext cx="2579400" cy="1174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gddcc3a3ddf_0_885"/>
          <p:cNvCxnSpPr>
            <a:endCxn id="742" idx="1"/>
          </p:cNvCxnSpPr>
          <p:nvPr/>
        </p:nvCxnSpPr>
        <p:spPr>
          <a:xfrm>
            <a:off x="6572881" y="3863552"/>
            <a:ext cx="3130800" cy="104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6" name="Google Shape;746;gddcc3a3ddf_0_885"/>
          <p:cNvSpPr txBox="1"/>
          <p:nvPr>
            <p:ph type="title"/>
          </p:nvPr>
        </p:nvSpPr>
        <p:spPr>
          <a:xfrm>
            <a:off x="346953" y="25425"/>
            <a:ext cx="228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M03-MATRICULA.</a:t>
            </a:r>
            <a:endParaRPr/>
          </a:p>
        </p:txBody>
      </p:sp>
      <p:sp>
        <p:nvSpPr>
          <p:cNvPr id="747" name="Google Shape;747;gddcc3a3ddf_0_885"/>
          <p:cNvSpPr/>
          <p:nvPr/>
        </p:nvSpPr>
        <p:spPr>
          <a:xfrm>
            <a:off x="482306" y="356319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S11-FITXA DE L'ESTUDIANT.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gddcc3a3ddf_0_885"/>
          <p:cNvCxnSpPr>
            <a:endCxn id="747" idx="3"/>
          </p:cNvCxnSpPr>
          <p:nvPr/>
        </p:nvCxnSpPr>
        <p:spPr>
          <a:xfrm flipH="1">
            <a:off x="2066606" y="3706594"/>
            <a:ext cx="2965800" cy="10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753" name="Google Shape;753;gddcc3a3ddf_0_1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2242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ddcc3a3ddf_0_1129"/>
          <p:cNvSpPr/>
          <p:nvPr/>
        </p:nvSpPr>
        <p:spPr>
          <a:xfrm>
            <a:off x="5100449" y="2702375"/>
            <a:ext cx="158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M04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EXÁMENES - LOGÍSTICA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5" name="Google Shape;755;gddcc3a3ddf_0_1129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756" name="Google Shape;756;gddcc3a3ddf_0_1129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gddcc3a3ddf_0_1129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gddcc3a3ddf_0_1129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gddcc3a3ddf_0_1129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gddcc3a3ddf_0_1129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gddcc3a3ddf_0_1129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gddcc3a3ddf_0_1129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gddcc3a3ddf_0_1129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ddcc3a3ddf_0_1129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gddcc3a3ddf_0_1129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gddcc3a3ddf_0_1129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gddcc3a3ddf_0_1129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8" name="Google Shape;768;gddcc3a3ddf_0_1129"/>
          <p:cNvSpPr/>
          <p:nvPr/>
        </p:nvSpPr>
        <p:spPr>
          <a:xfrm>
            <a:off x="5100442" y="402628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S25 DDBB ACCESS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ddcc3a3ddf_0_1129"/>
          <p:cNvSpPr/>
          <p:nvPr/>
        </p:nvSpPr>
        <p:spPr>
          <a:xfrm>
            <a:off x="1856455" y="130562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S24 MS-ACCESS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gddcc3a3ddf_0_1129"/>
          <p:cNvSpPr/>
          <p:nvPr/>
        </p:nvSpPr>
        <p:spPr>
          <a:xfrm>
            <a:off x="764255" y="287219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S33 AWS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ddcc3a3ddf_0_1129"/>
          <p:cNvSpPr/>
          <p:nvPr/>
        </p:nvSpPr>
        <p:spPr>
          <a:xfrm>
            <a:off x="8283205" y="132089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S34 VNEXT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ddcc3a3ddf_0_1129"/>
          <p:cNvSpPr/>
          <p:nvPr/>
        </p:nvSpPr>
        <p:spPr>
          <a:xfrm>
            <a:off x="9913730" y="277348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S16 GEPAF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gddcc3a3ddf_0_1129"/>
          <p:cNvCxnSpPr>
            <a:stCxn id="768" idx="2"/>
            <a:endCxn id="753" idx="0"/>
          </p:cNvCxnSpPr>
          <p:nvPr/>
        </p:nvCxnSpPr>
        <p:spPr>
          <a:xfrm flipH="1">
            <a:off x="5865292" y="906628"/>
            <a:ext cx="27300" cy="13176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gddcc3a3ddf_0_1129"/>
          <p:cNvCxnSpPr>
            <a:endCxn id="771" idx="1"/>
          </p:cNvCxnSpPr>
          <p:nvPr/>
        </p:nvCxnSpPr>
        <p:spPr>
          <a:xfrm flipH="1" rot="10800000">
            <a:off x="6679105" y="1572896"/>
            <a:ext cx="1604100" cy="10551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gddcc3a3ddf_0_1129"/>
          <p:cNvCxnSpPr>
            <a:endCxn id="769" idx="3"/>
          </p:cNvCxnSpPr>
          <p:nvPr/>
        </p:nvCxnSpPr>
        <p:spPr>
          <a:xfrm rot="10800000">
            <a:off x="3440755" y="1557621"/>
            <a:ext cx="1552200" cy="11001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6" name="Google Shape;776;gddcc3a3ddf_0_1129"/>
          <p:cNvCxnSpPr>
            <a:stCxn id="770" idx="3"/>
          </p:cNvCxnSpPr>
          <p:nvPr/>
        </p:nvCxnSpPr>
        <p:spPr>
          <a:xfrm flipH="1" rot="10800000">
            <a:off x="2348555" y="3086996"/>
            <a:ext cx="2756100" cy="372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7" name="Google Shape;777;gddcc3a3ddf_0_1129"/>
          <p:cNvCxnSpPr>
            <a:stCxn id="772" idx="1"/>
            <a:endCxn id="754" idx="3"/>
          </p:cNvCxnSpPr>
          <p:nvPr/>
        </p:nvCxnSpPr>
        <p:spPr>
          <a:xfrm rot="10800000">
            <a:off x="6684830" y="3025484"/>
            <a:ext cx="3228900" cy="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8" name="Google Shape;778;gddcc3a3ddf_0_1129"/>
          <p:cNvSpPr/>
          <p:nvPr/>
        </p:nvSpPr>
        <p:spPr>
          <a:xfrm>
            <a:off x="3215550" y="455648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-CONFIGURACIÓ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9" name="Google Shape;779;gddcc3a3ddf_0_1129"/>
          <p:cNvCxnSpPr>
            <a:stCxn id="778" idx="0"/>
          </p:cNvCxnSpPr>
          <p:nvPr/>
        </p:nvCxnSpPr>
        <p:spPr>
          <a:xfrm flipH="1" rot="10800000">
            <a:off x="4007700" y="3732386"/>
            <a:ext cx="1106100" cy="8241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0" name="Google Shape;780;gddcc3a3ddf_0_1129"/>
          <p:cNvSpPr/>
          <p:nvPr/>
        </p:nvSpPr>
        <p:spPr>
          <a:xfrm>
            <a:off x="7439100" y="455648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M14-MODELS AVALUACIÓ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gddcc3a3ddf_0_1129"/>
          <p:cNvCxnSpPr>
            <a:stCxn id="780" idx="0"/>
          </p:cNvCxnSpPr>
          <p:nvPr/>
        </p:nvCxnSpPr>
        <p:spPr>
          <a:xfrm rot="10800000">
            <a:off x="6456450" y="3647786"/>
            <a:ext cx="1774800" cy="9087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2" name="Google Shape;782;gddcc3a3ddf_0_1129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</a:t>
            </a: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04-EXÀMENS-LOGISTICA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gddcc3a3ddf_0_1359"/>
          <p:cNvCxnSpPr>
            <a:endCxn id="788" idx="2"/>
          </p:cNvCxnSpPr>
          <p:nvPr/>
        </p:nvCxnSpPr>
        <p:spPr>
          <a:xfrm rot="10800000">
            <a:off x="3125344" y="1385889"/>
            <a:ext cx="2049600" cy="147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789" name="Google Shape;789;gddcc3a3ddf_0_1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gddcc3a3ddf_0_1359"/>
          <p:cNvSpPr/>
          <p:nvPr/>
        </p:nvSpPr>
        <p:spPr>
          <a:xfrm>
            <a:off x="789431" y="339844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S23-ENQUESTES.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ddcc3a3ddf_0_1359"/>
          <p:cNvSpPr/>
          <p:nvPr/>
        </p:nvSpPr>
        <p:spPr>
          <a:xfrm>
            <a:off x="9449181" y="18734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M03-MATRICULA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gddcc3a3ddf_0_1359"/>
          <p:cNvCxnSpPr>
            <a:stCxn id="791" idx="1"/>
          </p:cNvCxnSpPr>
          <p:nvPr/>
        </p:nvCxnSpPr>
        <p:spPr>
          <a:xfrm flipH="1">
            <a:off x="6858081" y="2125439"/>
            <a:ext cx="2591100" cy="75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3" name="Google Shape;793;gddcc3a3ddf_0_1359"/>
          <p:cNvCxnSpPr>
            <a:stCxn id="790" idx="3"/>
            <a:endCxn id="789" idx="1"/>
          </p:cNvCxnSpPr>
          <p:nvPr/>
        </p:nvCxnSpPr>
        <p:spPr>
          <a:xfrm flipH="1" rot="10800000">
            <a:off x="2373731" y="3461744"/>
            <a:ext cx="2652300" cy="188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4" name="Google Shape;794;gddcc3a3ddf_0_1359"/>
          <p:cNvSpPr/>
          <p:nvPr/>
        </p:nvSpPr>
        <p:spPr>
          <a:xfrm>
            <a:off x="5157743" y="3007163"/>
            <a:ext cx="143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gddcc3a3ddf_0_1359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796" name="Google Shape;796;gddcc3a3ddf_0_1359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ddcc3a3ddf_0_1359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gddcc3a3ddf_0_1359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gddcc3a3ddf_0_1359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gddcc3a3ddf_0_1359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gddcc3a3ddf_0_1359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gddcc3a3ddf_0_1359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gddcc3a3ddf_0_1359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gddcc3a3ddf_0_1359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gddcc3a3ddf_0_1359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gddcc3a3ddf_0_1359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gddcc3a3ddf_0_1359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8" name="Google Shape;808;gddcc3a3ddf_0_1359"/>
          <p:cNvSpPr/>
          <p:nvPr/>
        </p:nvSpPr>
        <p:spPr>
          <a:xfrm>
            <a:off x="8902960" y="51306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M02-ACCESOS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gddcc3a3ddf_0_1359"/>
          <p:cNvCxnSpPr>
            <a:stCxn id="808" idx="1"/>
          </p:cNvCxnSpPr>
          <p:nvPr/>
        </p:nvCxnSpPr>
        <p:spPr>
          <a:xfrm rot="10800000">
            <a:off x="6374560" y="4189867"/>
            <a:ext cx="2528400" cy="119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0" name="Google Shape;810;gddcc3a3ddf_0_1359"/>
          <p:cNvSpPr/>
          <p:nvPr/>
        </p:nvSpPr>
        <p:spPr>
          <a:xfrm>
            <a:off x="9612841" y="390034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gddcc3a3ddf_0_1359"/>
          <p:cNvCxnSpPr>
            <a:stCxn id="810" idx="1"/>
          </p:cNvCxnSpPr>
          <p:nvPr/>
        </p:nvCxnSpPr>
        <p:spPr>
          <a:xfrm rot="10800000">
            <a:off x="6678841" y="3867644"/>
            <a:ext cx="2934000" cy="284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2" name="Google Shape;812;gddcc3a3ddf_0_1359"/>
          <p:cNvSpPr/>
          <p:nvPr/>
        </p:nvSpPr>
        <p:spPr>
          <a:xfrm>
            <a:off x="2282973" y="482520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3" name="Google Shape;813;gddcc3a3ddf_0_1359"/>
          <p:cNvCxnSpPr>
            <a:stCxn id="812" idx="0"/>
          </p:cNvCxnSpPr>
          <p:nvPr/>
        </p:nvCxnSpPr>
        <p:spPr>
          <a:xfrm flipH="1" rot="10800000">
            <a:off x="3075123" y="3742209"/>
            <a:ext cx="1974300" cy="108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8" name="Google Shape;788;gddcc3a3ddf_0_1359"/>
          <p:cNvSpPr/>
          <p:nvPr/>
        </p:nvSpPr>
        <p:spPr>
          <a:xfrm>
            <a:off x="2333194" y="8818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M12-ENLLAÇ CAMPUS.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ddcc3a3ddf_0_1359"/>
          <p:cNvSpPr/>
          <p:nvPr/>
        </p:nvSpPr>
        <p:spPr>
          <a:xfrm>
            <a:off x="9825231" y="293360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AVALUACIÓ.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ddcc3a3ddf_0_1359"/>
          <p:cNvSpPr/>
          <p:nvPr/>
        </p:nvSpPr>
        <p:spPr>
          <a:xfrm>
            <a:off x="4869931" y="73972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gddcc3a3ddf_0_1359"/>
          <p:cNvCxnSpPr>
            <a:stCxn id="815" idx="2"/>
            <a:endCxn id="789" idx="0"/>
          </p:cNvCxnSpPr>
          <p:nvPr/>
        </p:nvCxnSpPr>
        <p:spPr>
          <a:xfrm>
            <a:off x="5662081" y="1243727"/>
            <a:ext cx="203400" cy="128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7" name="Google Shape;817;gddcc3a3ddf_0_1359"/>
          <p:cNvCxnSpPr>
            <a:stCxn id="814" idx="1"/>
          </p:cNvCxnSpPr>
          <p:nvPr/>
        </p:nvCxnSpPr>
        <p:spPr>
          <a:xfrm flipH="1">
            <a:off x="6813831" y="3185602"/>
            <a:ext cx="3011400" cy="10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8" name="Google Shape;818;gddcc3a3ddf_0_1359"/>
          <p:cNvSpPr/>
          <p:nvPr/>
        </p:nvSpPr>
        <p:spPr>
          <a:xfrm>
            <a:off x="4971635" y="5211655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ddcc3a3ddf_0_1359"/>
          <p:cNvSpPr/>
          <p:nvPr/>
        </p:nvSpPr>
        <p:spPr>
          <a:xfrm>
            <a:off x="7718760" y="88189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M06-TÍTOLS.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0" name="Google Shape;820;gddcc3a3ddf_0_1359"/>
          <p:cNvCxnSpPr>
            <a:stCxn id="819" idx="2"/>
          </p:cNvCxnSpPr>
          <p:nvPr/>
        </p:nvCxnSpPr>
        <p:spPr>
          <a:xfrm flipH="1">
            <a:off x="6368610" y="1385892"/>
            <a:ext cx="2142300" cy="1271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1" name="Google Shape;821;gddcc3a3ddf_0_1359"/>
          <p:cNvCxnSpPr>
            <a:stCxn id="818" idx="0"/>
            <a:endCxn id="789" idx="2"/>
          </p:cNvCxnSpPr>
          <p:nvPr/>
        </p:nvCxnSpPr>
        <p:spPr>
          <a:xfrm flipH="1" rot="10800000">
            <a:off x="5763785" y="4394455"/>
            <a:ext cx="101700" cy="81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2" name="Google Shape;822;gddcc3a3ddf_0_1359"/>
          <p:cNvSpPr/>
          <p:nvPr/>
        </p:nvSpPr>
        <p:spPr>
          <a:xfrm>
            <a:off x="698106" y="178159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S11-FITXA DE L'ESTUDIANT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3" name="Google Shape;823;gddcc3a3ddf_0_1359"/>
          <p:cNvCxnSpPr>
            <a:endCxn id="822" idx="3"/>
          </p:cNvCxnSpPr>
          <p:nvPr/>
        </p:nvCxnSpPr>
        <p:spPr>
          <a:xfrm rot="10800000">
            <a:off x="2282406" y="2033594"/>
            <a:ext cx="2710500" cy="99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4" name="Google Shape;824;gddcc3a3ddf_0_1359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M05-EXPEDIENTS.</a:t>
            </a:r>
            <a:endParaRPr/>
          </a:p>
        </p:txBody>
      </p:sp>
      <p:sp>
        <p:nvSpPr>
          <p:cNvPr id="825" name="Google Shape;825;gddcc3a3ddf_0_1359"/>
          <p:cNvSpPr/>
          <p:nvPr/>
        </p:nvSpPr>
        <p:spPr>
          <a:xfrm>
            <a:off x="669231" y="2590019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S20-PIOLIN.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gddcc3a3ddf_0_1359"/>
          <p:cNvCxnSpPr>
            <a:endCxn id="825" idx="3"/>
          </p:cNvCxnSpPr>
          <p:nvPr/>
        </p:nvCxnSpPr>
        <p:spPr>
          <a:xfrm rot="10800000">
            <a:off x="2253531" y="2842019"/>
            <a:ext cx="2719800" cy="349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gddcc3a3ddf_0_1696"/>
          <p:cNvCxnSpPr>
            <a:endCxn id="832" idx="3"/>
          </p:cNvCxnSpPr>
          <p:nvPr/>
        </p:nvCxnSpPr>
        <p:spPr>
          <a:xfrm flipH="1">
            <a:off x="2529246" y="3653536"/>
            <a:ext cx="2484600" cy="282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3" name="Google Shape;833;gddcc3a3ddf_0_1696"/>
          <p:cNvCxnSpPr>
            <a:endCxn id="834" idx="1"/>
          </p:cNvCxnSpPr>
          <p:nvPr/>
        </p:nvCxnSpPr>
        <p:spPr>
          <a:xfrm flipH="1" rot="10800000">
            <a:off x="6427081" y="1308979"/>
            <a:ext cx="1902900" cy="151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835" name="Google Shape;835;gddcc3a3ddf_0_16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gddcc3a3ddf_0_1696"/>
          <p:cNvSpPr/>
          <p:nvPr/>
        </p:nvSpPr>
        <p:spPr>
          <a:xfrm>
            <a:off x="3214856" y="41111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S10-CUSTO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ddcc3a3ddf_0_1696"/>
          <p:cNvSpPr/>
          <p:nvPr/>
        </p:nvSpPr>
        <p:spPr>
          <a:xfrm>
            <a:off x="5761756" y="48849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S00-TERCERS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ddcc3a3ddf_0_1696"/>
          <p:cNvSpPr/>
          <p:nvPr/>
        </p:nvSpPr>
        <p:spPr>
          <a:xfrm>
            <a:off x="8329981" y="1056979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S12-MECD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ddcc3a3ddf_0_1696"/>
          <p:cNvSpPr/>
          <p:nvPr/>
        </p:nvSpPr>
        <p:spPr>
          <a:xfrm>
            <a:off x="944946" y="368443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S09-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IMPREMTA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ddcc3a3ddf_0_1696"/>
          <p:cNvSpPr/>
          <p:nvPr/>
        </p:nvSpPr>
        <p:spPr>
          <a:xfrm>
            <a:off x="3854104" y="5315181"/>
            <a:ext cx="18171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S11-FICHA DEL ESTUDIANTE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ddcc3a3ddf_0_1696"/>
          <p:cNvSpPr/>
          <p:nvPr/>
        </p:nvSpPr>
        <p:spPr>
          <a:xfrm>
            <a:off x="9359656" y="23631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0" name="Google Shape;840;gddcc3a3ddf_0_1696"/>
          <p:cNvCxnSpPr>
            <a:stCxn id="839" idx="1"/>
          </p:cNvCxnSpPr>
          <p:nvPr/>
        </p:nvCxnSpPr>
        <p:spPr>
          <a:xfrm flipH="1">
            <a:off x="6704956" y="2615139"/>
            <a:ext cx="2654700" cy="49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1" name="Google Shape;841;gddcc3a3ddf_0_1696"/>
          <p:cNvCxnSpPr>
            <a:stCxn id="837" idx="2"/>
          </p:cNvCxnSpPr>
          <p:nvPr/>
        </p:nvCxnSpPr>
        <p:spPr>
          <a:xfrm flipH="1">
            <a:off x="6080506" y="992494"/>
            <a:ext cx="473400" cy="161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2" name="Google Shape;842;gddcc3a3ddf_0_1696"/>
          <p:cNvCxnSpPr>
            <a:stCxn id="836" idx="2"/>
          </p:cNvCxnSpPr>
          <p:nvPr/>
        </p:nvCxnSpPr>
        <p:spPr>
          <a:xfrm>
            <a:off x="4007006" y="915114"/>
            <a:ext cx="1544700" cy="179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3" name="Google Shape;843;gddcc3a3ddf_0_1696"/>
          <p:cNvCxnSpPr>
            <a:endCxn id="838" idx="0"/>
          </p:cNvCxnSpPr>
          <p:nvPr/>
        </p:nvCxnSpPr>
        <p:spPr>
          <a:xfrm flipH="1">
            <a:off x="4762654" y="4284681"/>
            <a:ext cx="829500" cy="1030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4" name="Google Shape;844;gddcc3a3ddf_0_1696"/>
          <p:cNvSpPr/>
          <p:nvPr/>
        </p:nvSpPr>
        <p:spPr>
          <a:xfrm>
            <a:off x="5393994" y="3007163"/>
            <a:ext cx="96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TITOLS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gddcc3a3ddf_0_1696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846" name="Google Shape;846;gddcc3a3ddf_0_1696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gddcc3a3ddf_0_1696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gddcc3a3ddf_0_1696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gddcc3a3ddf_0_1696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gddcc3a3ddf_0_1696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gddcc3a3ddf_0_1696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gddcc3a3ddf_0_1696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gddcc3a3ddf_0_1696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gddcc3a3ddf_0_1696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gddcc3a3ddf_0_1696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gddcc3a3ddf_0_1696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ddcc3a3ddf_0_1696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8" name="Google Shape;858;gddcc3a3ddf_0_1696"/>
          <p:cNvSpPr/>
          <p:nvPr/>
        </p:nvSpPr>
        <p:spPr>
          <a:xfrm>
            <a:off x="9386435" y="44805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M11-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VALIDACIÒ ACADÉMICA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9" name="Google Shape;859;gddcc3a3ddf_0_1696"/>
          <p:cNvCxnSpPr>
            <a:stCxn id="858" idx="1"/>
          </p:cNvCxnSpPr>
          <p:nvPr/>
        </p:nvCxnSpPr>
        <p:spPr>
          <a:xfrm rot="10800000">
            <a:off x="6454235" y="3976567"/>
            <a:ext cx="2932200" cy="75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0" name="Google Shape;860;gddcc3a3ddf_0_1696"/>
          <p:cNvSpPr/>
          <p:nvPr/>
        </p:nvSpPr>
        <p:spPr>
          <a:xfrm>
            <a:off x="9612841" y="33213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1" name="Google Shape;861;gddcc3a3ddf_0_1696"/>
          <p:cNvCxnSpPr>
            <a:stCxn id="860" idx="1"/>
          </p:cNvCxnSpPr>
          <p:nvPr/>
        </p:nvCxnSpPr>
        <p:spPr>
          <a:xfrm flipH="1">
            <a:off x="6643441" y="3573369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2" name="Google Shape;862;gddcc3a3ddf_0_1696"/>
          <p:cNvSpPr/>
          <p:nvPr/>
        </p:nvSpPr>
        <p:spPr>
          <a:xfrm>
            <a:off x="1443275" y="511203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S07-TRAMITADOR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3" name="Google Shape;863;gddcc3a3ddf_0_1696"/>
          <p:cNvCxnSpPr>
            <a:endCxn id="862" idx="3"/>
          </p:cNvCxnSpPr>
          <p:nvPr/>
        </p:nvCxnSpPr>
        <p:spPr>
          <a:xfrm flipH="1">
            <a:off x="3027575" y="4088136"/>
            <a:ext cx="2076600" cy="1275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4" name="Google Shape;864;gddcc3a3ddf_0_1696"/>
          <p:cNvSpPr/>
          <p:nvPr/>
        </p:nvSpPr>
        <p:spPr>
          <a:xfrm>
            <a:off x="858855" y="11984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S08-SIT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gddcc3a3ddf_0_1696"/>
          <p:cNvSpPr/>
          <p:nvPr/>
        </p:nvSpPr>
        <p:spPr>
          <a:xfrm>
            <a:off x="787005" y="242517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S01-COFROS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ddcc3a3ddf_0_1696"/>
          <p:cNvSpPr/>
          <p:nvPr/>
        </p:nvSpPr>
        <p:spPr>
          <a:xfrm>
            <a:off x="6427123" y="5320397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S02-BART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gddcc3a3ddf_0_1696"/>
          <p:cNvCxnSpPr>
            <a:endCxn id="865" idx="3"/>
          </p:cNvCxnSpPr>
          <p:nvPr/>
        </p:nvCxnSpPr>
        <p:spPr>
          <a:xfrm rot="10800000">
            <a:off x="2371305" y="2677171"/>
            <a:ext cx="2631600" cy="544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8" name="Google Shape;868;gddcc3a3ddf_0_1696"/>
          <p:cNvCxnSpPr>
            <a:stCxn id="864" idx="3"/>
          </p:cNvCxnSpPr>
          <p:nvPr/>
        </p:nvCxnSpPr>
        <p:spPr>
          <a:xfrm>
            <a:off x="2443155" y="1450453"/>
            <a:ext cx="2730000" cy="1371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gddcc3a3ddf_0_1696"/>
          <p:cNvCxnSpPr>
            <a:stCxn id="866" idx="0"/>
          </p:cNvCxnSpPr>
          <p:nvPr/>
        </p:nvCxnSpPr>
        <p:spPr>
          <a:xfrm rot="10800000">
            <a:off x="6191173" y="4284497"/>
            <a:ext cx="1028100" cy="1035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0" name="Google Shape;870;gddcc3a3ddf_0_1696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M06-TITOLS.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5" name="Google Shape;875;gddcc3a3ddf_0_1932"/>
          <p:cNvCxnSpPr>
            <a:stCxn id="876" idx="1"/>
          </p:cNvCxnSpPr>
          <p:nvPr/>
        </p:nvCxnSpPr>
        <p:spPr>
          <a:xfrm flipH="1">
            <a:off x="6553727" y="1624851"/>
            <a:ext cx="2073600" cy="119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877" name="Google Shape;877;gddcc3a3ddf_0_1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ddcc3a3ddf_0_1932"/>
          <p:cNvSpPr/>
          <p:nvPr/>
        </p:nvSpPr>
        <p:spPr>
          <a:xfrm>
            <a:off x="2965005" y="6182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S01-COFROS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ddcc3a3ddf_0_1932"/>
          <p:cNvSpPr/>
          <p:nvPr/>
        </p:nvSpPr>
        <p:spPr>
          <a:xfrm>
            <a:off x="5761756" y="48849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S00-TERCERS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ddcc3a3ddf_0_1932"/>
          <p:cNvSpPr/>
          <p:nvPr/>
        </p:nvSpPr>
        <p:spPr>
          <a:xfrm>
            <a:off x="8627327" y="137285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S02-BART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ddcc3a3ddf_0_1932"/>
          <p:cNvSpPr/>
          <p:nvPr/>
        </p:nvSpPr>
        <p:spPr>
          <a:xfrm>
            <a:off x="827080" y="1560842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S06-MS-WORD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ddcc3a3ddf_0_1932"/>
          <p:cNvSpPr/>
          <p:nvPr/>
        </p:nvSpPr>
        <p:spPr>
          <a:xfrm>
            <a:off x="3988610" y="4794645"/>
            <a:ext cx="18171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S04-PORTASIGNATURES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ddcc3a3ddf_0_1932"/>
          <p:cNvSpPr/>
          <p:nvPr/>
        </p:nvSpPr>
        <p:spPr>
          <a:xfrm>
            <a:off x="9546256" y="3051140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M00-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gddcc3a3ddf_0_1932"/>
          <p:cNvCxnSpPr>
            <a:stCxn id="882" idx="1"/>
            <a:endCxn id="877" idx="3"/>
          </p:cNvCxnSpPr>
          <p:nvPr/>
        </p:nvCxnSpPr>
        <p:spPr>
          <a:xfrm flipH="1">
            <a:off x="6704956" y="3303140"/>
            <a:ext cx="2841300" cy="158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gddcc3a3ddf_0_1932"/>
          <p:cNvCxnSpPr>
            <a:stCxn id="879" idx="2"/>
          </p:cNvCxnSpPr>
          <p:nvPr/>
        </p:nvCxnSpPr>
        <p:spPr>
          <a:xfrm flipH="1">
            <a:off x="6080506" y="992494"/>
            <a:ext cx="473400" cy="161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gddcc3a3ddf_0_1932"/>
          <p:cNvCxnSpPr>
            <a:stCxn id="878" idx="2"/>
          </p:cNvCxnSpPr>
          <p:nvPr/>
        </p:nvCxnSpPr>
        <p:spPr>
          <a:xfrm>
            <a:off x="3757155" y="1122253"/>
            <a:ext cx="1839600" cy="1478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6" name="Google Shape;886;gddcc3a3ddf_0_1932"/>
          <p:cNvCxnSpPr>
            <a:endCxn id="881" idx="0"/>
          </p:cNvCxnSpPr>
          <p:nvPr/>
        </p:nvCxnSpPr>
        <p:spPr>
          <a:xfrm flipH="1">
            <a:off x="4897160" y="4178145"/>
            <a:ext cx="546900" cy="61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7" name="Google Shape;887;gddcc3a3ddf_0_1932"/>
          <p:cNvSpPr/>
          <p:nvPr/>
        </p:nvSpPr>
        <p:spPr>
          <a:xfrm>
            <a:off x="5109653" y="3007163"/>
            <a:ext cx="1533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CERTIFICA</a:t>
            </a: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888" name="Google Shape;888;gddcc3a3ddf_0_1932"/>
          <p:cNvSpPr/>
          <p:nvPr/>
        </p:nvSpPr>
        <p:spPr>
          <a:xfrm>
            <a:off x="946601" y="4806181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Sxx-NOTIFICADOR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9" name="Google Shape;889;gddcc3a3ddf_0_1932"/>
          <p:cNvCxnSpPr>
            <a:stCxn id="881" idx="1"/>
            <a:endCxn id="888" idx="3"/>
          </p:cNvCxnSpPr>
          <p:nvPr/>
        </p:nvCxnSpPr>
        <p:spPr>
          <a:xfrm flipH="1">
            <a:off x="2530910" y="5046645"/>
            <a:ext cx="1457700" cy="1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90" name="Google Shape;890;gddcc3a3ddf_0_1932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891" name="Google Shape;891;gddcc3a3ddf_0_1932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gddcc3a3ddf_0_1932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gddcc3a3ddf_0_1932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gddcc3a3ddf_0_1932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gddcc3a3ddf_0_1932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gddcc3a3ddf_0_1932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gddcc3a3ddf_0_1932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gddcc3a3ddf_0_1932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gddcc3a3ddf_0_1932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gddcc3a3ddf_0_1932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gddcc3a3ddf_0_1932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gddcc3a3ddf_0_1932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3" name="Google Shape;903;gddcc3a3ddf_0_1932"/>
          <p:cNvSpPr/>
          <p:nvPr/>
        </p:nvSpPr>
        <p:spPr>
          <a:xfrm>
            <a:off x="9359656" y="4729451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-TAXES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4" name="Google Shape;904;gddcc3a3ddf_0_1932"/>
          <p:cNvCxnSpPr>
            <a:stCxn id="903" idx="1"/>
          </p:cNvCxnSpPr>
          <p:nvPr/>
        </p:nvCxnSpPr>
        <p:spPr>
          <a:xfrm rot="10800000">
            <a:off x="6387556" y="4109351"/>
            <a:ext cx="2972100" cy="87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5" name="Google Shape;905;gddcc3a3ddf_0_1932"/>
          <p:cNvSpPr/>
          <p:nvPr/>
        </p:nvSpPr>
        <p:spPr>
          <a:xfrm>
            <a:off x="9546303" y="3890295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VALIDACIÒ ACADÉMICA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6" name="Google Shape;906;gddcc3a3ddf_0_1932"/>
          <p:cNvCxnSpPr>
            <a:stCxn id="905" idx="1"/>
          </p:cNvCxnSpPr>
          <p:nvPr/>
        </p:nvCxnSpPr>
        <p:spPr>
          <a:xfrm rot="10800000">
            <a:off x="6553803" y="3931095"/>
            <a:ext cx="2992500" cy="21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7" name="Google Shape;907;gddcc3a3ddf_0_1932"/>
          <p:cNvSpPr/>
          <p:nvPr/>
        </p:nvSpPr>
        <p:spPr>
          <a:xfrm>
            <a:off x="907698" y="3540567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Sxx-SEDE ELECTRONICA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gddcc3a3ddf_0_1932"/>
          <p:cNvCxnSpPr>
            <a:stCxn id="877" idx="1"/>
            <a:endCxn id="907" idx="3"/>
          </p:cNvCxnSpPr>
          <p:nvPr/>
        </p:nvCxnSpPr>
        <p:spPr>
          <a:xfrm flipH="1">
            <a:off x="2491877" y="3461748"/>
            <a:ext cx="2534100" cy="330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9" name="Google Shape;909;gddcc3a3ddf_0_1932"/>
          <p:cNvSpPr/>
          <p:nvPr/>
        </p:nvSpPr>
        <p:spPr>
          <a:xfrm>
            <a:off x="907698" y="3540567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S03-SEDE ELECTRONICA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0" name="Google Shape;910;gddcc3a3ddf_0_1932"/>
          <p:cNvCxnSpPr>
            <a:stCxn id="877" idx="1"/>
            <a:endCxn id="909" idx="3"/>
          </p:cNvCxnSpPr>
          <p:nvPr/>
        </p:nvCxnSpPr>
        <p:spPr>
          <a:xfrm flipH="1">
            <a:off x="2491877" y="3461748"/>
            <a:ext cx="2534100" cy="330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1" name="Google Shape;911;gddcc3a3ddf_0_1932"/>
          <p:cNvCxnSpPr>
            <a:endCxn id="880" idx="3"/>
          </p:cNvCxnSpPr>
          <p:nvPr/>
        </p:nvCxnSpPr>
        <p:spPr>
          <a:xfrm rot="10800000">
            <a:off x="2411380" y="1812842"/>
            <a:ext cx="2848800" cy="97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2" name="Google Shape;912;gddcc3a3ddf_0_1932"/>
          <p:cNvSpPr/>
          <p:nvPr/>
        </p:nvSpPr>
        <p:spPr>
          <a:xfrm>
            <a:off x="7121081" y="5437001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M04-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3" name="Google Shape;913;gddcc3a3ddf_0_1932"/>
          <p:cNvCxnSpPr>
            <a:stCxn id="912" idx="0"/>
          </p:cNvCxnSpPr>
          <p:nvPr/>
        </p:nvCxnSpPr>
        <p:spPr>
          <a:xfrm rot="10800000">
            <a:off x="6080531" y="4456301"/>
            <a:ext cx="1832700" cy="980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4" name="Google Shape;914;gddcc3a3ddf_0_1932"/>
          <p:cNvSpPr/>
          <p:nvPr/>
        </p:nvSpPr>
        <p:spPr>
          <a:xfrm>
            <a:off x="9721981" y="2290740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 D'ESTUDIS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5" name="Google Shape;915;gddcc3a3ddf_0_1932"/>
          <p:cNvCxnSpPr>
            <a:stCxn id="914" idx="1"/>
          </p:cNvCxnSpPr>
          <p:nvPr/>
        </p:nvCxnSpPr>
        <p:spPr>
          <a:xfrm flipH="1">
            <a:off x="6737581" y="2542740"/>
            <a:ext cx="2984400" cy="52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6" name="Google Shape;916;gddcc3a3ddf_0_1932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M07-CERTIFICATS.</a:t>
            </a:r>
            <a:endParaRPr/>
          </a:p>
        </p:txBody>
      </p:sp>
      <p:sp>
        <p:nvSpPr>
          <p:cNvPr id="917" name="Google Shape;917;gddcc3a3ddf_0_1932"/>
          <p:cNvSpPr/>
          <p:nvPr/>
        </p:nvSpPr>
        <p:spPr>
          <a:xfrm>
            <a:off x="678279" y="2511306"/>
            <a:ext cx="18171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S11-FICHA DEL ESTUDIANTE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8" name="Google Shape;918;gddcc3a3ddf_0_1932"/>
          <p:cNvCxnSpPr>
            <a:endCxn id="917" idx="3"/>
          </p:cNvCxnSpPr>
          <p:nvPr/>
        </p:nvCxnSpPr>
        <p:spPr>
          <a:xfrm rot="10800000">
            <a:off x="2495379" y="2763306"/>
            <a:ext cx="2507400" cy="339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3" name="Google Shape;923;gddcc3a3ddf_0_2170"/>
          <p:cNvCxnSpPr>
            <a:endCxn id="924" idx="3"/>
          </p:cNvCxnSpPr>
          <p:nvPr/>
        </p:nvCxnSpPr>
        <p:spPr>
          <a:xfrm flipH="1">
            <a:off x="2529246" y="3348736"/>
            <a:ext cx="2484600" cy="282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5" name="Google Shape;925;gddcc3a3ddf_0_2170"/>
          <p:cNvCxnSpPr>
            <a:endCxn id="926" idx="1"/>
          </p:cNvCxnSpPr>
          <p:nvPr/>
        </p:nvCxnSpPr>
        <p:spPr>
          <a:xfrm flipH="1" rot="10800000">
            <a:off x="6477375" y="1309025"/>
            <a:ext cx="1852500" cy="147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927" name="Google Shape;927;gddcc3a3ddf_0_2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ddcc3a3ddf_0_2170"/>
          <p:cNvSpPr/>
          <p:nvPr/>
        </p:nvSpPr>
        <p:spPr>
          <a:xfrm>
            <a:off x="5084443" y="4884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M03-MATRICULA</a:t>
            </a:r>
            <a:r>
              <a:rPr b="1" lang="es-ES" sz="1100">
                <a:solidFill>
                  <a:schemeClr val="dk1"/>
                </a:solidFill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ddcc3a3ddf_0_2170"/>
          <p:cNvSpPr/>
          <p:nvPr/>
        </p:nvSpPr>
        <p:spPr>
          <a:xfrm>
            <a:off x="944946" y="337963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S17-AGAUR.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ddcc3a3ddf_0_2170"/>
          <p:cNvSpPr/>
          <p:nvPr/>
        </p:nvSpPr>
        <p:spPr>
          <a:xfrm>
            <a:off x="3854104" y="5315181"/>
            <a:ext cx="18171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S01-COFROS.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ddcc3a3ddf_0_2170"/>
          <p:cNvSpPr/>
          <p:nvPr/>
        </p:nvSpPr>
        <p:spPr>
          <a:xfrm>
            <a:off x="9359656" y="23631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gddcc3a3ddf_0_2170"/>
          <p:cNvCxnSpPr>
            <a:stCxn id="930" idx="1"/>
          </p:cNvCxnSpPr>
          <p:nvPr/>
        </p:nvCxnSpPr>
        <p:spPr>
          <a:xfrm flipH="1">
            <a:off x="6704956" y="2615139"/>
            <a:ext cx="2654700" cy="49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2" name="Google Shape;932;gddcc3a3ddf_0_2170"/>
          <p:cNvCxnSpPr>
            <a:stCxn id="927" idx="0"/>
            <a:endCxn id="928" idx="2"/>
          </p:cNvCxnSpPr>
          <p:nvPr/>
        </p:nvCxnSpPr>
        <p:spPr>
          <a:xfrm flipH="1" rot="10800000">
            <a:off x="5865418" y="992434"/>
            <a:ext cx="11100" cy="153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3" name="Google Shape;933;gddcc3a3ddf_0_2170"/>
          <p:cNvCxnSpPr>
            <a:endCxn id="929" idx="0"/>
          </p:cNvCxnSpPr>
          <p:nvPr/>
        </p:nvCxnSpPr>
        <p:spPr>
          <a:xfrm flipH="1">
            <a:off x="4762654" y="4284681"/>
            <a:ext cx="829500" cy="1030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4" name="Google Shape;934;gddcc3a3ddf_0_2170"/>
          <p:cNvSpPr/>
          <p:nvPr/>
        </p:nvSpPr>
        <p:spPr>
          <a:xfrm>
            <a:off x="5408010" y="2928785"/>
            <a:ext cx="937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BEQUES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5" name="Google Shape;935;gddcc3a3ddf_0_2170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936" name="Google Shape;936;gddcc3a3ddf_0_2170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gddcc3a3ddf_0_2170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gddcc3a3ddf_0_2170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gddcc3a3ddf_0_2170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gddcc3a3ddf_0_2170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ddcc3a3ddf_0_2170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gddcc3a3ddf_0_2170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gddcc3a3ddf_0_2170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gddcc3a3ddf_0_2170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gddcc3a3ddf_0_2170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gddcc3a3ddf_0_2170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gddcc3a3ddf_0_2170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8" name="Google Shape;948;gddcc3a3ddf_0_2170"/>
          <p:cNvSpPr/>
          <p:nvPr/>
        </p:nvSpPr>
        <p:spPr>
          <a:xfrm>
            <a:off x="9386435" y="44805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Google Shape;949;gddcc3a3ddf_0_2170"/>
          <p:cNvCxnSpPr>
            <a:stCxn id="948" idx="1"/>
          </p:cNvCxnSpPr>
          <p:nvPr/>
        </p:nvCxnSpPr>
        <p:spPr>
          <a:xfrm rot="10800000">
            <a:off x="6454235" y="3976567"/>
            <a:ext cx="2932200" cy="75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0" name="Google Shape;950;gddcc3a3ddf_0_2170"/>
          <p:cNvSpPr/>
          <p:nvPr/>
        </p:nvSpPr>
        <p:spPr>
          <a:xfrm>
            <a:off x="9612850" y="3321375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</a:t>
            </a:r>
            <a:r>
              <a:rPr b="1" lang="es-ES" sz="1100">
                <a:solidFill>
                  <a:schemeClr val="dk1"/>
                </a:solidFill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1" name="Google Shape;951;gddcc3a3ddf_0_2170"/>
          <p:cNvCxnSpPr>
            <a:stCxn id="950" idx="1"/>
          </p:cNvCxnSpPr>
          <p:nvPr/>
        </p:nvCxnSpPr>
        <p:spPr>
          <a:xfrm flipH="1">
            <a:off x="6643450" y="3573375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2" name="Google Shape;952;gddcc3a3ddf_0_2170"/>
          <p:cNvSpPr/>
          <p:nvPr/>
        </p:nvSpPr>
        <p:spPr>
          <a:xfrm>
            <a:off x="1443275" y="473103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S18-E-DOCUMENT</a:t>
            </a:r>
            <a:r>
              <a:rPr b="1" lang="es-ES" sz="1100">
                <a:solidFill>
                  <a:schemeClr val="dk1"/>
                </a:solidFill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3" name="Google Shape;953;gddcc3a3ddf_0_2170"/>
          <p:cNvCxnSpPr>
            <a:endCxn id="952" idx="3"/>
          </p:cNvCxnSpPr>
          <p:nvPr/>
        </p:nvCxnSpPr>
        <p:spPr>
          <a:xfrm flipH="1">
            <a:off x="3027575" y="3825336"/>
            <a:ext cx="1995000" cy="1157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4" name="Google Shape;954;gddcc3a3ddf_0_2170"/>
          <p:cNvSpPr/>
          <p:nvPr/>
        </p:nvSpPr>
        <p:spPr>
          <a:xfrm>
            <a:off x="858855" y="11984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S17-AGAUR.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gddcc3a3ddf_0_2170"/>
          <p:cNvSpPr/>
          <p:nvPr/>
        </p:nvSpPr>
        <p:spPr>
          <a:xfrm>
            <a:off x="6856848" y="531517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gddcc3a3ddf_0_2170"/>
          <p:cNvCxnSpPr>
            <a:stCxn id="954" idx="3"/>
          </p:cNvCxnSpPr>
          <p:nvPr/>
        </p:nvCxnSpPr>
        <p:spPr>
          <a:xfrm>
            <a:off x="2443155" y="1450453"/>
            <a:ext cx="2730000" cy="1371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7" name="Google Shape;957;gddcc3a3ddf_0_2170"/>
          <p:cNvCxnSpPr>
            <a:stCxn id="955" idx="0"/>
          </p:cNvCxnSpPr>
          <p:nvPr/>
        </p:nvCxnSpPr>
        <p:spPr>
          <a:xfrm rot="10800000">
            <a:off x="6320898" y="4297572"/>
            <a:ext cx="1328100" cy="1017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8" name="Google Shape;958;gddcc3a3ddf_0_2170"/>
          <p:cNvSpPr/>
          <p:nvPr/>
        </p:nvSpPr>
        <p:spPr>
          <a:xfrm>
            <a:off x="8329981" y="9924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gddcc3a3ddf_0_2170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M08-BEQUES.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4" name="Google Shape;964;gddcc3a3ddf_0_2415"/>
          <p:cNvCxnSpPr>
            <a:endCxn id="965" idx="3"/>
          </p:cNvCxnSpPr>
          <p:nvPr/>
        </p:nvCxnSpPr>
        <p:spPr>
          <a:xfrm flipH="1">
            <a:off x="2529246" y="3653536"/>
            <a:ext cx="2484600" cy="282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966" name="Google Shape;966;gddcc3a3ddf_0_2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gddcc3a3ddf_0_2415"/>
          <p:cNvSpPr/>
          <p:nvPr/>
        </p:nvSpPr>
        <p:spPr>
          <a:xfrm>
            <a:off x="3214856" y="41111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S24-MS-ACCESS..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gddcc3a3ddf_0_2415"/>
          <p:cNvSpPr/>
          <p:nvPr/>
        </p:nvSpPr>
        <p:spPr>
          <a:xfrm>
            <a:off x="5761756" y="48849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S29-MS-EXCEL.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gddcc3a3ddf_0_2415"/>
          <p:cNvSpPr/>
          <p:nvPr/>
        </p:nvSpPr>
        <p:spPr>
          <a:xfrm>
            <a:off x="944946" y="36844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ddcc3a3ddf_0_2415"/>
          <p:cNvSpPr/>
          <p:nvPr/>
        </p:nvSpPr>
        <p:spPr>
          <a:xfrm>
            <a:off x="4959491" y="5315156"/>
            <a:ext cx="18171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gddcc3a3ddf_0_2415"/>
          <p:cNvSpPr/>
          <p:nvPr/>
        </p:nvSpPr>
        <p:spPr>
          <a:xfrm>
            <a:off x="9359656" y="19059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-TAXES.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gddcc3a3ddf_0_2415"/>
          <p:cNvCxnSpPr>
            <a:stCxn id="970" idx="1"/>
          </p:cNvCxnSpPr>
          <p:nvPr/>
        </p:nvCxnSpPr>
        <p:spPr>
          <a:xfrm flipH="1">
            <a:off x="6643156" y="2157939"/>
            <a:ext cx="2716500" cy="581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2" name="Google Shape;972;gddcc3a3ddf_0_2415"/>
          <p:cNvCxnSpPr>
            <a:stCxn id="966" idx="0"/>
            <a:endCxn id="968" idx="2"/>
          </p:cNvCxnSpPr>
          <p:nvPr/>
        </p:nvCxnSpPr>
        <p:spPr>
          <a:xfrm flipH="1" rot="10800000">
            <a:off x="5865418" y="992434"/>
            <a:ext cx="688500" cy="153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3" name="Google Shape;973;gddcc3a3ddf_0_2415"/>
          <p:cNvCxnSpPr>
            <a:endCxn id="967" idx="2"/>
          </p:cNvCxnSpPr>
          <p:nvPr/>
        </p:nvCxnSpPr>
        <p:spPr>
          <a:xfrm rot="10800000">
            <a:off x="4007006" y="915114"/>
            <a:ext cx="1329000" cy="178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4" name="Google Shape;974;gddcc3a3ddf_0_2415"/>
          <p:cNvCxnSpPr>
            <a:stCxn id="969" idx="0"/>
            <a:endCxn id="966" idx="2"/>
          </p:cNvCxnSpPr>
          <p:nvPr/>
        </p:nvCxnSpPr>
        <p:spPr>
          <a:xfrm rot="10800000">
            <a:off x="5865341" y="4394456"/>
            <a:ext cx="2700" cy="920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5" name="Google Shape;975;gddcc3a3ddf_0_2415"/>
          <p:cNvSpPr/>
          <p:nvPr/>
        </p:nvSpPr>
        <p:spPr>
          <a:xfrm>
            <a:off x="5269317" y="2928785"/>
            <a:ext cx="121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DOCTORAT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6" name="Google Shape;976;gddcc3a3ddf_0_2415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977" name="Google Shape;977;gddcc3a3ddf_0_2415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gddcc3a3ddf_0_2415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gddcc3a3ddf_0_2415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gddcc3a3ddf_0_2415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gddcc3a3ddf_0_2415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gddcc3a3ddf_0_2415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gddcc3a3ddf_0_2415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gddcc3a3ddf_0_2415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gddcc3a3ddf_0_2415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gddcc3a3ddf_0_2415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gddcc3a3ddf_0_2415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gddcc3a3ddf_0_2415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9" name="Google Shape;989;gddcc3a3ddf_0_2415"/>
          <p:cNvSpPr/>
          <p:nvPr/>
        </p:nvSpPr>
        <p:spPr>
          <a:xfrm>
            <a:off x="9081635" y="46329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0" name="Google Shape;990;gddcc3a3ddf_0_2415"/>
          <p:cNvCxnSpPr>
            <a:stCxn id="989" idx="1"/>
          </p:cNvCxnSpPr>
          <p:nvPr/>
        </p:nvCxnSpPr>
        <p:spPr>
          <a:xfrm rot="10800000">
            <a:off x="6396935" y="4068967"/>
            <a:ext cx="2684700" cy="81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1" name="Google Shape;991;gddcc3a3ddf_0_2415"/>
          <p:cNvSpPr/>
          <p:nvPr/>
        </p:nvSpPr>
        <p:spPr>
          <a:xfrm>
            <a:off x="9612841" y="31689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2" name="Google Shape;992;gddcc3a3ddf_0_2415"/>
          <p:cNvCxnSpPr>
            <a:stCxn id="991" idx="1"/>
          </p:cNvCxnSpPr>
          <p:nvPr/>
        </p:nvCxnSpPr>
        <p:spPr>
          <a:xfrm flipH="1">
            <a:off x="6643441" y="3420969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3" name="Google Shape;993;gddcc3a3ddf_0_2415"/>
          <p:cNvSpPr/>
          <p:nvPr/>
        </p:nvSpPr>
        <p:spPr>
          <a:xfrm>
            <a:off x="1443275" y="51120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M03-MATRICULA.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gddcc3a3ddf_0_2415"/>
          <p:cNvCxnSpPr>
            <a:endCxn id="993" idx="3"/>
          </p:cNvCxnSpPr>
          <p:nvPr/>
        </p:nvCxnSpPr>
        <p:spPr>
          <a:xfrm flipH="1">
            <a:off x="3027575" y="4088136"/>
            <a:ext cx="2076600" cy="1275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5" name="Google Shape;995;gddcc3a3ddf_0_2415"/>
          <p:cNvSpPr/>
          <p:nvPr/>
        </p:nvSpPr>
        <p:spPr>
          <a:xfrm>
            <a:off x="858630" y="2482221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6" name="Google Shape;996;gddcc3a3ddf_0_2415"/>
          <p:cNvCxnSpPr>
            <a:stCxn id="995" idx="3"/>
          </p:cNvCxnSpPr>
          <p:nvPr/>
        </p:nvCxnSpPr>
        <p:spPr>
          <a:xfrm>
            <a:off x="2442930" y="2734221"/>
            <a:ext cx="2530200" cy="467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7" name="Google Shape;997;gddcc3a3ddf_0_2415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M09-DOCTORAT.</a:t>
            </a:r>
            <a:endParaRPr/>
          </a:p>
        </p:txBody>
      </p:sp>
      <p:sp>
        <p:nvSpPr>
          <p:cNvPr id="998" name="Google Shape;998;gddcc3a3ddf_0_2415"/>
          <p:cNvSpPr/>
          <p:nvPr/>
        </p:nvSpPr>
        <p:spPr>
          <a:xfrm>
            <a:off x="742229" y="1321781"/>
            <a:ext cx="18171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S11-FICHA DEL ESTUDIANTE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Google Shape;999;gddcc3a3ddf_0_2415"/>
          <p:cNvCxnSpPr>
            <a:endCxn id="998" idx="3"/>
          </p:cNvCxnSpPr>
          <p:nvPr/>
        </p:nvCxnSpPr>
        <p:spPr>
          <a:xfrm rot="10800000">
            <a:off x="2559329" y="1573781"/>
            <a:ext cx="2532600" cy="130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dcc3a3ddf_0_21"/>
          <p:cNvSpPr txBox="1"/>
          <p:nvPr>
            <p:ph type="title"/>
          </p:nvPr>
        </p:nvSpPr>
        <p:spPr>
          <a:xfrm>
            <a:off x="380960" y="306473"/>
            <a:ext cx="11430000" cy="68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MAPA GENERAL MÒDULS GAT.</a:t>
            </a:r>
            <a:endParaRPr b="1" sz="133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4" name="Google Shape;1004;gddcc3a3ddf_0_2997"/>
          <p:cNvCxnSpPr>
            <a:endCxn id="1005" idx="3"/>
          </p:cNvCxnSpPr>
          <p:nvPr/>
        </p:nvCxnSpPr>
        <p:spPr>
          <a:xfrm rot="10800000">
            <a:off x="2681646" y="3174436"/>
            <a:ext cx="2323200" cy="11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1006" name="Google Shape;1006;gddcc3a3ddf_0_29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gddcc3a3ddf_0_2997"/>
          <p:cNvSpPr/>
          <p:nvPr/>
        </p:nvSpPr>
        <p:spPr>
          <a:xfrm>
            <a:off x="3595856" y="63971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S36 - DEFENSA TFs.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ddcc3a3ddf_0_2997"/>
          <p:cNvSpPr/>
          <p:nvPr/>
        </p:nvSpPr>
        <p:spPr>
          <a:xfrm>
            <a:off x="5761756" y="48849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8-AXES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ddcc3a3ddf_0_2997"/>
          <p:cNvSpPr/>
          <p:nvPr/>
        </p:nvSpPr>
        <p:spPr>
          <a:xfrm>
            <a:off x="8939581" y="212377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ddcc3a3ddf_0_2997"/>
          <p:cNvSpPr/>
          <p:nvPr/>
        </p:nvSpPr>
        <p:spPr>
          <a:xfrm>
            <a:off x="1097346" y="29224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gddcc3a3ddf_0_2997"/>
          <p:cNvSpPr/>
          <p:nvPr/>
        </p:nvSpPr>
        <p:spPr>
          <a:xfrm>
            <a:off x="4959491" y="5315156"/>
            <a:ext cx="18171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1" name="Google Shape;1011;gddcc3a3ddf_0_2997"/>
          <p:cNvCxnSpPr>
            <a:stCxn id="1006" idx="0"/>
            <a:endCxn id="1008" idx="2"/>
          </p:cNvCxnSpPr>
          <p:nvPr/>
        </p:nvCxnSpPr>
        <p:spPr>
          <a:xfrm flipH="1" rot="10800000">
            <a:off x="5865418" y="992434"/>
            <a:ext cx="688500" cy="153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2" name="Google Shape;1012;gddcc3a3ddf_0_2997"/>
          <p:cNvCxnSpPr>
            <a:endCxn id="1007" idx="2"/>
          </p:cNvCxnSpPr>
          <p:nvPr/>
        </p:nvCxnSpPr>
        <p:spPr>
          <a:xfrm rot="10800000">
            <a:off x="4388006" y="1143714"/>
            <a:ext cx="1080000" cy="146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3" name="Google Shape;1013;gddcc3a3ddf_0_2997"/>
          <p:cNvCxnSpPr>
            <a:stCxn id="1010" idx="0"/>
            <a:endCxn id="1006" idx="2"/>
          </p:cNvCxnSpPr>
          <p:nvPr/>
        </p:nvCxnSpPr>
        <p:spPr>
          <a:xfrm rot="10800000">
            <a:off x="5865341" y="4394456"/>
            <a:ext cx="2700" cy="920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4" name="Google Shape;1014;gddcc3a3ddf_0_2997"/>
          <p:cNvSpPr/>
          <p:nvPr/>
        </p:nvSpPr>
        <p:spPr>
          <a:xfrm>
            <a:off x="5269317" y="2928785"/>
            <a:ext cx="121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FI D'ESTUDIS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5" name="Google Shape;1015;gddcc3a3ddf_0_2997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016" name="Google Shape;1016;gddcc3a3ddf_0_2997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ddcc3a3ddf_0_2997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ddcc3a3ddf_0_2997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ddcc3a3ddf_0_2997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gddcc3a3ddf_0_2997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ddcc3a3ddf_0_2997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ddcc3a3ddf_0_2997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ddcc3a3ddf_0_2997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gddcc3a3ddf_0_2997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ddcc3a3ddf_0_2997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ddcc3a3ddf_0_2997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ddcc3a3ddf_0_2997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gddcc3a3ddf_0_2997"/>
          <p:cNvSpPr/>
          <p:nvPr/>
        </p:nvSpPr>
        <p:spPr>
          <a:xfrm>
            <a:off x="9157835" y="45567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9" name="Google Shape;1029;gddcc3a3ddf_0_2997"/>
          <p:cNvCxnSpPr>
            <a:stCxn id="1028" idx="1"/>
          </p:cNvCxnSpPr>
          <p:nvPr/>
        </p:nvCxnSpPr>
        <p:spPr>
          <a:xfrm rot="10800000">
            <a:off x="6473135" y="3992767"/>
            <a:ext cx="2684700" cy="81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0" name="Google Shape;1030;gddcc3a3ddf_0_2997"/>
          <p:cNvSpPr/>
          <p:nvPr/>
        </p:nvSpPr>
        <p:spPr>
          <a:xfrm>
            <a:off x="9689041" y="30927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" name="Google Shape;1031;gddcc3a3ddf_0_2997"/>
          <p:cNvCxnSpPr>
            <a:stCxn id="1030" idx="1"/>
          </p:cNvCxnSpPr>
          <p:nvPr/>
        </p:nvCxnSpPr>
        <p:spPr>
          <a:xfrm flipH="1">
            <a:off x="6719641" y="3344769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2" name="Google Shape;1032;gddcc3a3ddf_0_2997"/>
          <p:cNvSpPr/>
          <p:nvPr/>
        </p:nvSpPr>
        <p:spPr>
          <a:xfrm>
            <a:off x="1290875" y="41214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M03-MATRICULA.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" name="Google Shape;1033;gddcc3a3ddf_0_2997"/>
          <p:cNvCxnSpPr>
            <a:endCxn id="1032" idx="3"/>
          </p:cNvCxnSpPr>
          <p:nvPr/>
        </p:nvCxnSpPr>
        <p:spPr>
          <a:xfrm flipH="1">
            <a:off x="2875175" y="3885636"/>
            <a:ext cx="2120700" cy="487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4" name="Google Shape;1034;gddcc3a3ddf_0_2997"/>
          <p:cNvCxnSpPr>
            <a:stCxn id="1009" idx="1"/>
          </p:cNvCxnSpPr>
          <p:nvPr/>
        </p:nvCxnSpPr>
        <p:spPr>
          <a:xfrm flipH="1">
            <a:off x="6655381" y="2375779"/>
            <a:ext cx="2284200" cy="61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5" name="Google Shape;1035;gddcc3a3ddf_0_2997"/>
          <p:cNvSpPr/>
          <p:nvPr/>
        </p:nvSpPr>
        <p:spPr>
          <a:xfrm>
            <a:off x="1630556" y="1266219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8-AXES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gddcc3a3ddf_0_2997"/>
          <p:cNvCxnSpPr>
            <a:stCxn id="1035" idx="3"/>
          </p:cNvCxnSpPr>
          <p:nvPr/>
        </p:nvCxnSpPr>
        <p:spPr>
          <a:xfrm>
            <a:off x="3214856" y="1518219"/>
            <a:ext cx="1728600" cy="13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7" name="Google Shape;1037;gddcc3a3ddf_0_2997"/>
          <p:cNvSpPr txBox="1"/>
          <p:nvPr>
            <p:ph type="title"/>
          </p:nvPr>
        </p:nvSpPr>
        <p:spPr>
          <a:xfrm>
            <a:off x="346949" y="25425"/>
            <a:ext cx="3330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M10-FI D’ESTUDIS.</a:t>
            </a:r>
            <a:endParaRPr/>
          </a:p>
        </p:txBody>
      </p:sp>
      <p:sp>
        <p:nvSpPr>
          <p:cNvPr id="1038" name="Google Shape;1038;gddcc3a3ddf_0_2997"/>
          <p:cNvSpPr/>
          <p:nvPr/>
        </p:nvSpPr>
        <p:spPr>
          <a:xfrm>
            <a:off x="8209231" y="992419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S11-FITXA DE L'ESTUDIANT.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" name="Google Shape;1039;gddcc3a3ddf_0_2997"/>
          <p:cNvCxnSpPr>
            <a:endCxn id="1038" idx="1"/>
          </p:cNvCxnSpPr>
          <p:nvPr/>
        </p:nvCxnSpPr>
        <p:spPr>
          <a:xfrm flipH="1" rot="10800000">
            <a:off x="6344431" y="1244419"/>
            <a:ext cx="1864800" cy="155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4" name="Google Shape;1044;gddcc3a3ddf_0_2874"/>
          <p:cNvCxnSpPr>
            <a:stCxn id="1045" idx="2"/>
            <a:endCxn id="1046" idx="0"/>
          </p:cNvCxnSpPr>
          <p:nvPr/>
        </p:nvCxnSpPr>
        <p:spPr>
          <a:xfrm flipH="1">
            <a:off x="5865281" y="1508954"/>
            <a:ext cx="30000" cy="102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1046" name="Google Shape;1046;gddcc3a3ddf_0_28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gddcc3a3ddf_0_2874"/>
          <p:cNvSpPr/>
          <p:nvPr/>
        </p:nvSpPr>
        <p:spPr>
          <a:xfrm>
            <a:off x="1790281" y="14485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gddcc3a3ddf_0_2874"/>
          <p:cNvSpPr/>
          <p:nvPr/>
        </p:nvSpPr>
        <p:spPr>
          <a:xfrm>
            <a:off x="5103131" y="100495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ddcc3a3ddf_0_2874"/>
          <p:cNvSpPr/>
          <p:nvPr/>
        </p:nvSpPr>
        <p:spPr>
          <a:xfrm>
            <a:off x="9359656" y="15249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Google Shape;1049;gddcc3a3ddf_0_2874"/>
          <p:cNvCxnSpPr>
            <a:stCxn id="1048" idx="1"/>
          </p:cNvCxnSpPr>
          <p:nvPr/>
        </p:nvCxnSpPr>
        <p:spPr>
          <a:xfrm flipH="1">
            <a:off x="6398356" y="1776939"/>
            <a:ext cx="2961300" cy="969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0" name="Google Shape;1050;gddcc3a3ddf_0_2874"/>
          <p:cNvCxnSpPr>
            <a:stCxn id="1047" idx="3"/>
          </p:cNvCxnSpPr>
          <p:nvPr/>
        </p:nvCxnSpPr>
        <p:spPr>
          <a:xfrm>
            <a:off x="3374581" y="1700569"/>
            <a:ext cx="1895400" cy="108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1" name="Google Shape;1051;gddcc3a3ddf_0_2874"/>
          <p:cNvSpPr/>
          <p:nvPr/>
        </p:nvSpPr>
        <p:spPr>
          <a:xfrm>
            <a:off x="5176599" y="2928785"/>
            <a:ext cx="13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VALIDACIÓN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Google Shape;1052;gddcc3a3ddf_0_287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053" name="Google Shape;1053;gddcc3a3ddf_0_287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gddcc3a3ddf_0_287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gddcc3a3ddf_0_287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gddcc3a3ddf_0_287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gddcc3a3ddf_0_287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gddcc3a3ddf_0_287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gddcc3a3ddf_0_287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gddcc3a3ddf_0_287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gddcc3a3ddf_0_287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gddcc3a3ddf_0_287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gddcc3a3ddf_0_287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gddcc3a3ddf_0_287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5" name="Google Shape;1065;gddcc3a3ddf_0_2874"/>
          <p:cNvSpPr/>
          <p:nvPr/>
        </p:nvSpPr>
        <p:spPr>
          <a:xfrm>
            <a:off x="9612841" y="28641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6" name="Google Shape;1066;gddcc3a3ddf_0_2874"/>
          <p:cNvCxnSpPr>
            <a:stCxn id="1065" idx="1"/>
          </p:cNvCxnSpPr>
          <p:nvPr/>
        </p:nvCxnSpPr>
        <p:spPr>
          <a:xfrm flipH="1">
            <a:off x="6643441" y="3116169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7" name="Google Shape;1067;gddcc3a3ddf_0_2874"/>
          <p:cNvSpPr/>
          <p:nvPr/>
        </p:nvSpPr>
        <p:spPr>
          <a:xfrm>
            <a:off x="5084381" y="52719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8" name="Google Shape;1068;gddcc3a3ddf_0_2874"/>
          <p:cNvCxnSpPr>
            <a:stCxn id="1046" idx="2"/>
            <a:endCxn id="1067" idx="0"/>
          </p:cNvCxnSpPr>
          <p:nvPr/>
        </p:nvCxnSpPr>
        <p:spPr>
          <a:xfrm>
            <a:off x="5865418" y="4394462"/>
            <a:ext cx="11100" cy="87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9" name="Google Shape;1069;gddcc3a3ddf_0_2874"/>
          <p:cNvSpPr/>
          <p:nvPr/>
        </p:nvSpPr>
        <p:spPr>
          <a:xfrm>
            <a:off x="1221581" y="26945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0" name="Google Shape;1070;gddcc3a3ddf_0_2874"/>
          <p:cNvCxnSpPr>
            <a:stCxn id="1069" idx="3"/>
            <a:endCxn id="1046" idx="1"/>
          </p:cNvCxnSpPr>
          <p:nvPr/>
        </p:nvCxnSpPr>
        <p:spPr>
          <a:xfrm>
            <a:off x="2805881" y="2946589"/>
            <a:ext cx="2220000" cy="51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1" name="Google Shape;1071;gddcc3a3ddf_0_2874"/>
          <p:cNvSpPr/>
          <p:nvPr/>
        </p:nvSpPr>
        <p:spPr>
          <a:xfrm>
            <a:off x="1398566" y="44148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AVALUACIÓ.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2" name="Google Shape;1072;gddcc3a3ddf_0_2874"/>
          <p:cNvCxnSpPr>
            <a:stCxn id="1071" idx="3"/>
          </p:cNvCxnSpPr>
          <p:nvPr/>
        </p:nvCxnSpPr>
        <p:spPr>
          <a:xfrm flipH="1" rot="10800000">
            <a:off x="2982866" y="4154119"/>
            <a:ext cx="2138400" cy="512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3" name="Google Shape;1073;gddcc3a3ddf_0_2874"/>
          <p:cNvSpPr/>
          <p:nvPr/>
        </p:nvSpPr>
        <p:spPr>
          <a:xfrm>
            <a:off x="9367741" y="431003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M03-MATRÍCULA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4" name="Google Shape;1074;gddcc3a3ddf_0_2874"/>
          <p:cNvCxnSpPr>
            <a:stCxn id="1073" idx="1"/>
          </p:cNvCxnSpPr>
          <p:nvPr/>
        </p:nvCxnSpPr>
        <p:spPr>
          <a:xfrm rot="10800000">
            <a:off x="6428041" y="3993532"/>
            <a:ext cx="2939700" cy="56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5" name="Google Shape;1075;gddcc3a3ddf_0_2874"/>
          <p:cNvSpPr txBox="1"/>
          <p:nvPr>
            <p:ph type="title"/>
          </p:nvPr>
        </p:nvSpPr>
        <p:spPr>
          <a:xfrm>
            <a:off x="346950" y="25425"/>
            <a:ext cx="3846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M11-</a:t>
            </a: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VALIDACIÒ ACADÉMICA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080" name="Google Shape;1080;gddcc3a3ddf_0_3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8338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gddcc3a3ddf_0_3229"/>
          <p:cNvSpPr/>
          <p:nvPr/>
        </p:nvSpPr>
        <p:spPr>
          <a:xfrm>
            <a:off x="5922643" y="100314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S30-CAMPUS VIRTUAL.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gddcc3a3ddf_0_3229"/>
          <p:cNvSpPr/>
          <p:nvPr/>
        </p:nvSpPr>
        <p:spPr>
          <a:xfrm>
            <a:off x="9359656" y="24393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3" name="Google Shape;1083;gddcc3a3ddf_0_3229"/>
          <p:cNvCxnSpPr>
            <a:stCxn id="1082" idx="1"/>
          </p:cNvCxnSpPr>
          <p:nvPr/>
        </p:nvCxnSpPr>
        <p:spPr>
          <a:xfrm flipH="1">
            <a:off x="6704956" y="2691339"/>
            <a:ext cx="2654700" cy="49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4" name="Google Shape;1084;gddcc3a3ddf_0_3229"/>
          <p:cNvCxnSpPr>
            <a:endCxn id="1081" idx="2"/>
          </p:cNvCxnSpPr>
          <p:nvPr/>
        </p:nvCxnSpPr>
        <p:spPr>
          <a:xfrm flipH="1" rot="10800000">
            <a:off x="6130993" y="1507144"/>
            <a:ext cx="583800" cy="1427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5" name="Google Shape;1085;gddcc3a3ddf_0_3229"/>
          <p:cNvSpPr/>
          <p:nvPr/>
        </p:nvSpPr>
        <p:spPr>
          <a:xfrm>
            <a:off x="5196728" y="3272774"/>
            <a:ext cx="13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ENLLAÇ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CAMPUS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gddcc3a3ddf_0_3229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087" name="Google Shape;1087;gddcc3a3ddf_0_3229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gddcc3a3ddf_0_3229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gddcc3a3ddf_0_3229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gddcc3a3ddf_0_3229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gddcc3a3ddf_0_3229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gddcc3a3ddf_0_3229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gddcc3a3ddf_0_3229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gddcc3a3ddf_0_3229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gddcc3a3ddf_0_3229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gddcc3a3ddf_0_3229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gddcc3a3ddf_0_3229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gddcc3a3ddf_0_3229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9" name="Google Shape;1099;gddcc3a3ddf_0_3229"/>
          <p:cNvSpPr/>
          <p:nvPr/>
        </p:nvSpPr>
        <p:spPr>
          <a:xfrm>
            <a:off x="1418260" y="42698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0" name="Google Shape;1100;gddcc3a3ddf_0_3229"/>
          <p:cNvCxnSpPr>
            <a:stCxn id="1099" idx="3"/>
          </p:cNvCxnSpPr>
          <p:nvPr/>
        </p:nvCxnSpPr>
        <p:spPr>
          <a:xfrm flipH="1" rot="10800000">
            <a:off x="3002560" y="4226367"/>
            <a:ext cx="1957500" cy="295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1" name="Google Shape;1101;gddcc3a3ddf_0_3229"/>
          <p:cNvSpPr/>
          <p:nvPr/>
        </p:nvSpPr>
        <p:spPr>
          <a:xfrm>
            <a:off x="9612841" y="42357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2" name="Google Shape;1102;gddcc3a3ddf_0_3229"/>
          <p:cNvCxnSpPr>
            <a:stCxn id="1101" idx="1"/>
          </p:cNvCxnSpPr>
          <p:nvPr/>
        </p:nvCxnSpPr>
        <p:spPr>
          <a:xfrm rot="10800000">
            <a:off x="6678841" y="4015569"/>
            <a:ext cx="2934000" cy="47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3" name="Google Shape;1103;gddcc3a3ddf_0_3229"/>
          <p:cNvSpPr/>
          <p:nvPr/>
        </p:nvSpPr>
        <p:spPr>
          <a:xfrm>
            <a:off x="1144848" y="253384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M04-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LOGÍSTICA.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4" name="Google Shape;1104;gddcc3a3ddf_0_3229"/>
          <p:cNvCxnSpPr>
            <a:stCxn id="1103" idx="3"/>
          </p:cNvCxnSpPr>
          <p:nvPr/>
        </p:nvCxnSpPr>
        <p:spPr>
          <a:xfrm>
            <a:off x="2729148" y="2785847"/>
            <a:ext cx="2212800" cy="41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5" name="Google Shape;1105;gddcc3a3ddf_0_3229"/>
          <p:cNvSpPr/>
          <p:nvPr/>
        </p:nvSpPr>
        <p:spPr>
          <a:xfrm>
            <a:off x="3231143" y="1079344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S37-PEP.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gddcc3a3ddf_0_3229"/>
          <p:cNvCxnSpPr>
            <a:stCxn id="1105" idx="2"/>
          </p:cNvCxnSpPr>
          <p:nvPr/>
        </p:nvCxnSpPr>
        <p:spPr>
          <a:xfrm>
            <a:off x="4023293" y="1583344"/>
            <a:ext cx="1484400" cy="132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7" name="Google Shape;1107;gddcc3a3ddf_0_3229"/>
          <p:cNvSpPr/>
          <p:nvPr/>
        </p:nvSpPr>
        <p:spPr>
          <a:xfrm>
            <a:off x="3309675" y="5249611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M03-MATRICULA.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gddcc3a3ddf_0_3229"/>
          <p:cNvSpPr/>
          <p:nvPr/>
        </p:nvSpPr>
        <p:spPr>
          <a:xfrm>
            <a:off x="6556325" y="5318211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-DOCTORAT.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gddcc3a3ddf_0_3229"/>
          <p:cNvCxnSpPr>
            <a:stCxn id="1107" idx="0"/>
          </p:cNvCxnSpPr>
          <p:nvPr/>
        </p:nvCxnSpPr>
        <p:spPr>
          <a:xfrm flipH="1" rot="10800000">
            <a:off x="4101825" y="4537711"/>
            <a:ext cx="1217700" cy="71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0" name="Google Shape;1110;gddcc3a3ddf_0_3229"/>
          <p:cNvCxnSpPr>
            <a:stCxn id="1108" idx="0"/>
          </p:cNvCxnSpPr>
          <p:nvPr/>
        </p:nvCxnSpPr>
        <p:spPr>
          <a:xfrm rot="10800000">
            <a:off x="6329075" y="4587411"/>
            <a:ext cx="1019400" cy="730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1" name="Google Shape;1111;gddcc3a3ddf_0_3229"/>
          <p:cNvSpPr txBox="1"/>
          <p:nvPr>
            <p:ph type="title"/>
          </p:nvPr>
        </p:nvSpPr>
        <p:spPr>
          <a:xfrm>
            <a:off x="346950" y="25425"/>
            <a:ext cx="38466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M12-ENLLAÇ CAMPUS.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6" name="Google Shape;1116;gddcc3a3ddf_0_3457"/>
          <p:cNvCxnSpPr>
            <a:stCxn id="1117" idx="3"/>
          </p:cNvCxnSpPr>
          <p:nvPr/>
        </p:nvCxnSpPr>
        <p:spPr>
          <a:xfrm>
            <a:off x="2966756" y="1591279"/>
            <a:ext cx="2297700" cy="130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1118" name="Google Shape;1118;gddcc3a3ddf_0_3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7576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gddcc3a3ddf_0_3457"/>
          <p:cNvSpPr/>
          <p:nvPr/>
        </p:nvSpPr>
        <p:spPr>
          <a:xfrm>
            <a:off x="1382456" y="133927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ddcc3a3ddf_0_3457"/>
          <p:cNvSpPr/>
          <p:nvPr/>
        </p:nvSpPr>
        <p:spPr>
          <a:xfrm>
            <a:off x="9288031" y="16964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0" name="Google Shape;1120;gddcc3a3ddf_0_3457"/>
          <p:cNvCxnSpPr>
            <a:stCxn id="1119" idx="1"/>
          </p:cNvCxnSpPr>
          <p:nvPr/>
        </p:nvCxnSpPr>
        <p:spPr>
          <a:xfrm flipH="1">
            <a:off x="6643231" y="1948439"/>
            <a:ext cx="2644800" cy="112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1" name="Google Shape;1121;gddcc3a3ddf_0_3457"/>
          <p:cNvSpPr/>
          <p:nvPr/>
        </p:nvSpPr>
        <p:spPr>
          <a:xfrm>
            <a:off x="5102175" y="3004975"/>
            <a:ext cx="15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sz="1800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Control documentació aportada</a:t>
            </a:r>
            <a:endParaRPr/>
          </a:p>
        </p:txBody>
      </p:sp>
      <p:grpSp>
        <p:nvGrpSpPr>
          <p:cNvPr id="1122" name="Google Shape;1122;gddcc3a3ddf_0_3457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123" name="Google Shape;1123;gddcc3a3ddf_0_3457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gddcc3a3ddf_0_3457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gddcc3a3ddf_0_3457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gddcc3a3ddf_0_3457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gddcc3a3ddf_0_3457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gddcc3a3ddf_0_3457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gddcc3a3ddf_0_3457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gddcc3a3ddf_0_3457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gddcc3a3ddf_0_3457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gddcc3a3ddf_0_3457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gddcc3a3ddf_0_3457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gddcc3a3ddf_0_3457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5" name="Google Shape;1135;gddcc3a3ddf_0_3457"/>
          <p:cNvSpPr/>
          <p:nvPr/>
        </p:nvSpPr>
        <p:spPr>
          <a:xfrm>
            <a:off x="916885" y="340559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ddcc3a3ddf_0_3457"/>
          <p:cNvSpPr/>
          <p:nvPr/>
        </p:nvSpPr>
        <p:spPr>
          <a:xfrm>
            <a:off x="9612841" y="35499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7" name="Google Shape;1137;gddcc3a3ddf_0_3457"/>
          <p:cNvCxnSpPr>
            <a:stCxn id="1136" idx="1"/>
          </p:cNvCxnSpPr>
          <p:nvPr/>
        </p:nvCxnSpPr>
        <p:spPr>
          <a:xfrm flipH="1">
            <a:off x="6643441" y="3801969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8" name="Google Shape;1138;gddcc3a3ddf_0_3457"/>
          <p:cNvCxnSpPr/>
          <p:nvPr/>
        </p:nvCxnSpPr>
        <p:spPr>
          <a:xfrm>
            <a:off x="2501181" y="3713329"/>
            <a:ext cx="2530500" cy="15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9" name="Google Shape;1139;gddcc3a3ddf_0_3457"/>
          <p:cNvSpPr/>
          <p:nvPr/>
        </p:nvSpPr>
        <p:spPr>
          <a:xfrm>
            <a:off x="5075956" y="1174294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S07-TRAMITADOR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0" name="Google Shape;1140;gddcc3a3ddf_0_3457"/>
          <p:cNvCxnSpPr>
            <a:stCxn id="1118" idx="0"/>
            <a:endCxn id="1139" idx="2"/>
          </p:cNvCxnSpPr>
          <p:nvPr/>
        </p:nvCxnSpPr>
        <p:spPr>
          <a:xfrm flipH="1" rot="10800000">
            <a:off x="5865418" y="1678234"/>
            <a:ext cx="2700" cy="10794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1" name="Google Shape;1141;gddcc3a3ddf_0_3457"/>
          <p:cNvSpPr txBox="1"/>
          <p:nvPr>
            <p:ph type="title"/>
          </p:nvPr>
        </p:nvSpPr>
        <p:spPr>
          <a:xfrm>
            <a:off x="346950" y="25425"/>
            <a:ext cx="5186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M13-CONTROL DOCUMENTACIÓ APORTADA.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146" name="Google Shape;1146;ge0e688d78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6052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ge0e688d78a_0_104"/>
          <p:cNvSpPr/>
          <p:nvPr/>
        </p:nvSpPr>
        <p:spPr>
          <a:xfrm>
            <a:off x="5102175" y="2852575"/>
            <a:ext cx="15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MODELS AVALUACIÓ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8" name="Google Shape;1148;ge0e688d78a_0_10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149" name="Google Shape;1149;ge0e688d78a_0_10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e0e688d78a_0_10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e0e688d78a_0_10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e0e688d78a_0_10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ge0e688d78a_0_10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e0e688d78a_0_10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e0e688d78a_0_10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e0e688d78a_0_10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ge0e688d78a_0_10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e0e688d78a_0_10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e0e688d78a_0_10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e0e688d78a_0_10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1" name="Google Shape;1161;ge0e688d78a_0_104"/>
          <p:cNvSpPr/>
          <p:nvPr/>
        </p:nvSpPr>
        <p:spPr>
          <a:xfrm>
            <a:off x="916885" y="3253192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e0e688d78a_0_104"/>
          <p:cNvSpPr/>
          <p:nvPr/>
        </p:nvSpPr>
        <p:spPr>
          <a:xfrm>
            <a:off x="9612841" y="33975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AVALUACIÓ.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3" name="Google Shape;1163;ge0e688d78a_0_104"/>
          <p:cNvCxnSpPr>
            <a:endCxn id="1162" idx="1"/>
          </p:cNvCxnSpPr>
          <p:nvPr/>
        </p:nvCxnSpPr>
        <p:spPr>
          <a:xfrm flipH="1" rot="10800000">
            <a:off x="6643141" y="3649569"/>
            <a:ext cx="2969700" cy="2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4" name="Google Shape;1164;ge0e688d78a_0_104"/>
          <p:cNvCxnSpPr/>
          <p:nvPr/>
        </p:nvCxnSpPr>
        <p:spPr>
          <a:xfrm>
            <a:off x="2501181" y="3560929"/>
            <a:ext cx="2530500" cy="15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5" name="Google Shape;1165;ge0e688d78a_0_104"/>
          <p:cNvSpPr/>
          <p:nvPr/>
        </p:nvSpPr>
        <p:spPr>
          <a:xfrm>
            <a:off x="9496641" y="18489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M04-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LOGISTICA.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6" name="Google Shape;1166;ge0e688d78a_0_104"/>
          <p:cNvCxnSpPr>
            <a:endCxn id="1165" idx="1"/>
          </p:cNvCxnSpPr>
          <p:nvPr/>
        </p:nvCxnSpPr>
        <p:spPr>
          <a:xfrm flipH="1" rot="10800000">
            <a:off x="6401541" y="2100919"/>
            <a:ext cx="3095100" cy="777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7" name="Google Shape;1167;ge0e688d78a_0_104"/>
          <p:cNvCxnSpPr>
            <a:stCxn id="1146" idx="0"/>
            <a:endCxn id="1168" idx="2"/>
          </p:cNvCxnSpPr>
          <p:nvPr/>
        </p:nvCxnSpPr>
        <p:spPr>
          <a:xfrm rot="10800000">
            <a:off x="5865418" y="1251934"/>
            <a:ext cx="0" cy="13533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8" name="Google Shape;1168;ge0e688d78a_0_104"/>
          <p:cNvSpPr/>
          <p:nvPr/>
        </p:nvSpPr>
        <p:spPr>
          <a:xfrm>
            <a:off x="5073269" y="747914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S35-RAC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ge0e688d78a_0_104"/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M14-MODELS AVALUACIÓ.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4" name="Google Shape;1174;ge0e688d78a_0_324"/>
          <p:cNvCxnSpPr>
            <a:stCxn id="1175" idx="0"/>
            <a:endCxn id="1176" idx="2"/>
          </p:cNvCxnSpPr>
          <p:nvPr/>
        </p:nvCxnSpPr>
        <p:spPr>
          <a:xfrm rot="10800000">
            <a:off x="5564518" y="1168834"/>
            <a:ext cx="300900" cy="1360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1175" name="Google Shape;1175;ge0e688d78a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ge0e688d78a_0_324"/>
          <p:cNvSpPr/>
          <p:nvPr/>
        </p:nvSpPr>
        <p:spPr>
          <a:xfrm>
            <a:off x="1603231" y="21303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e0e688d78a_0_324"/>
          <p:cNvSpPr/>
          <p:nvPr/>
        </p:nvSpPr>
        <p:spPr>
          <a:xfrm>
            <a:off x="4772281" y="66482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M03-MATRICULA..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ge0e688d78a_0_324"/>
          <p:cNvSpPr/>
          <p:nvPr/>
        </p:nvSpPr>
        <p:spPr>
          <a:xfrm>
            <a:off x="9359656" y="27441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ge0e688d78a_0_324"/>
          <p:cNvCxnSpPr>
            <a:stCxn id="1178" idx="1"/>
          </p:cNvCxnSpPr>
          <p:nvPr/>
        </p:nvCxnSpPr>
        <p:spPr>
          <a:xfrm flipH="1">
            <a:off x="6704956" y="2996139"/>
            <a:ext cx="2654700" cy="49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0" name="Google Shape;1180;ge0e688d78a_0_324"/>
          <p:cNvCxnSpPr>
            <a:stCxn id="1177" idx="3"/>
          </p:cNvCxnSpPr>
          <p:nvPr/>
        </p:nvCxnSpPr>
        <p:spPr>
          <a:xfrm>
            <a:off x="3187531" y="2382319"/>
            <a:ext cx="1879800" cy="590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1" name="Google Shape;1181;ge0e688d78a_0_324"/>
          <p:cNvSpPr/>
          <p:nvPr/>
        </p:nvSpPr>
        <p:spPr>
          <a:xfrm>
            <a:off x="5068376" y="2928775"/>
            <a:ext cx="158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APORTACIONS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2" name="Google Shape;1182;ge0e688d78a_0_32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183" name="Google Shape;1183;ge0e688d78a_0_32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e0e688d78a_0_32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e0e688d78a_0_32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e0e688d78a_0_32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ge0e688d78a_0_32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e0e688d78a_0_32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e0e688d78a_0_32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e0e688d78a_0_32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ge0e688d78a_0_32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e0e688d78a_0_32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e0e688d78a_0_32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e0e688d78a_0_32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5" name="Google Shape;1195;ge0e688d78a_0_324"/>
          <p:cNvSpPr/>
          <p:nvPr/>
        </p:nvSpPr>
        <p:spPr>
          <a:xfrm>
            <a:off x="9612841" y="37023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" name="Google Shape;1196;ge0e688d78a_0_324"/>
          <p:cNvCxnSpPr>
            <a:stCxn id="1195" idx="1"/>
          </p:cNvCxnSpPr>
          <p:nvPr/>
        </p:nvCxnSpPr>
        <p:spPr>
          <a:xfrm flipH="1">
            <a:off x="6643441" y="3954369"/>
            <a:ext cx="29694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7" name="Google Shape;1197;ge0e688d78a_0_324"/>
          <p:cNvSpPr/>
          <p:nvPr/>
        </p:nvSpPr>
        <p:spPr>
          <a:xfrm>
            <a:off x="5084381" y="52719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8" name="Google Shape;1198;ge0e688d78a_0_324"/>
          <p:cNvCxnSpPr>
            <a:stCxn id="1175" idx="2"/>
            <a:endCxn id="1197" idx="0"/>
          </p:cNvCxnSpPr>
          <p:nvPr/>
        </p:nvCxnSpPr>
        <p:spPr>
          <a:xfrm>
            <a:off x="5865418" y="4394462"/>
            <a:ext cx="11100" cy="87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9" name="Google Shape;1199;ge0e688d78a_0_324"/>
          <p:cNvSpPr/>
          <p:nvPr/>
        </p:nvSpPr>
        <p:spPr>
          <a:xfrm>
            <a:off x="1221581" y="32279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0" name="Google Shape;1200;ge0e688d78a_0_324"/>
          <p:cNvCxnSpPr>
            <a:stCxn id="1199" idx="3"/>
            <a:endCxn id="1175" idx="1"/>
          </p:cNvCxnSpPr>
          <p:nvPr/>
        </p:nvCxnSpPr>
        <p:spPr>
          <a:xfrm flipH="1" rot="10800000">
            <a:off x="2805881" y="3461689"/>
            <a:ext cx="2220000" cy="1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1" name="Google Shape;1201;ge0e688d78a_0_324"/>
          <p:cNvSpPr/>
          <p:nvPr/>
        </p:nvSpPr>
        <p:spPr>
          <a:xfrm>
            <a:off x="1398566" y="441481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M11-VALIDACIÓ 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2" name="Google Shape;1202;ge0e688d78a_0_324"/>
          <p:cNvCxnSpPr>
            <a:stCxn id="1201" idx="3"/>
          </p:cNvCxnSpPr>
          <p:nvPr/>
        </p:nvCxnSpPr>
        <p:spPr>
          <a:xfrm flipH="1" rot="10800000">
            <a:off x="2982866" y="4154119"/>
            <a:ext cx="2138400" cy="512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3" name="Google Shape;1203;ge0e688d78a_0_324"/>
          <p:cNvSpPr/>
          <p:nvPr/>
        </p:nvSpPr>
        <p:spPr>
          <a:xfrm>
            <a:off x="8103775" y="5041600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ge0e688d78a_0_324"/>
          <p:cNvCxnSpPr>
            <a:stCxn id="1203" idx="1"/>
          </p:cNvCxnSpPr>
          <p:nvPr/>
        </p:nvCxnSpPr>
        <p:spPr>
          <a:xfrm rot="10800000">
            <a:off x="6356575" y="4225900"/>
            <a:ext cx="1747200" cy="1067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5" name="Google Shape;1205;ge0e688d78a_0_324"/>
          <p:cNvCxnSpPr>
            <a:endCxn id="1206" idx="2"/>
          </p:cNvCxnSpPr>
          <p:nvPr/>
        </p:nvCxnSpPr>
        <p:spPr>
          <a:xfrm flipH="1" rot="10800000">
            <a:off x="6302806" y="1498189"/>
            <a:ext cx="1729500" cy="127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6" name="Google Shape;1206;ge0e688d78a_0_324"/>
          <p:cNvSpPr/>
          <p:nvPr/>
        </p:nvSpPr>
        <p:spPr>
          <a:xfrm>
            <a:off x="7240156" y="994189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S02-BART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ge0e688d78a_0_324"/>
          <p:cNvSpPr/>
          <p:nvPr/>
        </p:nvSpPr>
        <p:spPr>
          <a:xfrm>
            <a:off x="1398575" y="994200"/>
            <a:ext cx="22200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M13-CONTROL DOCUMENTACIÓ APORTADA..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8" name="Google Shape;1208;ge0e688d78a_0_324"/>
          <p:cNvCxnSpPr>
            <a:endCxn id="1207" idx="3"/>
          </p:cNvCxnSpPr>
          <p:nvPr/>
        </p:nvCxnSpPr>
        <p:spPr>
          <a:xfrm rot="10800000">
            <a:off x="3618575" y="1246200"/>
            <a:ext cx="1735200" cy="1475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9" name="Google Shape;1209;ge0e688d78a_0_324"/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M15</a:t>
            </a: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-APORTACIONS.</a:t>
            </a:r>
            <a:endParaRPr/>
          </a:p>
        </p:txBody>
      </p:sp>
      <p:sp>
        <p:nvSpPr>
          <p:cNvPr id="1210" name="Google Shape;1210;ge0e688d78a_0_324"/>
          <p:cNvSpPr/>
          <p:nvPr/>
        </p:nvSpPr>
        <p:spPr>
          <a:xfrm>
            <a:off x="9123631" y="1602019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S11-FITXA DE L'ESTUDIANT.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1" name="Google Shape;1211;ge0e688d78a_0_324"/>
          <p:cNvCxnSpPr>
            <a:endCxn id="1210" idx="1"/>
          </p:cNvCxnSpPr>
          <p:nvPr/>
        </p:nvCxnSpPr>
        <p:spPr>
          <a:xfrm flipH="1" rot="10800000">
            <a:off x="6655531" y="1854019"/>
            <a:ext cx="2468100" cy="125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216" name="Google Shape;1216;ge0e688d78a_0_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ge0e688d78a_0_554"/>
          <p:cNvSpPr/>
          <p:nvPr/>
        </p:nvSpPr>
        <p:spPr>
          <a:xfrm>
            <a:off x="5068376" y="2928775"/>
            <a:ext cx="158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DADES MESTRES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8" name="Google Shape;1218;ge0e688d78a_0_55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219" name="Google Shape;1219;ge0e688d78a_0_55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e0e688d78a_0_55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e0e688d78a_0_55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e0e688d78a_0_55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ge0e688d78a_0_55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e0e688d78a_0_55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e0e688d78a_0_55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e0e688d78a_0_55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ge0e688d78a_0_55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e0e688d78a_0_55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e0e688d78a_0_55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e0e688d78a_0_55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1" name="Google Shape;1231;ge0e688d78a_0_554"/>
          <p:cNvCxnSpPr>
            <a:stCxn id="1216" idx="0"/>
            <a:endCxn id="1232" idx="2"/>
          </p:cNvCxnSpPr>
          <p:nvPr/>
        </p:nvCxnSpPr>
        <p:spPr>
          <a:xfrm rot="10800000">
            <a:off x="5865418" y="1071034"/>
            <a:ext cx="0" cy="145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2" name="Google Shape;1232;ge0e688d78a_0_554"/>
          <p:cNvSpPr/>
          <p:nvPr/>
        </p:nvSpPr>
        <p:spPr>
          <a:xfrm>
            <a:off x="5073269" y="567014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S22-DIMAX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ge0e688d78a_0_554"/>
          <p:cNvSpPr/>
          <p:nvPr/>
        </p:nvSpPr>
        <p:spPr>
          <a:xfrm>
            <a:off x="8649350" y="2178750"/>
            <a:ext cx="2809200" cy="25005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M12-ENLLAÇ CAMPUS.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M13-CONTROL DOCUMENTACIÓ APORTADA.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M14-MODELS AVALUACIÓ.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M18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-ESTADÍSTICAS MEC.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M19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-MAJORS 25.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M20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-PROVES ACLES.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-TAXES.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AVALUACIO.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e0e688d78a_0_554"/>
          <p:cNvSpPr/>
          <p:nvPr/>
        </p:nvSpPr>
        <p:spPr>
          <a:xfrm>
            <a:off x="692863" y="2349175"/>
            <a:ext cx="2388600" cy="20826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M03-MATRÍCULA.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M04-EXÀMENS - LOGISTICA.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M06-TÍTOLS.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M07-CERTIFICATS.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M08-BEQUES.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M09-DOCTORAT.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M10-FI D'ESTUDIS.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M11-VALIDACIÓ 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5" name="Google Shape;1235;ge0e688d78a_0_554"/>
          <p:cNvCxnSpPr>
            <a:stCxn id="1217" idx="3"/>
            <a:endCxn id="1233" idx="1"/>
          </p:cNvCxnSpPr>
          <p:nvPr/>
        </p:nvCxnSpPr>
        <p:spPr>
          <a:xfrm>
            <a:off x="6652676" y="3390475"/>
            <a:ext cx="1996800" cy="3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6" name="Google Shape;1236;ge0e688d78a_0_554"/>
          <p:cNvCxnSpPr>
            <a:stCxn id="1217" idx="1"/>
            <a:endCxn id="1234" idx="3"/>
          </p:cNvCxnSpPr>
          <p:nvPr/>
        </p:nvCxnSpPr>
        <p:spPr>
          <a:xfrm rot="10800000">
            <a:off x="3081476" y="3390475"/>
            <a:ext cx="198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7" name="Google Shape;1237;ge0e688d78a_0_554"/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M16</a:t>
            </a: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-DADES MESTRES.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242" name="Google Shape;1242;ge0e688d78a_0_8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ge0e688d78a_0_883"/>
          <p:cNvSpPr/>
          <p:nvPr/>
        </p:nvSpPr>
        <p:spPr>
          <a:xfrm>
            <a:off x="5050000" y="2928775"/>
            <a:ext cx="16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CONFIGURACIÓ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4" name="Google Shape;1244;ge0e688d78a_0_883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245" name="Google Shape;1245;ge0e688d78a_0_883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e0e688d78a_0_883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e0e688d78a_0_883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e0e688d78a_0_883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ge0e688d78a_0_883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e0e688d78a_0_883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e0e688d78a_0_883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e0e688d78a_0_883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ge0e688d78a_0_883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e0e688d78a_0_883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e0e688d78a_0_883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e0e688d78a_0_883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7" name="Google Shape;1257;ge0e688d78a_0_883"/>
          <p:cNvSpPr/>
          <p:nvPr/>
        </p:nvSpPr>
        <p:spPr>
          <a:xfrm>
            <a:off x="8649350" y="2178750"/>
            <a:ext cx="2809200" cy="25005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M12-ENLLAÇ CAMPUS.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M13-CONTROL DOCUMENTACIÓ APORTADA.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M14-MODELS AVALUACIÓ.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-CONFIGURACIÓ.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M18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-ESTADÍSTICAS MEC.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M19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-MAJORS 25.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M20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-PROVES ACLES.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-TAXES.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AVALUACIO.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ge0e688d78a_0_883"/>
          <p:cNvSpPr/>
          <p:nvPr/>
        </p:nvSpPr>
        <p:spPr>
          <a:xfrm>
            <a:off x="692863" y="2349175"/>
            <a:ext cx="2388600" cy="20826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M03-MATRÍCULA.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M04-EXÀMENS - LOGISTICA.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M06-TÍTOLS.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M07-CERTIFICATS.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M08-BEQUES.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M09-DOCTORAT.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M10-FI D'ESTUDIS.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M11-VALIDACIÓ 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" name="Google Shape;1259;ge0e688d78a_0_883"/>
          <p:cNvCxnSpPr>
            <a:stCxn id="1243" idx="3"/>
            <a:endCxn id="1257" idx="1"/>
          </p:cNvCxnSpPr>
          <p:nvPr/>
        </p:nvCxnSpPr>
        <p:spPr>
          <a:xfrm>
            <a:off x="6728800" y="3390475"/>
            <a:ext cx="1920600" cy="3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0" name="Google Shape;1260;ge0e688d78a_0_883"/>
          <p:cNvCxnSpPr>
            <a:stCxn id="1243" idx="1"/>
            <a:endCxn id="1258" idx="3"/>
          </p:cNvCxnSpPr>
          <p:nvPr/>
        </p:nvCxnSpPr>
        <p:spPr>
          <a:xfrm rot="10800000">
            <a:off x="3081400" y="3390475"/>
            <a:ext cx="1968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1" name="Google Shape;1261;ge0e688d78a_0_883"/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M17</a:t>
            </a: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-CONFIGURACIÓ.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266" name="Google Shape;1266;ge0e688d78a_0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ge0e688d78a_0_1212"/>
          <p:cNvSpPr/>
          <p:nvPr/>
        </p:nvSpPr>
        <p:spPr>
          <a:xfrm>
            <a:off x="4973800" y="2928775"/>
            <a:ext cx="16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ESTADISTICAS MEC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8" name="Google Shape;1268;ge0e688d78a_0_1212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269" name="Google Shape;1269;ge0e688d78a_0_1212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ge0e688d78a_0_1212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e0e688d78a_0_1212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e0e688d78a_0_1212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ge0e688d78a_0_1212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e0e688d78a_0_1212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e0e688d78a_0_1212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ge0e688d78a_0_1212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ge0e688d78a_0_1212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e0e688d78a_0_1212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e0e688d78a_0_1212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e0e688d78a_0_1212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1" name="Google Shape;1281;ge0e688d78a_0_1212"/>
          <p:cNvSpPr/>
          <p:nvPr/>
        </p:nvSpPr>
        <p:spPr>
          <a:xfrm>
            <a:off x="1441756" y="202502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M03-MATRICULA..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ge0e688d78a_0_1212"/>
          <p:cNvSpPr/>
          <p:nvPr/>
        </p:nvSpPr>
        <p:spPr>
          <a:xfrm>
            <a:off x="9359656" y="23631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ge0e688d78a_0_1212"/>
          <p:cNvSpPr/>
          <p:nvPr/>
        </p:nvSpPr>
        <p:spPr>
          <a:xfrm>
            <a:off x="9129366" y="439444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M01-PLANS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ge0e688d78a_0_1212"/>
          <p:cNvSpPr/>
          <p:nvPr/>
        </p:nvSpPr>
        <p:spPr>
          <a:xfrm>
            <a:off x="1550175" y="4394450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ge0e688d78a_0_1212"/>
          <p:cNvSpPr/>
          <p:nvPr/>
        </p:nvSpPr>
        <p:spPr>
          <a:xfrm>
            <a:off x="5073269" y="850964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S31-UNEIX.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6" name="Google Shape;1286;ge0e688d78a_0_1212"/>
          <p:cNvCxnSpPr>
            <a:stCxn id="1284" idx="3"/>
          </p:cNvCxnSpPr>
          <p:nvPr/>
        </p:nvCxnSpPr>
        <p:spPr>
          <a:xfrm flipH="1" rot="10800000">
            <a:off x="3134475" y="3921350"/>
            <a:ext cx="1897200" cy="7251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7" name="Google Shape;1287;ge0e688d78a_0_1212"/>
          <p:cNvCxnSpPr>
            <a:stCxn id="1282" idx="1"/>
          </p:cNvCxnSpPr>
          <p:nvPr/>
        </p:nvCxnSpPr>
        <p:spPr>
          <a:xfrm flipH="1">
            <a:off x="6696856" y="2615139"/>
            <a:ext cx="2662800" cy="3753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8" name="Google Shape;1288;ge0e688d78a_0_1212"/>
          <p:cNvCxnSpPr>
            <a:stCxn id="1283" idx="1"/>
          </p:cNvCxnSpPr>
          <p:nvPr/>
        </p:nvCxnSpPr>
        <p:spPr>
          <a:xfrm rot="10800000">
            <a:off x="6607266" y="3975044"/>
            <a:ext cx="2522100" cy="6714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9" name="Google Shape;1289;ge0e688d78a_0_1212"/>
          <p:cNvCxnSpPr>
            <a:stCxn id="1281" idx="3"/>
          </p:cNvCxnSpPr>
          <p:nvPr/>
        </p:nvCxnSpPr>
        <p:spPr>
          <a:xfrm>
            <a:off x="3026056" y="2277029"/>
            <a:ext cx="1951800" cy="7134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0" name="Google Shape;1290;ge0e688d78a_0_1212"/>
          <p:cNvCxnSpPr>
            <a:stCxn id="1266" idx="0"/>
            <a:endCxn id="1285" idx="2"/>
          </p:cNvCxnSpPr>
          <p:nvPr/>
        </p:nvCxnSpPr>
        <p:spPr>
          <a:xfrm rot="10800000">
            <a:off x="5865418" y="1354834"/>
            <a:ext cx="0" cy="11742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1" name="Google Shape;1291;ge0e688d78a_0_1212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M18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-ESTADÍSTICAS MEC.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296" name="Google Shape;1296;ge0e688d78a_0_1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ge0e688d78a_0_1434"/>
          <p:cNvSpPr/>
          <p:nvPr/>
        </p:nvSpPr>
        <p:spPr>
          <a:xfrm>
            <a:off x="4973800" y="2928775"/>
            <a:ext cx="16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MAJORS 25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8" name="Google Shape;1298;ge0e688d78a_0_143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299" name="Google Shape;1299;ge0e688d78a_0_143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e0e688d78a_0_143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e0e688d78a_0_143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e0e688d78a_0_143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ge0e688d78a_0_143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e0e688d78a_0_143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e0e688d78a_0_143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e0e688d78a_0_143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ge0e688d78a_0_143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e0e688d78a_0_143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e0e688d78a_0_143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e0e688d78a_0_143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1" name="Google Shape;1311;ge0e688d78a_0_1434"/>
          <p:cNvSpPr/>
          <p:nvPr/>
        </p:nvSpPr>
        <p:spPr>
          <a:xfrm>
            <a:off x="1453156" y="149986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ge0e688d78a_0_1434"/>
          <p:cNvSpPr/>
          <p:nvPr/>
        </p:nvSpPr>
        <p:spPr>
          <a:xfrm>
            <a:off x="8824566" y="454684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AVALUACIÓ.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ge0e688d78a_0_1434"/>
          <p:cNvSpPr/>
          <p:nvPr/>
        </p:nvSpPr>
        <p:spPr>
          <a:xfrm>
            <a:off x="1550175" y="4394450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ge0e688d78a_0_1434"/>
          <p:cNvSpPr/>
          <p:nvPr/>
        </p:nvSpPr>
        <p:spPr>
          <a:xfrm>
            <a:off x="5073269" y="850964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S32-ACCESNET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5" name="Google Shape;1315;ge0e688d78a_0_1434"/>
          <p:cNvCxnSpPr>
            <a:stCxn id="1313" idx="3"/>
          </p:cNvCxnSpPr>
          <p:nvPr/>
        </p:nvCxnSpPr>
        <p:spPr>
          <a:xfrm flipH="1" rot="10800000">
            <a:off x="3134475" y="3921350"/>
            <a:ext cx="1897200" cy="7251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6" name="Google Shape;1316;ge0e688d78a_0_1434"/>
          <p:cNvCxnSpPr>
            <a:stCxn id="1311" idx="3"/>
          </p:cNvCxnSpPr>
          <p:nvPr/>
        </p:nvCxnSpPr>
        <p:spPr>
          <a:xfrm>
            <a:off x="3037456" y="1751864"/>
            <a:ext cx="1976100" cy="11490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7" name="Google Shape;1317;ge0e688d78a_0_1434"/>
          <p:cNvCxnSpPr>
            <a:stCxn id="1312" idx="1"/>
          </p:cNvCxnSpPr>
          <p:nvPr/>
        </p:nvCxnSpPr>
        <p:spPr>
          <a:xfrm rot="10800000">
            <a:off x="6302466" y="4127444"/>
            <a:ext cx="2522100" cy="6714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ge0e688d78a_0_1434"/>
          <p:cNvCxnSpPr>
            <a:stCxn id="1296" idx="0"/>
            <a:endCxn id="1314" idx="2"/>
          </p:cNvCxnSpPr>
          <p:nvPr/>
        </p:nvCxnSpPr>
        <p:spPr>
          <a:xfrm rot="10800000">
            <a:off x="5865418" y="1354834"/>
            <a:ext cx="0" cy="11742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9" name="Google Shape;1319;ge0e688d78a_0_1434"/>
          <p:cNvSpPr/>
          <p:nvPr/>
        </p:nvSpPr>
        <p:spPr>
          <a:xfrm>
            <a:off x="1182331" y="299045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M04-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LOGÍSTICA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0" name="Google Shape;1320;ge0e688d78a_0_1434"/>
          <p:cNvCxnSpPr>
            <a:stCxn id="1319" idx="3"/>
            <a:endCxn id="1297" idx="1"/>
          </p:cNvCxnSpPr>
          <p:nvPr/>
        </p:nvCxnSpPr>
        <p:spPr>
          <a:xfrm>
            <a:off x="2766631" y="3242454"/>
            <a:ext cx="2207100" cy="1479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1" name="Google Shape;1321;ge0e688d78a_0_1434"/>
          <p:cNvSpPr/>
          <p:nvPr/>
        </p:nvSpPr>
        <p:spPr>
          <a:xfrm>
            <a:off x="8704806" y="20250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2" name="Google Shape;1322;ge0e688d78a_0_1434"/>
          <p:cNvCxnSpPr>
            <a:endCxn id="1321" idx="1"/>
          </p:cNvCxnSpPr>
          <p:nvPr/>
        </p:nvCxnSpPr>
        <p:spPr>
          <a:xfrm flipH="1" rot="10800000">
            <a:off x="6696906" y="2277014"/>
            <a:ext cx="2007900" cy="6417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3" name="Google Shape;1323;ge0e688d78a_0_1434"/>
          <p:cNvSpPr/>
          <p:nvPr/>
        </p:nvSpPr>
        <p:spPr>
          <a:xfrm>
            <a:off x="8761131" y="319276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M14-MODELS D'AVALUACIÓ.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4" name="Google Shape;1324;ge0e688d78a_0_1434"/>
          <p:cNvCxnSpPr>
            <a:stCxn id="1323" idx="1"/>
            <a:endCxn id="1297" idx="3"/>
          </p:cNvCxnSpPr>
          <p:nvPr/>
        </p:nvCxnSpPr>
        <p:spPr>
          <a:xfrm rot="10800000">
            <a:off x="6652731" y="3390466"/>
            <a:ext cx="2108400" cy="543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5" name="Google Shape;1325;ge0e688d78a_0_1434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M19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-MAJORS 25.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75719" y="129669"/>
            <a:ext cx="12004930" cy="6648819"/>
            <a:chOff x="181693" y="228095"/>
            <a:chExt cx="11859064" cy="6527409"/>
          </a:xfrm>
        </p:grpSpPr>
        <p:sp>
          <p:nvSpPr>
            <p:cNvPr id="158" name="Google Shape;158;p3"/>
            <p:cNvSpPr/>
            <p:nvPr/>
          </p:nvSpPr>
          <p:spPr>
            <a:xfrm>
              <a:off x="181693" y="228095"/>
              <a:ext cx="11859064" cy="652740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27177" y="1553931"/>
              <a:ext cx="8784900" cy="39105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>
            <a:hlinkClick action="ppaction://hlinksldjump" r:id="rId3"/>
          </p:cNvPr>
          <p:cNvSpPr/>
          <p:nvPr/>
        </p:nvSpPr>
        <p:spPr>
          <a:xfrm>
            <a:off x="1724301" y="1575880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M01 PLANS D'ESTUDIS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>
            <a:hlinkClick action="ppaction://hlinksldjump" r:id="rId5"/>
          </p:cNvPr>
          <p:cNvSpPr/>
          <p:nvPr/>
        </p:nvSpPr>
        <p:spPr>
          <a:xfrm>
            <a:off x="3477050" y="1575880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M02 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>
            <a:hlinkClick action="ppaction://hlinksldjump" r:id="rId6"/>
          </p:cNvPr>
          <p:cNvSpPr/>
          <p:nvPr/>
        </p:nvSpPr>
        <p:spPr>
          <a:xfrm>
            <a:off x="5228222" y="1575881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M03 MATRÍCULA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>
            <a:hlinkClick action="ppaction://hlinksldjump" r:id="rId7"/>
          </p:cNvPr>
          <p:cNvSpPr/>
          <p:nvPr/>
        </p:nvSpPr>
        <p:spPr>
          <a:xfrm>
            <a:off x="6980197" y="1575880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M04 EXÀMENS - LOGISTICA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>
            <a:hlinkClick action="ppaction://hlinksldjump" r:id="rId8"/>
          </p:cNvPr>
          <p:cNvSpPr/>
          <p:nvPr/>
        </p:nvSpPr>
        <p:spPr>
          <a:xfrm>
            <a:off x="8732174" y="1575881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 EXPEDIENTS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>
            <a:hlinkClick action="ppaction://hlinksldjump" r:id="rId9"/>
          </p:cNvPr>
          <p:cNvSpPr/>
          <p:nvPr/>
        </p:nvSpPr>
        <p:spPr>
          <a:xfrm>
            <a:off x="3477056" y="2352555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CERTIFICATS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>
            <a:hlinkClick action="ppaction://hlinksldjump" r:id="rId10"/>
          </p:cNvPr>
          <p:cNvSpPr/>
          <p:nvPr/>
        </p:nvSpPr>
        <p:spPr>
          <a:xfrm>
            <a:off x="8767852" y="2339356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M10 FI D'ESTUDIS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>
            <a:hlinkClick action="ppaction://hlinksldjump" r:id="rId11"/>
          </p:cNvPr>
          <p:cNvSpPr/>
          <p:nvPr/>
        </p:nvSpPr>
        <p:spPr>
          <a:xfrm>
            <a:off x="5244210" y="2313506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M08 BEQUES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>
            <a:hlinkClick action="ppaction://hlinksldjump" r:id="rId12"/>
          </p:cNvPr>
          <p:cNvSpPr/>
          <p:nvPr/>
        </p:nvSpPr>
        <p:spPr>
          <a:xfrm>
            <a:off x="7006033" y="2322772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M09 DOCTORAT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>
            <a:hlinkClick action="ppaction://hlinksldjump" r:id="rId13"/>
          </p:cNvPr>
          <p:cNvSpPr/>
          <p:nvPr/>
        </p:nvSpPr>
        <p:spPr>
          <a:xfrm>
            <a:off x="1724301" y="3094104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M11 VALIDACIÓ 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ACADÉMICA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>
            <a:hlinkClick action="ppaction://hlinksldjump" r:id="rId14"/>
          </p:cNvPr>
          <p:cNvSpPr/>
          <p:nvPr/>
        </p:nvSpPr>
        <p:spPr>
          <a:xfrm>
            <a:off x="5254070" y="3102822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M13 CONTROL DOCUMENTACIÓ APORTADA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>
            <a:hlinkClick action="ppaction://hlinksldjump" r:id="rId15"/>
          </p:cNvPr>
          <p:cNvSpPr/>
          <p:nvPr/>
        </p:nvSpPr>
        <p:spPr>
          <a:xfrm>
            <a:off x="7006819" y="3102822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M14 MODELS AVALUACIÓ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>
            <a:hlinkClick action="ppaction://hlinksldjump" r:id="rId16"/>
          </p:cNvPr>
          <p:cNvSpPr/>
          <p:nvPr/>
        </p:nvSpPr>
        <p:spPr>
          <a:xfrm>
            <a:off x="8759563" y="3102820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APORTACIONS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>
            <a:hlinkClick action="ppaction://hlinksldjump" r:id="rId17"/>
          </p:cNvPr>
          <p:cNvSpPr/>
          <p:nvPr/>
        </p:nvSpPr>
        <p:spPr>
          <a:xfrm>
            <a:off x="1713405" y="3850821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DADES MESTRES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>
            <a:hlinkClick action="ppaction://hlinksldjump" r:id="rId18"/>
          </p:cNvPr>
          <p:cNvSpPr/>
          <p:nvPr/>
        </p:nvSpPr>
        <p:spPr>
          <a:xfrm>
            <a:off x="5240716" y="3846455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M18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ESTADÍSTICAS MEC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>
            <a:hlinkClick action="ppaction://hlinksldjump" r:id="rId19"/>
          </p:cNvPr>
          <p:cNvSpPr/>
          <p:nvPr/>
        </p:nvSpPr>
        <p:spPr>
          <a:xfrm>
            <a:off x="6991469" y="3866307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M19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MAJORS 25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>
            <a:hlinkClick action="ppaction://hlinksldjump" r:id="rId20"/>
          </p:cNvPr>
          <p:cNvSpPr/>
          <p:nvPr/>
        </p:nvSpPr>
        <p:spPr>
          <a:xfrm>
            <a:off x="8742221" y="3866316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M20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PROVES ACLES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>
            <a:hlinkClick action="ppaction://hlinksldjump" r:id="rId21"/>
          </p:cNvPr>
          <p:cNvSpPr/>
          <p:nvPr/>
        </p:nvSpPr>
        <p:spPr>
          <a:xfrm>
            <a:off x="3505123" y="4687455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TERCERS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52175" y="216210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S00-TERCERS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922135" y="216209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S01-COFROS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5335410" y="210686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S03-SEDE ELECTRÓNICA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3628785" y="216209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S02-BART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6145674" y="5572227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S28-AXEX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7630495" y="5558877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S29-MSEXCEL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10626241" y="5572248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S31-UNEIX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9128382" y="5558876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S30-CAMPUS VIRTUAL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155187" y="2497149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S16-GEPAF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148923" y="4081477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S20-PIOLIN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159936" y="4780902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S22-DIMAX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152173" y="3291142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S18-EDOCUMENT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159936" y="1659608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S14- DIGITEXAM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320535" y="6214813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S32-ACCESNET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2970164" y="6214821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S33-AWS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269435" y="6214812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S35-RAC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087485" y="185860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S04-PORTASIGNATURES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8794135" y="185860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S05-NOTIFICADOR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607225" y="185860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S06-MS WORD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>
            <a:hlinkClick action="ppaction://hlinksldjump" r:id="rId22"/>
          </p:cNvPr>
          <p:cNvSpPr/>
          <p:nvPr/>
        </p:nvSpPr>
        <p:spPr>
          <a:xfrm>
            <a:off x="1724300" y="2335210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M06 TÍTOLS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>
            <a:hlinkClick action="ppaction://hlinksldjump" r:id="rId23"/>
          </p:cNvPr>
          <p:cNvSpPr/>
          <p:nvPr/>
        </p:nvSpPr>
        <p:spPr>
          <a:xfrm>
            <a:off x="3489192" y="3099511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M12 ENLLAÇ CAMPUS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>
            <a:hlinkClick action="ppaction://hlinksldjump" r:id="rId24"/>
          </p:cNvPr>
          <p:cNvSpPr/>
          <p:nvPr/>
        </p:nvSpPr>
        <p:spPr>
          <a:xfrm>
            <a:off x="3489959" y="3846465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CONFIGURACIÓ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0631473" y="1659103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S15- VALIDACIOTP</a:t>
            </a:r>
            <a:endParaRPr sz="1100"/>
          </a:p>
        </p:txBody>
      </p:sp>
      <p:sp>
        <p:nvSpPr>
          <p:cNvPr id="201" name="Google Shape;201;p3"/>
          <p:cNvSpPr/>
          <p:nvPr/>
        </p:nvSpPr>
        <p:spPr>
          <a:xfrm>
            <a:off x="10629223" y="2484338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S17-AGAUR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0629215" y="4071586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S21-GPRA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10631473" y="4807974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S23-ENQUESTES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>
            <a:hlinkClick action="ppaction://hlinksldjump" r:id="rId25"/>
          </p:cNvPr>
          <p:cNvSpPr/>
          <p:nvPr/>
        </p:nvSpPr>
        <p:spPr>
          <a:xfrm>
            <a:off x="5273023" y="4687455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TAXES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/>
          <p:nvPr>
            <p:ph idx="4294967295" type="title"/>
          </p:nvPr>
        </p:nvSpPr>
        <p:spPr>
          <a:xfrm>
            <a:off x="0" y="6707675"/>
            <a:ext cx="1094400" cy="30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/>
              <a:t>MAPA GENERAL MÓDULS GAT DIAGRAMA.</a:t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10600659" y="3275847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S19-EGIA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>
            <a:hlinkClick action="ppaction://hlinksldjump" r:id="rId26"/>
          </p:cNvPr>
          <p:cNvSpPr/>
          <p:nvPr/>
        </p:nvSpPr>
        <p:spPr>
          <a:xfrm>
            <a:off x="7069048" y="4687455"/>
            <a:ext cx="1648200" cy="66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EXAMENES - AVALUACIO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3159724" y="5572248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S26-PCRM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4654313" y="5572249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S27-ADSALESF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52175" y="902010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S07-TRAMITADOR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1922135" y="902009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S08-SIT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5335410" y="896486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S10-CUSTO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3628785" y="902009"/>
            <a:ext cx="1401000" cy="503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S09-IMPREMTA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87485" y="871660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S11-FICHA DEL ESTUDIANTE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8794135" y="871660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S12-MECD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10607225" y="871660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S13-GATEWAY EGOB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67236" y="5558886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S24-MS-ACCESS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1663473" y="5572249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S25-DDBB-ACCESS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4619804" y="6214821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S34-VNEXT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7919039" y="6214812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S36-DEFENSATF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9595439" y="6214812"/>
            <a:ext cx="1401000" cy="5040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S37-BOF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330" name="Google Shape;1330;ge0e688d78a_0_1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ge0e688d78a_0_1658"/>
          <p:cNvSpPr/>
          <p:nvPr/>
        </p:nvSpPr>
        <p:spPr>
          <a:xfrm>
            <a:off x="5050000" y="2928775"/>
            <a:ext cx="16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PROVES ACLES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2" name="Google Shape;1332;ge0e688d78a_0_1658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333" name="Google Shape;1333;ge0e688d78a_0_1658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e0e688d78a_0_1658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e0e688d78a_0_1658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e0e688d78a_0_1658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ge0e688d78a_0_1658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e0e688d78a_0_1658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e0e688d78a_0_1658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e0e688d78a_0_1658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ge0e688d78a_0_1658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ge0e688d78a_0_1658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ge0e688d78a_0_1658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e0e688d78a_0_1658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5" name="Google Shape;1345;ge0e688d78a_0_1658"/>
          <p:cNvSpPr/>
          <p:nvPr/>
        </p:nvSpPr>
        <p:spPr>
          <a:xfrm>
            <a:off x="1453156" y="149986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M05-EXPEDIENTS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ge0e688d78a_0_1658"/>
          <p:cNvSpPr/>
          <p:nvPr/>
        </p:nvSpPr>
        <p:spPr>
          <a:xfrm>
            <a:off x="8824566" y="454684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AVALUACIÓ.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ge0e688d78a_0_1658"/>
          <p:cNvSpPr/>
          <p:nvPr/>
        </p:nvSpPr>
        <p:spPr>
          <a:xfrm>
            <a:off x="1550175" y="4394450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-TERCERS.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8" name="Google Shape;1348;ge0e688d78a_0_1658"/>
          <p:cNvCxnSpPr>
            <a:stCxn id="1347" idx="3"/>
          </p:cNvCxnSpPr>
          <p:nvPr/>
        </p:nvCxnSpPr>
        <p:spPr>
          <a:xfrm flipH="1" rot="10800000">
            <a:off x="3134475" y="3921350"/>
            <a:ext cx="1897200" cy="7251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ge0e688d78a_0_1658"/>
          <p:cNvCxnSpPr>
            <a:stCxn id="1345" idx="3"/>
          </p:cNvCxnSpPr>
          <p:nvPr/>
        </p:nvCxnSpPr>
        <p:spPr>
          <a:xfrm>
            <a:off x="3037456" y="1751864"/>
            <a:ext cx="1976100" cy="11490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0" name="Google Shape;1350;ge0e688d78a_0_1658"/>
          <p:cNvCxnSpPr>
            <a:stCxn id="1346" idx="1"/>
          </p:cNvCxnSpPr>
          <p:nvPr/>
        </p:nvCxnSpPr>
        <p:spPr>
          <a:xfrm rot="10800000">
            <a:off x="6302466" y="4127444"/>
            <a:ext cx="2522100" cy="6714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1" name="Google Shape;1351;ge0e688d78a_0_1658"/>
          <p:cNvSpPr/>
          <p:nvPr/>
        </p:nvSpPr>
        <p:spPr>
          <a:xfrm>
            <a:off x="1182331" y="299045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M04-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LOGÍSTICA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2" name="Google Shape;1352;ge0e688d78a_0_1658"/>
          <p:cNvCxnSpPr>
            <a:stCxn id="1351" idx="3"/>
          </p:cNvCxnSpPr>
          <p:nvPr/>
        </p:nvCxnSpPr>
        <p:spPr>
          <a:xfrm>
            <a:off x="2766631" y="3242454"/>
            <a:ext cx="2207100" cy="1479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3" name="Google Shape;1353;ge0e688d78a_0_1658"/>
          <p:cNvSpPr/>
          <p:nvPr/>
        </p:nvSpPr>
        <p:spPr>
          <a:xfrm>
            <a:off x="8704806" y="20250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M05-EXPEDIENTS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ge0e688d78a_0_1658"/>
          <p:cNvCxnSpPr>
            <a:endCxn id="1353" idx="1"/>
          </p:cNvCxnSpPr>
          <p:nvPr/>
        </p:nvCxnSpPr>
        <p:spPr>
          <a:xfrm flipH="1" rot="10800000">
            <a:off x="6696906" y="2277014"/>
            <a:ext cx="2007900" cy="6417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5" name="Google Shape;1355;ge0e688d78a_0_1658"/>
          <p:cNvSpPr/>
          <p:nvPr/>
        </p:nvSpPr>
        <p:spPr>
          <a:xfrm>
            <a:off x="8761131" y="319276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M14-MODELS D'AVALUACIÓ.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6" name="Google Shape;1356;ge0e688d78a_0_1658"/>
          <p:cNvCxnSpPr>
            <a:stCxn id="1355" idx="1"/>
          </p:cNvCxnSpPr>
          <p:nvPr/>
        </p:nvCxnSpPr>
        <p:spPr>
          <a:xfrm rot="10800000">
            <a:off x="6652731" y="3390466"/>
            <a:ext cx="2108400" cy="543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7" name="Google Shape;1357;ge0e688d78a_0_1658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M20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-PROVES ACLES.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362" name="Google Shape;1362;ge0e688d78a_0_18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ge0e688d78a_0_1884"/>
          <p:cNvSpPr/>
          <p:nvPr/>
        </p:nvSpPr>
        <p:spPr>
          <a:xfrm>
            <a:off x="5050000" y="2928775"/>
            <a:ext cx="16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TERCERS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4" name="Google Shape;1364;ge0e688d78a_0_1884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365" name="Google Shape;1365;ge0e688d78a_0_1884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e0e688d78a_0_1884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e0e688d78a_0_1884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e0e688d78a_0_1884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ge0e688d78a_0_1884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e0e688d78a_0_1884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e0e688d78a_0_1884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e0e688d78a_0_1884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ge0e688d78a_0_1884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e0e688d78a_0_1884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ge0e688d78a_0_1884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ge0e688d78a_0_1884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7" name="Google Shape;1377;ge0e688d78a_0_1884"/>
          <p:cNvSpPr/>
          <p:nvPr/>
        </p:nvSpPr>
        <p:spPr>
          <a:xfrm>
            <a:off x="8649350" y="2311950"/>
            <a:ext cx="1996800" cy="20826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M02-ACCESOS.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M18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-ESTADÍSTIQUES MEC.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M08-BEQUES.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M10-FI D'ESTUDIS.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M09-DOCTORAT.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M07-CERTIFICATS.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M12-ENLLAÇ CAMPUS.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M07-CERTIFICATS..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ge0e688d78a_0_1884"/>
          <p:cNvSpPr/>
          <p:nvPr/>
        </p:nvSpPr>
        <p:spPr>
          <a:xfrm>
            <a:off x="692874" y="2349175"/>
            <a:ext cx="2136300" cy="20826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M05-EXPEDIENTS.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M03-MATRICULA.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M23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AVALUACIÓ.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M04-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EXÀMENS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LOGÍSTICA.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M06-TÍTOLS.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M19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-MAJORS 25.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M20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-PROVES ACLES.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9" name="Google Shape;1379;ge0e688d78a_0_1884"/>
          <p:cNvCxnSpPr>
            <a:endCxn id="1377" idx="1"/>
          </p:cNvCxnSpPr>
          <p:nvPr/>
        </p:nvCxnSpPr>
        <p:spPr>
          <a:xfrm>
            <a:off x="6652550" y="3314850"/>
            <a:ext cx="1996800" cy="384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0" name="Google Shape;1380;ge0e688d78a_0_1884"/>
          <p:cNvCxnSpPr>
            <a:stCxn id="1363" idx="1"/>
            <a:endCxn id="1378" idx="3"/>
          </p:cNvCxnSpPr>
          <p:nvPr/>
        </p:nvCxnSpPr>
        <p:spPr>
          <a:xfrm rot="10800000">
            <a:off x="2829100" y="3390475"/>
            <a:ext cx="2220900" cy="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1" name="Google Shape;1381;ge0e688d78a_0_1884"/>
          <p:cNvSpPr/>
          <p:nvPr/>
        </p:nvSpPr>
        <p:spPr>
          <a:xfrm>
            <a:off x="5073269" y="850964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21-GPRA</a:t>
            </a: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2" name="Google Shape;1382;ge0e688d78a_0_1884"/>
          <p:cNvCxnSpPr>
            <a:endCxn id="1381" idx="2"/>
          </p:cNvCxnSpPr>
          <p:nvPr/>
        </p:nvCxnSpPr>
        <p:spPr>
          <a:xfrm rot="10800000">
            <a:off x="5865419" y="1354964"/>
            <a:ext cx="0" cy="11742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3" name="Google Shape;1383;ge0e688d78a_0_1884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M21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-TERCERS.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poliedro_P286_S.png" id="1388" name="Google Shape;1388;ge0e688d78a_0_2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ge0e688d78a_0_2102"/>
          <p:cNvSpPr/>
          <p:nvPr/>
        </p:nvSpPr>
        <p:spPr>
          <a:xfrm>
            <a:off x="5050000" y="2928775"/>
            <a:ext cx="16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AXES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0" name="Google Shape;1390;ge0e688d78a_0_2102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391" name="Google Shape;1391;ge0e688d78a_0_2102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e0e688d78a_0_2102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ge0e688d78a_0_2102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ge0e688d78a_0_2102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ge0e688d78a_0_2102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ge0e688d78a_0_2102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e0e688d78a_0_2102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e0e688d78a_0_2102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ge0e688d78a_0_2102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ge0e688d78a_0_2102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ge0e688d78a_0_2102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e0e688d78a_0_2102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03" name="Google Shape;1403;ge0e688d78a_0_2102"/>
          <p:cNvCxnSpPr>
            <a:stCxn id="1404" idx="3"/>
          </p:cNvCxnSpPr>
          <p:nvPr/>
        </p:nvCxnSpPr>
        <p:spPr>
          <a:xfrm flipH="1" rot="10800000">
            <a:off x="2631331" y="3914264"/>
            <a:ext cx="2331900" cy="3906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5" name="Google Shape;1405;ge0e688d78a_0_2102"/>
          <p:cNvSpPr/>
          <p:nvPr/>
        </p:nvSpPr>
        <p:spPr>
          <a:xfrm>
            <a:off x="1831319" y="129331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M03-MATRICULA.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6" name="Google Shape;1406;ge0e688d78a_0_2102"/>
          <p:cNvCxnSpPr>
            <a:endCxn id="1405" idx="3"/>
          </p:cNvCxnSpPr>
          <p:nvPr/>
        </p:nvCxnSpPr>
        <p:spPr>
          <a:xfrm rot="10800000">
            <a:off x="3415619" y="1545314"/>
            <a:ext cx="1891200" cy="11847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7" name="Google Shape;1407;ge0e688d78a_0_2102"/>
          <p:cNvSpPr/>
          <p:nvPr/>
        </p:nvSpPr>
        <p:spPr>
          <a:xfrm>
            <a:off x="1453156" y="241426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M01-PLANS.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8" name="Google Shape;1408;ge0e688d78a_0_2102"/>
          <p:cNvCxnSpPr>
            <a:stCxn id="1407" idx="3"/>
            <a:endCxn id="1389" idx="1"/>
          </p:cNvCxnSpPr>
          <p:nvPr/>
        </p:nvCxnSpPr>
        <p:spPr>
          <a:xfrm>
            <a:off x="3037456" y="2666264"/>
            <a:ext cx="2012400" cy="7242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4" name="Google Shape;1404;ge0e688d78a_0_2102"/>
          <p:cNvSpPr/>
          <p:nvPr/>
        </p:nvSpPr>
        <p:spPr>
          <a:xfrm>
            <a:off x="1047031" y="405286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-DADES MESTRES.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ge0e688d78a_0_2102"/>
          <p:cNvSpPr/>
          <p:nvPr/>
        </p:nvSpPr>
        <p:spPr>
          <a:xfrm>
            <a:off x="8207619" y="124528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M07-CERTIFICATS.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ge0e688d78a_0_2102"/>
          <p:cNvSpPr/>
          <p:nvPr/>
        </p:nvSpPr>
        <p:spPr>
          <a:xfrm>
            <a:off x="8941369" y="2319664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M06-TÍTOLS..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ge0e688d78a_0_2102"/>
          <p:cNvSpPr/>
          <p:nvPr/>
        </p:nvSpPr>
        <p:spPr>
          <a:xfrm>
            <a:off x="9147469" y="35464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M15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-APORTACIONS.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ge0e688d78a_0_2102"/>
          <p:cNvSpPr/>
          <p:nvPr/>
        </p:nvSpPr>
        <p:spPr>
          <a:xfrm>
            <a:off x="8100344" y="48806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M09-DOCTORAT.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3" name="Google Shape;1413;ge0e688d78a_0_2102"/>
          <p:cNvCxnSpPr>
            <a:endCxn id="1409" idx="1"/>
          </p:cNvCxnSpPr>
          <p:nvPr/>
        </p:nvCxnSpPr>
        <p:spPr>
          <a:xfrm flipH="1" rot="10800000">
            <a:off x="6180519" y="1497289"/>
            <a:ext cx="2027100" cy="12297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4" name="Google Shape;1414;ge0e688d78a_0_2102"/>
          <p:cNvCxnSpPr>
            <a:endCxn id="1410" idx="1"/>
          </p:cNvCxnSpPr>
          <p:nvPr/>
        </p:nvCxnSpPr>
        <p:spPr>
          <a:xfrm flipH="1" rot="10800000">
            <a:off x="6706369" y="2571664"/>
            <a:ext cx="2235000" cy="7512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5" name="Google Shape;1415;ge0e688d78a_0_2102"/>
          <p:cNvCxnSpPr>
            <a:endCxn id="1411" idx="1"/>
          </p:cNvCxnSpPr>
          <p:nvPr/>
        </p:nvCxnSpPr>
        <p:spPr>
          <a:xfrm>
            <a:off x="6754369" y="3795739"/>
            <a:ext cx="2393100" cy="27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6" name="Google Shape;1416;ge0e688d78a_0_2102"/>
          <p:cNvCxnSpPr>
            <a:endCxn id="1412" idx="1"/>
          </p:cNvCxnSpPr>
          <p:nvPr/>
        </p:nvCxnSpPr>
        <p:spPr>
          <a:xfrm>
            <a:off x="6356744" y="4136339"/>
            <a:ext cx="1743600" cy="9963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7" name="Google Shape;1417;ge0e688d78a_0_2102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346950" y="25425"/>
            <a:ext cx="34584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M22</a:t>
            </a:r>
            <a:r>
              <a:rPr lang="es-ES" u="sng">
                <a:solidFill>
                  <a:schemeClr val="hlink"/>
                </a:solidFill>
                <a:hlinkClick action="ppaction://hlinksldjump" r:id="rId6"/>
              </a:rPr>
              <a:t>-TAXES.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2" name="Google Shape;1422;gddcc3a3ddf_0_168"/>
          <p:cNvCxnSpPr>
            <a:endCxn id="1423" idx="3"/>
          </p:cNvCxnSpPr>
          <p:nvPr/>
        </p:nvCxnSpPr>
        <p:spPr>
          <a:xfrm rot="10800000">
            <a:off x="2529246" y="2717236"/>
            <a:ext cx="2526600" cy="496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_poliedro_P286_S.png" id="1424" name="Google Shape;1424;gddcc3a3ddf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977" y="2529034"/>
            <a:ext cx="1678883" cy="18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gddcc3a3ddf_0_168"/>
          <p:cNvSpPr/>
          <p:nvPr/>
        </p:nvSpPr>
        <p:spPr>
          <a:xfrm>
            <a:off x="944946" y="24652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M07-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CERTIFICATS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gddcc3a3ddf_0_168"/>
          <p:cNvSpPr/>
          <p:nvPr/>
        </p:nvSpPr>
        <p:spPr>
          <a:xfrm>
            <a:off x="3930304" y="5086581"/>
            <a:ext cx="18171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M21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TERCERS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gddcc3a3ddf_0_168"/>
          <p:cNvSpPr/>
          <p:nvPr/>
        </p:nvSpPr>
        <p:spPr>
          <a:xfrm>
            <a:off x="9327006" y="187483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M05-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EXPEDIENTS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7" name="Google Shape;1427;gddcc3a3ddf_0_168"/>
          <p:cNvCxnSpPr>
            <a:stCxn id="1426" idx="1"/>
          </p:cNvCxnSpPr>
          <p:nvPr/>
        </p:nvCxnSpPr>
        <p:spPr>
          <a:xfrm flipH="1">
            <a:off x="6606006" y="2126839"/>
            <a:ext cx="2721000" cy="98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8" name="Google Shape;1428;gddcc3a3ddf_0_168"/>
          <p:cNvCxnSpPr>
            <a:stCxn id="1425" idx="0"/>
          </p:cNvCxnSpPr>
          <p:nvPr/>
        </p:nvCxnSpPr>
        <p:spPr>
          <a:xfrm flipH="1" rot="10800000">
            <a:off x="4838854" y="4223481"/>
            <a:ext cx="623700" cy="863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9" name="Google Shape;1429;gddcc3a3ddf_0_168"/>
          <p:cNvSpPr/>
          <p:nvPr/>
        </p:nvSpPr>
        <p:spPr>
          <a:xfrm>
            <a:off x="5100449" y="3007175"/>
            <a:ext cx="158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GAT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EXÁMENES</a:t>
            </a:r>
            <a:r>
              <a:rPr b="0" i="0" lang="es-ES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s-E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AVALUACIÓ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0" name="Google Shape;1430;gddcc3a3ddf_0_168"/>
          <p:cNvGrpSpPr/>
          <p:nvPr/>
        </p:nvGrpSpPr>
        <p:grpSpPr>
          <a:xfrm>
            <a:off x="233164" y="6102123"/>
            <a:ext cx="5784443" cy="639112"/>
            <a:chOff x="3438" y="0"/>
            <a:chExt cx="5784443" cy="639112"/>
          </a:xfrm>
        </p:grpSpPr>
        <p:sp>
          <p:nvSpPr>
            <p:cNvPr id="1431" name="Google Shape;1431;gddcc3a3ddf_0_168"/>
            <p:cNvSpPr/>
            <p:nvPr/>
          </p:nvSpPr>
          <p:spPr>
            <a:xfrm>
              <a:off x="711398" y="369112"/>
              <a:ext cx="450000" cy="270000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gddcc3a3ddf_0_168"/>
            <p:cNvSpPr/>
            <p:nvPr/>
          </p:nvSpPr>
          <p:spPr>
            <a:xfrm>
              <a:off x="3438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ddcc3a3ddf_0_168"/>
            <p:cNvSpPr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gddcc3a3ddf_0_168"/>
            <p:cNvSpPr txBox="1"/>
            <p:nvPr/>
          </p:nvSpPr>
          <p:spPr>
            <a:xfrm>
              <a:off x="3438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internas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gddcc3a3ddf_0_168"/>
            <p:cNvSpPr/>
            <p:nvPr/>
          </p:nvSpPr>
          <p:spPr>
            <a:xfrm>
              <a:off x="2670620" y="369112"/>
              <a:ext cx="450000" cy="270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ddcc3a3ddf_0_168"/>
            <p:cNvSpPr/>
            <p:nvPr/>
          </p:nvSpPr>
          <p:spPr>
            <a:xfrm>
              <a:off x="1962660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gddcc3a3ddf_0_168"/>
            <p:cNvSpPr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ddcc3a3ddf_0_168"/>
            <p:cNvSpPr txBox="1"/>
            <p:nvPr/>
          </p:nvSpPr>
          <p:spPr>
            <a:xfrm>
              <a:off x="1962660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externas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gddcc3a3ddf_0_168"/>
            <p:cNvSpPr/>
            <p:nvPr/>
          </p:nvSpPr>
          <p:spPr>
            <a:xfrm>
              <a:off x="4629842" y="369112"/>
              <a:ext cx="450000" cy="27000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gddcc3a3ddf_0_168"/>
            <p:cNvSpPr/>
            <p:nvPr/>
          </p:nvSpPr>
          <p:spPr>
            <a:xfrm>
              <a:off x="3921881" y="476794"/>
              <a:ext cx="1371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gddcc3a3ddf_0_168"/>
            <p:cNvSpPr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ddcc3a3ddf_0_168"/>
            <p:cNvSpPr txBox="1"/>
            <p:nvPr/>
          </p:nvSpPr>
          <p:spPr>
            <a:xfrm>
              <a:off x="3921881" y="0"/>
              <a:ext cx="1866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Aplicaciones secundarias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3" name="Google Shape;1443;gddcc3a3ddf_0_168"/>
          <p:cNvSpPr/>
          <p:nvPr/>
        </p:nvSpPr>
        <p:spPr>
          <a:xfrm>
            <a:off x="9615035" y="425196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M11-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VALIDACIÒ ACADÉMICA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4" name="Google Shape;1444;gddcc3a3ddf_0_168"/>
          <p:cNvCxnSpPr>
            <a:stCxn id="1443" idx="1"/>
          </p:cNvCxnSpPr>
          <p:nvPr/>
        </p:nvCxnSpPr>
        <p:spPr>
          <a:xfrm rot="10800000">
            <a:off x="6682835" y="3747967"/>
            <a:ext cx="2932200" cy="75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5" name="Google Shape;1445;gddcc3a3ddf_0_168"/>
          <p:cNvSpPr/>
          <p:nvPr/>
        </p:nvSpPr>
        <p:spPr>
          <a:xfrm>
            <a:off x="9612841" y="2940369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M01-PLANS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6" name="Google Shape;1446;gddcc3a3ddf_0_168"/>
          <p:cNvCxnSpPr>
            <a:stCxn id="1445" idx="1"/>
            <a:endCxn id="1429" idx="3"/>
          </p:cNvCxnSpPr>
          <p:nvPr/>
        </p:nvCxnSpPr>
        <p:spPr>
          <a:xfrm flipH="1">
            <a:off x="6684841" y="3192369"/>
            <a:ext cx="2928000" cy="13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7" name="Google Shape;1447;gddcc3a3ddf_0_168"/>
          <p:cNvSpPr/>
          <p:nvPr/>
        </p:nvSpPr>
        <p:spPr>
          <a:xfrm>
            <a:off x="1443275" y="45024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M22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-APORTACIONES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8" name="Google Shape;1448;gddcc3a3ddf_0_168"/>
          <p:cNvCxnSpPr>
            <a:stCxn id="1447" idx="3"/>
          </p:cNvCxnSpPr>
          <p:nvPr/>
        </p:nvCxnSpPr>
        <p:spPr>
          <a:xfrm flipH="1" rot="10800000">
            <a:off x="3027575" y="3887736"/>
            <a:ext cx="2018700" cy="866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9" name="Google Shape;1449;gddcc3a3ddf_0_168"/>
          <p:cNvSpPr/>
          <p:nvPr/>
        </p:nvSpPr>
        <p:spPr>
          <a:xfrm>
            <a:off x="4235055" y="62215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S25-DDBB ACCESS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gddcc3a3ddf_0_168"/>
          <p:cNvSpPr/>
          <p:nvPr/>
        </p:nvSpPr>
        <p:spPr>
          <a:xfrm>
            <a:off x="6808123" y="5320397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M16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DADES MESTRES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1" name="Google Shape;1451;gddcc3a3ddf_0_168"/>
          <p:cNvCxnSpPr>
            <a:stCxn id="1450" idx="0"/>
          </p:cNvCxnSpPr>
          <p:nvPr/>
        </p:nvCxnSpPr>
        <p:spPr>
          <a:xfrm rot="10800000">
            <a:off x="6433873" y="4166297"/>
            <a:ext cx="1166400" cy="1154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2" name="Google Shape;1452;gddcc3a3ddf_0_168"/>
          <p:cNvSpPr/>
          <p:nvPr/>
        </p:nvSpPr>
        <p:spPr>
          <a:xfrm>
            <a:off x="1875380" y="934696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S04 PORTASIGNATURES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3" name="Google Shape;1453;gddcc3a3ddf_0_168"/>
          <p:cNvCxnSpPr>
            <a:endCxn id="1452" idx="3"/>
          </p:cNvCxnSpPr>
          <p:nvPr/>
        </p:nvCxnSpPr>
        <p:spPr>
          <a:xfrm rot="10800000">
            <a:off x="3459680" y="1186696"/>
            <a:ext cx="2055600" cy="138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4" name="Google Shape;1454;gddcc3a3ddf_0_168"/>
          <p:cNvCxnSpPr>
            <a:stCxn id="1424" idx="0"/>
            <a:endCxn id="1449" idx="2"/>
          </p:cNvCxnSpPr>
          <p:nvPr/>
        </p:nvCxnSpPr>
        <p:spPr>
          <a:xfrm rot="10800000">
            <a:off x="5027218" y="1126234"/>
            <a:ext cx="838200" cy="140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5" name="Google Shape;1455;gddcc3a3ddf_0_168"/>
          <p:cNvSpPr/>
          <p:nvPr/>
        </p:nvSpPr>
        <p:spPr>
          <a:xfrm>
            <a:off x="757475" y="3435636"/>
            <a:ext cx="1584300" cy="504000"/>
          </a:xfrm>
          <a:prstGeom prst="roundRect">
            <a:avLst>
              <a:gd fmla="val 0" name="adj"/>
            </a:avLst>
          </a:prstGeom>
          <a:solidFill>
            <a:srgbClr val="008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M17</a:t>
            </a:r>
            <a:r>
              <a:rPr b="1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-CONFIGURACIÓ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6" name="Google Shape;1456;gddcc3a3ddf_0_168"/>
          <p:cNvCxnSpPr>
            <a:stCxn id="1455" idx="3"/>
          </p:cNvCxnSpPr>
          <p:nvPr/>
        </p:nvCxnSpPr>
        <p:spPr>
          <a:xfrm flipH="1" rot="10800000">
            <a:off x="2341775" y="3554136"/>
            <a:ext cx="2697300" cy="13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7" name="Google Shape;1457;gddcc3a3ddf_0_168"/>
          <p:cNvSpPr/>
          <p:nvPr/>
        </p:nvSpPr>
        <p:spPr>
          <a:xfrm>
            <a:off x="6095255" y="565728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S13 GETWAY EGOB.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8" name="Google Shape;1458;gddcc3a3ddf_0_168"/>
          <p:cNvCxnSpPr>
            <a:endCxn id="1457" idx="2"/>
          </p:cNvCxnSpPr>
          <p:nvPr/>
        </p:nvCxnSpPr>
        <p:spPr>
          <a:xfrm flipH="1" rot="10800000">
            <a:off x="6071705" y="1069728"/>
            <a:ext cx="815700" cy="1587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9" name="Google Shape;1459;gddcc3a3ddf_0_168"/>
          <p:cNvSpPr txBox="1"/>
          <p:nvPr>
            <p:ph type="title"/>
          </p:nvPr>
        </p:nvSpPr>
        <p:spPr>
          <a:xfrm>
            <a:off x="346955" y="25425"/>
            <a:ext cx="57249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action="ppaction://hlinksldjump" r:id="rId4"/>
              </a:rPr>
              <a:t>M23</a:t>
            </a:r>
            <a:r>
              <a:rPr lang="es-ES" u="sng">
                <a:solidFill>
                  <a:schemeClr val="hlink"/>
                </a:solidFill>
                <a:hlinkClick action="ppaction://hlinksldjump" r:id="rId5"/>
              </a:rPr>
              <a:t>-EXÁMENES - AVALUACIÓ.</a:t>
            </a:r>
            <a:endParaRPr/>
          </a:p>
        </p:txBody>
      </p:sp>
      <p:sp>
        <p:nvSpPr>
          <p:cNvPr id="1460" name="Google Shape;1460;gddcc3a3ddf_0_168"/>
          <p:cNvSpPr/>
          <p:nvPr/>
        </p:nvSpPr>
        <p:spPr>
          <a:xfrm>
            <a:off x="656180" y="1668121"/>
            <a:ext cx="1584300" cy="504000"/>
          </a:xfrm>
          <a:prstGeom prst="roundRect">
            <a:avLst>
              <a:gd fmla="val 0" name="adj"/>
            </a:avLst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35-RAC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1" name="Google Shape;1461;gddcc3a3ddf_0_168"/>
          <p:cNvCxnSpPr/>
          <p:nvPr/>
        </p:nvCxnSpPr>
        <p:spPr>
          <a:xfrm>
            <a:off x="2179850" y="1958936"/>
            <a:ext cx="2927400" cy="93780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2" name="Google Shape;1462;gddcc3a3ddf_0_168"/>
          <p:cNvSpPr/>
          <p:nvPr/>
        </p:nvSpPr>
        <p:spPr>
          <a:xfrm>
            <a:off x="8147705" y="934703"/>
            <a:ext cx="1584300" cy="504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S11-FITXA DE L'ESTUDIANT.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3" name="Google Shape;1463;gddcc3a3ddf_0_168"/>
          <p:cNvCxnSpPr>
            <a:endCxn id="1462" idx="2"/>
          </p:cNvCxnSpPr>
          <p:nvPr/>
        </p:nvCxnSpPr>
        <p:spPr>
          <a:xfrm flipH="1" rot="10800000">
            <a:off x="6223955" y="1438703"/>
            <a:ext cx="2715900" cy="137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ddcc3a3ddf_0_33"/>
          <p:cNvSpPr txBox="1"/>
          <p:nvPr>
            <p:ph type="title"/>
          </p:nvPr>
        </p:nvSpPr>
        <p:spPr>
          <a:xfrm>
            <a:off x="380955" y="306475"/>
            <a:ext cx="57249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CONCLUSIONS I PROPERES ACCIONS.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e0e688d78a_0_2236"/>
          <p:cNvSpPr txBox="1"/>
          <p:nvPr/>
        </p:nvSpPr>
        <p:spPr>
          <a:xfrm>
            <a:off x="6953214" y="1293205"/>
            <a:ext cx="52389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dk2"/>
                </a:solidFill>
              </a:rPr>
              <a:t>José</a:t>
            </a:r>
            <a:r>
              <a:rPr b="1" lang="es-ES" sz="1200">
                <a:solidFill>
                  <a:schemeClr val="dk2"/>
                </a:solidFill>
              </a:rPr>
              <a:t> Carlos Martín Moraleja</a:t>
            </a:r>
            <a:endParaRPr sz="1900"/>
          </a:p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s-ES" sz="1200">
                <a:solidFill>
                  <a:schemeClr val="dk1"/>
                </a:solidFill>
              </a:rPr>
              <a:t>Jefe de proyecto.</a:t>
            </a:r>
            <a:endParaRPr sz="1900"/>
          </a:p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Correo electrónico:	</a:t>
            </a:r>
            <a:r>
              <a:rPr lang="es-ES" sz="1200">
                <a:solidFill>
                  <a:schemeClr val="dk1"/>
                </a:solidFill>
              </a:rPr>
              <a:t>jc.martin@ibermatica.com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ge0e688d78a_0_2236"/>
          <p:cNvSpPr txBox="1"/>
          <p:nvPr/>
        </p:nvSpPr>
        <p:spPr>
          <a:xfrm>
            <a:off x="6095957" y="452669"/>
            <a:ext cx="5238900" cy="463200"/>
          </a:xfrm>
          <a:prstGeom prst="rect">
            <a:avLst/>
          </a:prstGeom>
          <a:gradFill>
            <a:gsLst>
              <a:gs pos="0">
                <a:srgbClr val="0082C2"/>
              </a:gs>
              <a:gs pos="100000">
                <a:srgbClr val="76B72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s-E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PERSONAS DE CONTACTO</a:t>
            </a:r>
            <a:endParaRPr sz="1900"/>
          </a:p>
        </p:txBody>
      </p:sp>
      <p:sp>
        <p:nvSpPr>
          <p:cNvPr id="1475" name="Google Shape;1475;ge0e688d78a_0_2236"/>
          <p:cNvSpPr txBox="1"/>
          <p:nvPr/>
        </p:nvSpPr>
        <p:spPr>
          <a:xfrm>
            <a:off x="6953214" y="2822536"/>
            <a:ext cx="52389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lang="es-ES" sz="1200">
                <a:solidFill>
                  <a:schemeClr val="dk2"/>
                </a:solidFill>
              </a:rPr>
              <a:t>Miguel González Rojo</a:t>
            </a:r>
            <a:endParaRPr sz="1900"/>
          </a:p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s-ES" sz="1200">
                <a:solidFill>
                  <a:schemeClr val="dk1"/>
                </a:solidFill>
              </a:rPr>
              <a:t>Analista.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Correo electrónico:	</a:t>
            </a:r>
            <a:r>
              <a:rPr lang="es-ES" sz="1200">
                <a:solidFill>
                  <a:schemeClr val="dk1"/>
                </a:solidFill>
              </a:rPr>
              <a:t>m.gonzalez@ibermatica.com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_esfera_P359_S.png" id="1476" name="Google Shape;1476;ge0e688d78a_0_2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57" y="3021397"/>
            <a:ext cx="583870" cy="583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cubo_P286_S.png" id="1477" name="Google Shape;1477;ge0e688d78a_0_2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57" y="1492067"/>
            <a:ext cx="619249" cy="59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dcc3a3ddf_0_25"/>
          <p:cNvSpPr txBox="1"/>
          <p:nvPr>
            <p:ph type="title"/>
          </p:nvPr>
        </p:nvSpPr>
        <p:spPr>
          <a:xfrm>
            <a:off x="380960" y="306473"/>
            <a:ext cx="114300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FITXES DELS MÓDULS.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cc3a3ddf_0_305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gddcc3a3ddf_0_305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</a:t>
                      </a:r>
                      <a:r>
                        <a:rPr b="1" lang="es-ES" sz="1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DESACOBLAMENT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Módul de configuraciò de plans d'estudis.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Tecnología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. Forms Developer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  <a:extLst>
                          <a:ext uri="http://customooxmlschemas.google.com/">
                            <go:slidesCustomData xmlns:go="http://customooxmlschemas.google.com/" textRoundtripDataId="2"/>
                          </a:ext>
                        </a:extLst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DDBB. Oracle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b="1" lang="es-ES" sz="12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gddcc3a3ddf_0_305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28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167400"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Manteniment dades mestres.</a:t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Manteniment i consulta de plans d'estudis.</a:t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Gestió de versions de plans d'estudis.</a:t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gddcc3a3ddf_0_305"/>
          <p:cNvGraphicFramePr/>
          <p:nvPr/>
        </p:nvGraphicFramePr>
        <p:xfrm>
          <a:off x="7832536" y="3645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4122400"/>
              </a:tblGrid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 GRUPS OPERATIUS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997550"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Programació.</a:t>
                      </a:r>
                      <a:endParaRPr b="1"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gddcc3a3ddf_0_305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2516675"/>
                <a:gridCol w="2644325"/>
                <a:gridCol w="2399000"/>
              </a:tblGrid>
              <a:tr h="2743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SISTEMES EXTERNS.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28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E4E79"/>
                          </a:solidFill>
                        </a:rPr>
                        <a:t>OUTPUT</a:t>
                      </a:r>
                      <a:endParaRPr b="1" sz="1200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884700"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S37-BOF.</a:t>
                      </a:r>
                      <a:endParaRPr b="1" sz="1150"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S19-EGIA.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S20-PIOLIN.</a:t>
                      </a:r>
                      <a:endParaRPr b="1" sz="1150"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S22-DIMAX.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S23-ENQUESTES.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gddcc3a3ddf_0_305"/>
          <p:cNvGraphicFramePr/>
          <p:nvPr/>
        </p:nvGraphicFramePr>
        <p:xfrm>
          <a:off x="217026" y="364581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{A1297206-6ACB-44FC-90B8-3FF0508D183A}</a:tableStyleId>
              </a:tblPr>
              <a:tblGrid>
                <a:gridCol w="1888125"/>
                <a:gridCol w="1888125"/>
                <a:gridCol w="1983900"/>
                <a:gridCol w="1799850"/>
              </a:tblGrid>
              <a:tr h="2769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MÒDULS INTERNS.  </a:t>
                      </a:r>
                      <a:r>
                        <a:rPr lang="es-ES" sz="1200">
                          <a:solidFill>
                            <a:schemeClr val="lt1"/>
                          </a:solidFill>
                        </a:rPr>
                        <a:t>     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(24)</a:t>
                      </a:r>
                      <a:endParaRPr sz="1200">
                        <a:solidFill>
                          <a:srgbClr val="1F3864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95375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M02-ACCESOS.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M04-EXÀMENS - LOGISTICA.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M07-CERTIFICATS.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M08-BEQUES.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M10-FI D'ESTUDIS.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M11-VALIDACIÒ 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M12-ENLLAÇ CAMPUS.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M13-CONTROL DOCUMENTACIÓ APORTADA.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M14-MODELS AVALUACIÓ.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M18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-ESTADÍSTICAS MEC.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M19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-MAJORS 25.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M20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-PROVES ACLES.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M22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-TAXES.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M23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EXÀMENS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AVALUACIÓ</a:t>
                      </a:r>
                      <a:r>
                        <a:rPr b="1" lang="es-ES" sz="115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gddcc3a3ddf_0_305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{3ADDF2AA-7D49-44B7-8EEF-4E2C20E5E2B8}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800"/>
                        <a:t>M01 – PLANS D'ESTUDIS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ES" sz="1800" u="sng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9" name="Google Shape;239;gddcc3a3ddf_0_305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{6AC22C02-FA91-4E2C-8B8C-2D326395CBEE}</a:tableStyleId>
              </a:tblPr>
              <a:tblGrid>
                <a:gridCol w="2513200"/>
                <a:gridCol w="1626800"/>
              </a:tblGrid>
              <a:tr h="2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90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gddcc3a3ddf_0_305"/>
          <p:cNvSpPr txBox="1"/>
          <p:nvPr>
            <p:ph type="title"/>
          </p:nvPr>
        </p:nvSpPr>
        <p:spPr>
          <a:xfrm>
            <a:off x="146882" y="6405000"/>
            <a:ext cx="36339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</a:t>
            </a:r>
            <a:r>
              <a:rPr lang="es-ES"/>
              <a:t> M01 – PLANS D'ESTUDIS</a:t>
            </a:r>
            <a:endParaRPr/>
          </a:p>
        </p:txBody>
      </p:sp>
      <p:sp>
        <p:nvSpPr>
          <p:cNvPr id="241" name="Google Shape;241;gddcc3a3ddf_0_305"/>
          <p:cNvSpPr txBox="1"/>
          <p:nvPr/>
        </p:nvSpPr>
        <p:spPr>
          <a:xfrm>
            <a:off x="4182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242" name="Google Shape;242;gddcc3a3ddf_0_3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25663"/>
            <a:ext cx="2800599" cy="14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dcc3a3ddf_0_540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49" name="Google Shape;249;gddcc3a3ddf_0_540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highlight>
                            <a:srgbClr val="00206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highlight>
                            <a:srgbClr val="00206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highlight>
                            <a:srgbClr val="00206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Módul de configuració i gestió dels </a:t>
                      </a: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accessos</a:t>
                      </a: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als estudis universitaris a la UOC.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 Forms Developer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endParaRPr b="1" sz="2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gddcc3a3ddf_0_540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36365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Manteniment dades mestres.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Gestió de la sol·licitud de 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acceso</a:t>
                      </a: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Gestió de l'admissió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Notificacions.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Seguiment.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gddcc3a3ddf_0_540"/>
          <p:cNvGraphicFramePr/>
          <p:nvPr/>
        </p:nvGraphicFramePr>
        <p:xfrm>
          <a:off x="7832536" y="3937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 GRUPOS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6880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Desenvolupament de l'Expedient. 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Serveis d'Incorporació.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gddcc3a3ddf_0_540"/>
          <p:cNvGraphicFramePr/>
          <p:nvPr/>
        </p:nvGraphicFramePr>
        <p:xfrm>
          <a:off x="217023" y="212053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665150"/>
                <a:gridCol w="3851050"/>
              </a:tblGrid>
              <a:tr h="322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SISTEMES EXTERNS.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5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8200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S07-TRAMITADOR</a:t>
                      </a:r>
                      <a:endParaRPr b="1" sz="1100"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S26-PCRM.</a:t>
                      </a:r>
                      <a:endParaRPr b="1" sz="1100"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S26-PCRM.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S27-ADSALESF.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4"/>
                            </a:ext>
                          </a:extLst>
                        </a:rPr>
                        <a:t>S20-PIOLIN.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S07-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TRAMITADOR.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15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gddcc3a3ddf_0_540"/>
          <p:cNvGraphicFramePr/>
          <p:nvPr/>
        </p:nvGraphicFramePr>
        <p:xfrm>
          <a:off x="238926" y="393759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58100"/>
                <a:gridCol w="3758100"/>
              </a:tblGrid>
              <a:tr h="28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M</a:t>
                      </a:r>
                      <a:r>
                        <a:rPr lang="es-ES" sz="1200"/>
                        <a:t>Ò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DULS INTERNS.  </a:t>
                      </a:r>
                      <a:r>
                        <a:rPr lang="es-ES" sz="1200" u="none" cap="none" strike="noStrike">
                          <a:solidFill>
                            <a:schemeClr val="lt1"/>
                          </a:solidFill>
                        </a:rPr>
                        <a:t>     </a:t>
                      </a:r>
                      <a:r>
                        <a:rPr lang="es-ES" sz="1200" u="none" cap="none" strike="noStrike">
                          <a:solidFill>
                            <a:srgbClr val="1F3864"/>
                          </a:solidFill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12</a:t>
                      </a:r>
                      <a:r>
                        <a:rPr lang="es-ES" sz="1200" u="none" cap="none" strike="noStrike">
                          <a:solidFill>
                            <a:srgbClr val="1F3864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1F3864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0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3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M19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-MAJORS 25.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M03-MATRÍCULA.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M09-DOCTORAT.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M06-TÍTOLS.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M13-CONTROL DOCUMENTACIÓ APORTADA.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gddcc3a3ddf_0_540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M</a:t>
                      </a:r>
                      <a:r>
                        <a:rPr lang="es-ES" sz="1800"/>
                        <a:t>02-ACCESOS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Google Shape;255;gddcc3a3ddf_0_540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13200"/>
                <a:gridCol w="162680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gddcc3a3ddf_0_540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M02-ACCESOS.</a:t>
            </a:r>
            <a:endParaRPr/>
          </a:p>
        </p:txBody>
      </p:sp>
      <p:sp>
        <p:nvSpPr>
          <p:cNvPr id="257" name="Google Shape;257;gddcc3a3ddf_0_540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258" name="Google Shape;258;gddcc3a3ddf_0_5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25663"/>
            <a:ext cx="2800599" cy="14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dcc3a3ddf_0_783"/>
          <p:cNvSpPr/>
          <p:nvPr/>
        </p:nvSpPr>
        <p:spPr>
          <a:xfrm flipH="1">
            <a:off x="146875" y="531975"/>
            <a:ext cx="11896800" cy="580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06B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gddcc3a3ddf_0_783"/>
          <p:cNvGraphicFramePr/>
          <p:nvPr/>
        </p:nvGraphicFramePr>
        <p:xfrm>
          <a:off x="219375" y="59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3734450"/>
                <a:gridCol w="3285325"/>
                <a:gridCol w="2886400"/>
                <a:gridCol w="1829400"/>
              </a:tblGrid>
              <a:tr h="46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highlight>
                            <a:srgbClr val="00206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highlight>
                          <a:srgbClr val="1C4587"/>
                        </a:highlight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highlight>
                            <a:srgbClr val="00206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 TÈCNIC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lang="es-ES" sz="1500">
                          <a:solidFill>
                            <a:schemeClr val="lt1"/>
                          </a:solidFill>
                          <a:highlight>
                            <a:srgbClr val="00206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 DE DESACOBLAMENT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206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Módul de matriculació i processos associats.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Tecnología.</a:t>
                      </a:r>
                      <a:r>
                        <a:rPr b="1" lang="es-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Forms Developer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DDBB. Oracle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-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DIAGRAMA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gddcc3a3ddf_0_783"/>
          <p:cNvGraphicFramePr/>
          <p:nvPr/>
        </p:nvGraphicFramePr>
        <p:xfrm>
          <a:off x="7832551" y="21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061200"/>
                <a:gridCol w="2061200"/>
              </a:tblGrid>
              <a:tr h="292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FUNCIONALITATS      </a:t>
                      </a:r>
                      <a:r>
                        <a:rPr b="1" lang="es-ES" sz="12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1451650">
                <a:tc>
                  <a:txBody>
                    <a:bodyPr/>
                    <a:lstStyle/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Manteniment dades mestres.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Gestió de reserva de matrícula.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Simulador de </a:t>
                      </a: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matrícula</a:t>
                      </a: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Procés de Pre-matriculacion.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Procés de matriculació.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Procés de consolidació.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Notificacions.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Traspàs a PIOLIN.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Traspàs a PEP.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Gestió de relaciò consultor/aules.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587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Processos de matrícules per fitxer.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gddcc3a3ddf_0_783"/>
          <p:cNvGraphicFramePr/>
          <p:nvPr/>
        </p:nvGraphicFramePr>
        <p:xfrm>
          <a:off x="7832536" y="3937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4122400"/>
              </a:tblGrid>
              <a:tr h="30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ORGANITZATIU:  GRUPS OPERATIUS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Serveis d'Incorporació.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8" name="Google Shape;268;gddcc3a3ddf_0_783"/>
          <p:cNvGraphicFramePr/>
          <p:nvPr/>
        </p:nvGraphicFramePr>
        <p:xfrm>
          <a:off x="217023" y="2120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3736800"/>
                <a:gridCol w="3801300"/>
              </a:tblGrid>
              <a:tr h="312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SISTEMES EXTERNS.        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5</a:t>
                      </a: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9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INPUT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E4E79"/>
                          </a:solidFill>
                        </a:rPr>
                        <a:t>OUTPUT</a:t>
                      </a:r>
                      <a:endParaRPr b="1" sz="1200" u="none" cap="none" strike="noStrike">
                        <a:solidFill>
                          <a:srgbClr val="1E4E79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8500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S20-PIOLIN.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  <a:extLst>
                          <a:ext uri="http://customooxmlschemas.google.com/">
                            <go:slidesCustomData xmlns:go="http://customooxmlschemas.google.com/" textRoundtripDataId="6"/>
                          </a:ext>
                        </a:extLst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textRoundtripDataId="7"/>
                            </a:ext>
                          </a:extLst>
                        </a:rPr>
                        <a:t>S26-PCRM.</a:t>
                      </a:r>
                      <a:endParaRPr b="1" sz="1100"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  <a:extLst>
                          <a:ext uri="http://customooxmlschemas.google.com/">
                            <go:slidesCustomData xmlns:go="http://customooxmlschemas.google.com/" textRoundtripDataId="8"/>
                          </a:ext>
                        </a:extLs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S23-ENQUESTES.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S01-COFROS.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S11-FITXA DE L'ESTUDIANT.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Google Shape;269;gddcc3a3ddf_0_783"/>
          <p:cNvGraphicFramePr/>
          <p:nvPr/>
        </p:nvGraphicFramePr>
        <p:xfrm>
          <a:off x="238926" y="393759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{AE29BC3F-D8CD-4CEA-B1B3-6B84CB4CD6C0}</a:tableStyleId>
              </a:tblPr>
              <a:tblGrid>
                <a:gridCol w="1866225"/>
                <a:gridCol w="1848675"/>
                <a:gridCol w="3801300"/>
              </a:tblGrid>
              <a:tr h="3018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ÀMBIT FUNCIONAL: RELACIONS M</a:t>
                      </a:r>
                      <a:r>
                        <a:rPr lang="es-ES" sz="1200"/>
                        <a:t>Ò</a:t>
                      </a: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DULS INTERNS.  </a:t>
                      </a:r>
                      <a:r>
                        <a:rPr lang="es-ES" sz="1200" u="none" cap="none" strike="noStrike">
                          <a:solidFill>
                            <a:schemeClr val="lt1"/>
                          </a:solidFill>
                        </a:rPr>
                        <a:t>     </a:t>
                      </a:r>
                      <a:r>
                        <a:rPr lang="es-ES" sz="1200" u="none" cap="none" strike="noStrike">
                          <a:solidFill>
                            <a:srgbClr val="1F3864"/>
                          </a:solidFill>
                        </a:rPr>
                        <a:t>(</a:t>
                      </a:r>
                      <a:r>
                        <a:rPr lang="es-ES" sz="1200">
                          <a:solidFill>
                            <a:srgbClr val="1F3864"/>
                          </a:solidFill>
                        </a:rPr>
                        <a:t>12</a:t>
                      </a:r>
                      <a:r>
                        <a:rPr lang="es-ES" sz="1200" u="none" cap="none" strike="noStrike">
                          <a:solidFill>
                            <a:srgbClr val="1F3864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1F3864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61725">
                <a:tc>
                  <a:txBody>
                    <a:bodyPr/>
                    <a:lstStyle/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M01-PLANS.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M21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-TERCERS.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-DADES MESTRES.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M22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-TAXES.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-CONFIGURACIÓ.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M08-BEQUES.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-APORTACIONS.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M11-VALIDACIÒ 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ACADÉMICA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M05-EXPEDIENTS.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M12-ENLLAÇ CAMPUS.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M18</a:t>
                      </a:r>
                      <a:r>
                        <a:rPr b="1" lang="es-ES" sz="11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-ESTADÍSTIQUES MEC.</a:t>
                      </a:r>
                      <a:endParaRPr b="1" sz="11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gddcc3a3ddf_0_783"/>
          <p:cNvGraphicFramePr/>
          <p:nvPr/>
        </p:nvGraphicFramePr>
        <p:xfrm>
          <a:off x="146910" y="15240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12" scaled="0"/>
                </a:gradFill>
                <a:tableStyleId>{6226E834-1FCA-4877-9DE2-1DE3AF7FF079}</a:tableStyleId>
              </a:tblPr>
              <a:tblGrid>
                <a:gridCol w="5948400"/>
                <a:gridCol w="5948400"/>
              </a:tblGrid>
              <a:tr h="3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M</a:t>
                      </a:r>
                      <a:r>
                        <a:rPr lang="es-ES" sz="1800"/>
                        <a:t>03-MATRICULA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Informació de Jira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1" name="Google Shape;271;gddcc3a3ddf_0_783"/>
          <p:cNvGraphicFramePr/>
          <p:nvPr/>
        </p:nvGraphicFramePr>
        <p:xfrm>
          <a:off x="7832524" y="5031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{16CE678B-40D6-4F6B-926B-57181D3A221B}</a:tableStyleId>
              </a:tblPr>
              <a:tblGrid>
                <a:gridCol w="2513200"/>
                <a:gridCol w="1626800"/>
              </a:tblGrid>
              <a:tr h="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KPIs</a:t>
                      </a:r>
                      <a:endParaRPr b="1" sz="1200" u="none" cap="none" strike="noStrike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000" marB="24000" marR="48000" marL="9600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mantenibilitat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d’ús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dependències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•"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Nivell de cobertura funcional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6000" marB="48000" marR="48000" marL="9600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gddcc3a3ddf_0_783"/>
          <p:cNvSpPr txBox="1"/>
          <p:nvPr>
            <p:ph type="title"/>
          </p:nvPr>
        </p:nvSpPr>
        <p:spPr>
          <a:xfrm>
            <a:off x="146881" y="6405000"/>
            <a:ext cx="4597500" cy="38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FITXA M03-MATRICULA.</a:t>
            </a:r>
            <a:endParaRPr/>
          </a:p>
        </p:txBody>
      </p:sp>
      <p:sp>
        <p:nvSpPr>
          <p:cNvPr id="273" name="Google Shape;273;gddcc3a3ddf_0_783"/>
          <p:cNvSpPr txBox="1"/>
          <p:nvPr/>
        </p:nvSpPr>
        <p:spPr>
          <a:xfrm>
            <a:off x="4563825" y="6322650"/>
            <a:ext cx="3849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MAPA GENERAL MÓDULS GAT.</a:t>
            </a:r>
            <a:endParaRPr/>
          </a:p>
        </p:txBody>
      </p:sp>
      <p:pic>
        <p:nvPicPr>
          <p:cNvPr id="274" name="Google Shape;274;gddcc3a3ddf_0_7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975" y="625663"/>
            <a:ext cx="2800599" cy="14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81B0D9A808ED45A2E7454268CC3D42" ma:contentTypeVersion="10" ma:contentTypeDescription="Crear nuevo documento." ma:contentTypeScope="" ma:versionID="91cd482a84c23f32b90555d08729e5cb">
  <xsd:schema xmlns:xsd="http://www.w3.org/2001/XMLSchema" xmlns:xs="http://www.w3.org/2001/XMLSchema" xmlns:p="http://schemas.microsoft.com/office/2006/metadata/properties" xmlns:ns2="02c17da5-f653-4614-bcac-bea50c8359b4" xmlns:ns3="b978ebab-ff70-46b8-851e-ebfad04d6e6d" targetNamespace="http://schemas.microsoft.com/office/2006/metadata/properties" ma:root="true" ma:fieldsID="1c06dd0f07da2c35c713586f977ec57a" ns2:_="" ns3:_="">
    <xsd:import namespace="02c17da5-f653-4614-bcac-bea50c8359b4"/>
    <xsd:import namespace="b978ebab-ff70-46b8-851e-ebfad04d6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17da5-f653-4614-bcac-bea50c835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8ebab-ff70-46b8-851e-ebfad04d6e6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22665-3C7F-4D9B-ADCF-07381BE9E8E0}"/>
</file>

<file path=customXml/itemProps2.xml><?xml version="1.0" encoding="utf-8"?>
<ds:datastoreItem xmlns:ds="http://schemas.openxmlformats.org/officeDocument/2006/customXml" ds:itemID="{6EABF73E-61E5-48B0-A37C-7CA52B0164C7}"/>
</file>

<file path=customXml/itemProps3.xml><?xml version="1.0" encoding="utf-8"?>
<ds:datastoreItem xmlns:ds="http://schemas.openxmlformats.org/officeDocument/2006/customXml" ds:itemID="{2A30A32E-5557-493A-B107-DE041C859B7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Gonzalez Rojo, Miguel</dc:creator>
  <dcterms:created xsi:type="dcterms:W3CDTF">2021-04-19T12:03:52Z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0x0101008081B0D9A808ED45A2E7454268CC3D42</vt:lpwstr>
  </property>
</Properties>
</file>