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64" r:id="rId2"/>
    <p:sldId id="303" r:id="rId3"/>
    <p:sldId id="281" r:id="rId4"/>
    <p:sldId id="278" r:id="rId5"/>
    <p:sldId id="296" r:id="rId6"/>
    <p:sldId id="293" r:id="rId7"/>
    <p:sldId id="297" r:id="rId8"/>
    <p:sldId id="292" r:id="rId9"/>
    <p:sldId id="301" r:id="rId10"/>
    <p:sldId id="291" r:id="rId11"/>
    <p:sldId id="305"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719B"/>
    <a:srgbClr val="374C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280" autoAdjust="0"/>
  </p:normalViewPr>
  <p:slideViewPr>
    <p:cSldViewPr showGuides="1">
      <p:cViewPr varScale="1">
        <p:scale>
          <a:sx n="102" d="100"/>
          <a:sy n="102" d="100"/>
        </p:scale>
        <p:origin x="138" y="120"/>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pPr/>
              <a:t>4/25/2023</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p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4/25/2023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pPr/>
              <a:t>4/25/2023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p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pPr/>
              <a:t>4/25/2023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p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1/16/2023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pPr/>
              <a:t>4/25/2023</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p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pPr/>
              <a:t>4/25/2023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p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pPr/>
              <a:t>4/25/2023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p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pPr/>
              <a:t>4/25/2023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p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pPr/>
              <a:t>4/25/2023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p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pPr/>
              <a:t>4/25/2023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p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pPr/>
              <a:t>4/25/2023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p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4/25/2023</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 id="214748368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2212" y="1600200"/>
            <a:ext cx="7948745" cy="2667000"/>
          </a:xfrm>
        </p:spPr>
        <p:txBody>
          <a:bodyPr>
            <a:normAutofit fontScale="90000"/>
          </a:bodyPr>
          <a:lstStyle/>
          <a:p>
            <a:pPr algn="ctr">
              <a:lnSpc>
                <a:spcPct val="150000"/>
              </a:lnSpc>
            </a:pPr>
            <a:r>
              <a:rPr lang="en-US" sz="3600" dirty="0"/>
              <a:t>A project on </a:t>
            </a:r>
            <a:br>
              <a:rPr lang="en-US" dirty="0"/>
            </a:br>
            <a:r>
              <a:rPr lang="en-US" b="1" dirty="0"/>
              <a:t>Book Recommendation </a:t>
            </a:r>
            <a:br>
              <a:rPr lang="en-US" dirty="0"/>
            </a:br>
            <a:r>
              <a:rPr lang="en-US" sz="3600" dirty="0"/>
              <a:t>by</a:t>
            </a:r>
            <a:br>
              <a:rPr lang="en-US" sz="3600" dirty="0"/>
            </a:br>
            <a:r>
              <a:rPr lang="en-US" sz="3600" b="1" dirty="0"/>
              <a:t>Alsaba Abdul </a:t>
            </a:r>
            <a:r>
              <a:rPr lang="en-US" sz="3600" b="1" dirty="0" err="1"/>
              <a:t>Gafoor</a:t>
            </a:r>
            <a:r>
              <a:rPr lang="en-US" sz="3600" b="1" dirty="0"/>
              <a:t> Shaikh</a:t>
            </a:r>
            <a:endParaRPr lang="en-US" dirty="0"/>
          </a:p>
        </p:txBody>
      </p:sp>
      <p:sp>
        <p:nvSpPr>
          <p:cNvPr id="6" name="TextBox 5">
            <a:extLst>
              <a:ext uri="{FF2B5EF4-FFF2-40B4-BE49-F238E27FC236}">
                <a16:creationId xmlns:a16="http://schemas.microsoft.com/office/drawing/2014/main" id="{A2F31D04-98A6-7117-2B80-3F111C8B14CE}"/>
              </a:ext>
            </a:extLst>
          </p:cNvPr>
          <p:cNvSpPr txBox="1"/>
          <p:nvPr/>
        </p:nvSpPr>
        <p:spPr>
          <a:xfrm>
            <a:off x="7999411" y="5943600"/>
            <a:ext cx="4189413" cy="830997"/>
          </a:xfrm>
          <a:prstGeom prst="rect">
            <a:avLst/>
          </a:prstGeom>
          <a:noFill/>
        </p:spPr>
        <p:txBody>
          <a:bodyPr wrap="square" rtlCol="0">
            <a:spAutoFit/>
          </a:bodyPr>
          <a:lstStyle/>
          <a:p>
            <a:r>
              <a:rPr lang="en-GB" i="1" dirty="0"/>
              <a:t>College seat no.-S20121</a:t>
            </a:r>
          </a:p>
          <a:p>
            <a:r>
              <a:rPr lang="en-GB" i="1" dirty="0"/>
              <a:t>University seat no.-4032069</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884" y="260649"/>
            <a:ext cx="9932778" cy="1008112"/>
          </a:xfrm>
        </p:spPr>
        <p:txBody>
          <a:bodyPr>
            <a:normAutofit/>
          </a:bodyPr>
          <a:lstStyle/>
          <a:p>
            <a:r>
              <a:rPr lang="en-GB" b="1" dirty="0"/>
              <a:t>Conclusions</a:t>
            </a:r>
          </a:p>
        </p:txBody>
      </p:sp>
      <p:sp>
        <p:nvSpPr>
          <p:cNvPr id="5" name="Rectangle 4"/>
          <p:cNvSpPr/>
          <p:nvPr/>
        </p:nvSpPr>
        <p:spPr>
          <a:xfrm>
            <a:off x="765820" y="1520216"/>
            <a:ext cx="10814992" cy="2708434"/>
          </a:xfrm>
          <a:prstGeom prst="rect">
            <a:avLst/>
          </a:prstGeom>
        </p:spPr>
        <p:txBody>
          <a:bodyPr wrap="square">
            <a:spAutoFit/>
          </a:bodyPr>
          <a:lstStyle/>
          <a:p>
            <a:pPr marL="342900" indent="-342900">
              <a:lnSpc>
                <a:spcPct val="150000"/>
              </a:lnSpc>
              <a:buFont typeface="Wingdings" panose="05000000000000000000" pitchFamily="2" charset="2"/>
              <a:buChar char="Ø"/>
            </a:pPr>
            <a:r>
              <a:rPr lang="en-GB" sz="2000" dirty="0">
                <a:solidFill>
                  <a:srgbClr val="374C81"/>
                </a:solidFill>
                <a:latin typeface="Montserrat"/>
              </a:rPr>
              <a:t>Three datasets were given. </a:t>
            </a:r>
          </a:p>
          <a:p>
            <a:pPr marL="342900" indent="-342900">
              <a:lnSpc>
                <a:spcPct val="150000"/>
              </a:lnSpc>
              <a:buFont typeface="Wingdings" panose="05000000000000000000" pitchFamily="2" charset="2"/>
              <a:buChar char="Ø"/>
            </a:pPr>
            <a:r>
              <a:rPr lang="en-GB" sz="2000" dirty="0">
                <a:solidFill>
                  <a:srgbClr val="374C81"/>
                </a:solidFill>
                <a:latin typeface="Montserrat"/>
              </a:rPr>
              <a:t>Imputed non-sense data as well as null values from Features.</a:t>
            </a:r>
          </a:p>
          <a:p>
            <a:pPr marL="342900" indent="-342900">
              <a:lnSpc>
                <a:spcPct val="150000"/>
              </a:lnSpc>
              <a:buFont typeface="Wingdings" panose="05000000000000000000" pitchFamily="2" charset="2"/>
              <a:buChar char="Ø"/>
            </a:pPr>
            <a:r>
              <a:rPr lang="en-GB" sz="2000" dirty="0">
                <a:solidFill>
                  <a:srgbClr val="374C81"/>
                </a:solidFill>
                <a:latin typeface="Montserrat"/>
              </a:rPr>
              <a:t>Merged all datasets based on common values from all.</a:t>
            </a:r>
          </a:p>
          <a:p>
            <a:pPr marL="342900" indent="-342900">
              <a:lnSpc>
                <a:spcPct val="150000"/>
              </a:lnSpc>
              <a:buFont typeface="Wingdings" panose="05000000000000000000" pitchFamily="2" charset="2"/>
              <a:buChar char="Ø"/>
            </a:pPr>
            <a:r>
              <a:rPr lang="en-GB" sz="2000" dirty="0">
                <a:solidFill>
                  <a:srgbClr val="374C81"/>
                </a:solidFill>
                <a:latin typeface="Montserrat"/>
              </a:rPr>
              <a:t>Created a model for recommendation based on previously read book by reader</a:t>
            </a:r>
          </a:p>
          <a:p>
            <a:pPr marL="342900" indent="-342900">
              <a:lnSpc>
                <a:spcPct val="150000"/>
              </a:lnSpc>
              <a:buFont typeface="Wingdings" panose="05000000000000000000" pitchFamily="2" charset="2"/>
              <a:buChar char="Ø"/>
            </a:pPr>
            <a:r>
              <a:rPr lang="en-GB" sz="2000" dirty="0">
                <a:solidFill>
                  <a:srgbClr val="374C81"/>
                </a:solidFill>
                <a:latin typeface="Montserrat"/>
              </a:rPr>
              <a:t>Using cosine similarity, build model using rating and age values.</a:t>
            </a:r>
          </a:p>
          <a:p>
            <a:endParaRPr lang="en-GB" sz="2000" dirty="0">
              <a:solidFill>
                <a:srgbClr val="374C81"/>
              </a:solidFill>
              <a:latin typeface="Montserrat"/>
            </a:endParaRPr>
          </a:p>
        </p:txBody>
      </p:sp>
    </p:spTree>
    <p:extLst>
      <p:ext uri="{BB962C8B-B14F-4D97-AF65-F5344CB8AC3E}">
        <p14:creationId xmlns:p14="http://schemas.microsoft.com/office/powerpoint/2010/main" val="1923032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884" y="260648"/>
            <a:ext cx="9932778" cy="5911551"/>
          </a:xfrm>
        </p:spPr>
        <p:txBody>
          <a:bodyPr anchor="ctr">
            <a:normAutofit/>
          </a:bodyPr>
          <a:lstStyle/>
          <a:p>
            <a:pPr algn="ctr"/>
            <a:r>
              <a:rPr lang="en-GB" sz="5400" b="1" dirty="0"/>
              <a:t>Thank you</a:t>
            </a:r>
          </a:p>
        </p:txBody>
      </p:sp>
    </p:spTree>
    <p:extLst>
      <p:ext uri="{BB962C8B-B14F-4D97-AF65-F5344CB8AC3E}">
        <p14:creationId xmlns:p14="http://schemas.microsoft.com/office/powerpoint/2010/main" val="339485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9569B1-53D4-9530-CAF5-74695DE8803E}"/>
              </a:ext>
            </a:extLst>
          </p:cNvPr>
          <p:cNvSpPr>
            <a:spLocks noGrp="1"/>
          </p:cNvSpPr>
          <p:nvPr>
            <p:ph type="title"/>
          </p:nvPr>
        </p:nvSpPr>
        <p:spPr>
          <a:xfrm>
            <a:off x="1117309" y="76200"/>
            <a:ext cx="10157354" cy="6553200"/>
          </a:xfrm>
        </p:spPr>
        <p:txBody>
          <a:bodyPr>
            <a:normAutofit fontScale="90000"/>
          </a:bodyPr>
          <a:lstStyle/>
          <a:p>
            <a:r>
              <a:rPr lang="en-US" sz="4000" b="0" i="0" dirty="0">
                <a:solidFill>
                  <a:srgbClr val="24292F"/>
                </a:solidFill>
                <a:effectLst/>
              </a:rPr>
              <a:t>Problem Description</a:t>
            </a:r>
            <a:br>
              <a:rPr lang="en-US" sz="2000" b="0" i="0" dirty="0">
                <a:solidFill>
                  <a:srgbClr val="24292F"/>
                </a:solidFill>
                <a:effectLst/>
                <a:latin typeface="+mn-lt"/>
              </a:rPr>
            </a:br>
            <a:br>
              <a:rPr lang="en-US" sz="2000" b="0" i="0" dirty="0">
                <a:solidFill>
                  <a:srgbClr val="24292F"/>
                </a:solidFill>
                <a:effectLst/>
                <a:latin typeface="+mn-lt"/>
              </a:rPr>
            </a:br>
            <a:br>
              <a:rPr lang="en-US" sz="2000" b="0" i="0" dirty="0">
                <a:solidFill>
                  <a:srgbClr val="24292F"/>
                </a:solidFill>
                <a:effectLst/>
                <a:latin typeface="+mn-lt"/>
              </a:rPr>
            </a:br>
            <a:r>
              <a:rPr lang="en-US" sz="2200" b="0" i="0" dirty="0">
                <a:solidFill>
                  <a:srgbClr val="24292F"/>
                </a:solidFill>
                <a:effectLst/>
                <a:latin typeface="+mn-lt"/>
              </a:rPr>
              <a:t>During the last few decades, with the rise of YouTube, Amazon, Netflix, and many other such web services, recommender systems have taken more and more place in our lives. From e-commerce (suggest to buyers articles that could interest them) to online advertisement (suggest to users the right contents, matching their preferences), recommender systems are today unavoidable in our daily online journeys. By analyzing the problems with ‘Book Recommendation System’ feature, how we can predict the best recommendation for users according to their items approach.</a:t>
            </a:r>
            <a:br>
              <a:rPr lang="en-US" sz="2200" b="0" i="0" dirty="0">
                <a:solidFill>
                  <a:srgbClr val="24292F"/>
                </a:solidFill>
                <a:effectLst/>
                <a:latin typeface="+mn-lt"/>
              </a:rPr>
            </a:br>
            <a:br>
              <a:rPr lang="en-US" sz="2200" b="0" i="0" dirty="0">
                <a:solidFill>
                  <a:srgbClr val="24292F"/>
                </a:solidFill>
                <a:effectLst/>
                <a:latin typeface="+mn-lt"/>
              </a:rPr>
            </a:br>
            <a:r>
              <a:rPr lang="en-US" sz="2200" b="0" i="0" dirty="0">
                <a:solidFill>
                  <a:srgbClr val="24292F"/>
                </a:solidFill>
                <a:effectLst/>
                <a:latin typeface="+mn-lt"/>
              </a:rPr>
              <a:t>A recommendation system helps an organization to create loyal customers and build trust by them desired products and services for which they came on your site. The recommendation system today is so powerful that they can handle the new customer too who has visited the site for the first time. They recommend the products which are currently trending or highly rated and they can also recommend the products which bring maximum profit to the company. Providing specific data analysis and prediction to done with this data. The main objective is to built a predictive recommender model, which could help in predicting – how we can predict the best recommendation for users according to their items approach. This would help us in providing better recommendation item to a right specific users.</a:t>
            </a:r>
            <a:br>
              <a:rPr lang="en-US" sz="2200" b="0" i="0" dirty="0">
                <a:solidFill>
                  <a:srgbClr val="24292F"/>
                </a:solidFill>
                <a:effectLst/>
                <a:latin typeface="+mn-lt"/>
              </a:rPr>
            </a:br>
            <a:endParaRPr lang="en-IN" sz="2200" dirty="0">
              <a:latin typeface="+mn-lt"/>
            </a:endParaRPr>
          </a:p>
        </p:txBody>
      </p:sp>
    </p:spTree>
    <p:extLst>
      <p:ext uri="{BB962C8B-B14F-4D97-AF65-F5344CB8AC3E}">
        <p14:creationId xmlns:p14="http://schemas.microsoft.com/office/powerpoint/2010/main" val="2442678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69876" y="764704"/>
            <a:ext cx="9725739" cy="5509200"/>
          </a:xfrm>
          <a:prstGeom prst="rect">
            <a:avLst/>
          </a:prstGeom>
          <a:noFill/>
        </p:spPr>
        <p:txBody>
          <a:bodyPr wrap="none" rtlCol="0">
            <a:spAutoFit/>
          </a:bodyPr>
          <a:lstStyle/>
          <a:p>
            <a:r>
              <a:rPr lang="en-GB" sz="4000" dirty="0">
                <a:latin typeface="+mj-lt"/>
              </a:rPr>
              <a:t>Data Description:</a:t>
            </a:r>
          </a:p>
          <a:p>
            <a:endParaRPr lang="en-GB" dirty="0"/>
          </a:p>
          <a:p>
            <a:endParaRPr lang="en-GB" dirty="0"/>
          </a:p>
          <a:p>
            <a:r>
              <a:rPr lang="en-GB" dirty="0"/>
              <a:t>We have three datasets:</a:t>
            </a:r>
          </a:p>
          <a:p>
            <a:r>
              <a:rPr lang="en-GB" dirty="0">
                <a:latin typeface="Times New Roman" panose="02020603050405020304" pitchFamily="18" charset="0"/>
                <a:cs typeface="Times New Roman" panose="02020603050405020304" pitchFamily="18" charset="0"/>
              </a:rPr>
              <a:t>●</a:t>
            </a:r>
            <a:r>
              <a:rPr lang="en-GB" dirty="0"/>
              <a:t>User:</a:t>
            </a:r>
          </a:p>
          <a:p>
            <a:r>
              <a:rPr lang="en-GB" dirty="0"/>
              <a:t>          User-ID, Location, Age</a:t>
            </a:r>
          </a:p>
          <a:p>
            <a:endParaRPr lang="en-GB" dirty="0"/>
          </a:p>
          <a:p>
            <a:r>
              <a:rPr lang="en-GB" dirty="0">
                <a:latin typeface="Times New Roman" panose="02020603050405020304" pitchFamily="18" charset="0"/>
                <a:cs typeface="Times New Roman" panose="02020603050405020304" pitchFamily="18" charset="0"/>
              </a:rPr>
              <a:t>●Books:</a:t>
            </a:r>
          </a:p>
          <a:p>
            <a:r>
              <a:rPr lang="en-GB" dirty="0">
                <a:latin typeface="Times New Roman" panose="02020603050405020304" pitchFamily="18" charset="0"/>
                <a:cs typeface="Times New Roman" panose="02020603050405020304" pitchFamily="18" charset="0"/>
              </a:rPr>
              <a:t>         </a:t>
            </a:r>
            <a:r>
              <a:rPr lang="en-GB" dirty="0"/>
              <a:t>ISBN ,Book-Title ,Book-Author, Year-Of-Publication, Publisher </a:t>
            </a:r>
          </a:p>
          <a:p>
            <a:r>
              <a:rPr lang="en-GB" dirty="0"/>
              <a:t>       Image-URL-S, Image-URL-M ,Image-URL-L</a:t>
            </a:r>
          </a:p>
          <a:p>
            <a:endParaRPr lang="en-GB" dirty="0"/>
          </a:p>
          <a:p>
            <a:r>
              <a:rPr lang="en-GB" dirty="0">
                <a:latin typeface="Times New Roman" panose="02020603050405020304" pitchFamily="18" charset="0"/>
                <a:cs typeface="Times New Roman" panose="02020603050405020304" pitchFamily="18" charset="0"/>
              </a:rPr>
              <a:t>●Rating:</a:t>
            </a:r>
          </a:p>
          <a:p>
            <a:r>
              <a:rPr lang="en-GB" dirty="0">
                <a:latin typeface="Times New Roman" panose="02020603050405020304" pitchFamily="18" charset="0"/>
                <a:cs typeface="Times New Roman" panose="02020603050405020304" pitchFamily="18" charset="0"/>
              </a:rPr>
              <a:t>         </a:t>
            </a:r>
            <a:r>
              <a:rPr lang="en-GB" dirty="0"/>
              <a:t>User-ID ,ISBN, Book-Rating  </a:t>
            </a:r>
          </a:p>
          <a:p>
            <a:r>
              <a:rPr lang="en-GB" dirty="0"/>
              <a:t>      </a:t>
            </a:r>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1804" y="404664"/>
            <a:ext cx="3312368" cy="1138773"/>
          </a:xfrm>
          <a:prstGeom prst="rect">
            <a:avLst/>
          </a:prstGeom>
          <a:noFill/>
        </p:spPr>
        <p:txBody>
          <a:bodyPr wrap="square" rtlCol="0">
            <a:spAutoFit/>
          </a:bodyPr>
          <a:lstStyle/>
          <a:p>
            <a:r>
              <a:rPr lang="en-GB" sz="4400" b="1" dirty="0"/>
              <a:t>EDA</a:t>
            </a:r>
          </a:p>
          <a:p>
            <a:endParaRPr lang="en-GB" dirty="0"/>
          </a:p>
        </p:txBody>
      </p:sp>
      <p:sp>
        <p:nvSpPr>
          <p:cNvPr id="20" name="Rectangle 11"/>
          <p:cNvSpPr>
            <a:spLocks noChangeArrowheads="1"/>
          </p:cNvSpPr>
          <p:nvPr/>
        </p:nvSpPr>
        <p:spPr bwMode="auto">
          <a:xfrm>
            <a:off x="909836" y="2007858"/>
            <a:ext cx="259228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(278858, 3)</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21" name="TextBox 20"/>
          <p:cNvSpPr txBox="1"/>
          <p:nvPr/>
        </p:nvSpPr>
        <p:spPr>
          <a:xfrm>
            <a:off x="477788" y="1412776"/>
            <a:ext cx="2554617" cy="461665"/>
          </a:xfrm>
          <a:prstGeom prst="rect">
            <a:avLst/>
          </a:prstGeom>
          <a:noFill/>
        </p:spPr>
        <p:txBody>
          <a:bodyPr wrap="square" rtlCol="0">
            <a:spAutoFit/>
          </a:bodyPr>
          <a:lstStyle/>
          <a:p>
            <a:r>
              <a:rPr lang="en-GB" dirty="0"/>
              <a:t>Users Shape:</a:t>
            </a:r>
          </a:p>
        </p:txBody>
      </p:sp>
      <p:sp>
        <p:nvSpPr>
          <p:cNvPr id="22" name="TextBox 21"/>
          <p:cNvSpPr txBox="1"/>
          <p:nvPr/>
        </p:nvSpPr>
        <p:spPr>
          <a:xfrm>
            <a:off x="621804" y="2780928"/>
            <a:ext cx="2160240" cy="461665"/>
          </a:xfrm>
          <a:prstGeom prst="rect">
            <a:avLst/>
          </a:prstGeom>
          <a:noFill/>
        </p:spPr>
        <p:txBody>
          <a:bodyPr wrap="square" rtlCol="0">
            <a:spAutoFit/>
          </a:bodyPr>
          <a:lstStyle/>
          <a:p>
            <a:r>
              <a:rPr lang="en-GB" dirty="0"/>
              <a:t>Rating Shape:</a:t>
            </a:r>
          </a:p>
        </p:txBody>
      </p:sp>
      <p:sp>
        <p:nvSpPr>
          <p:cNvPr id="23" name="Rectangle 12"/>
          <p:cNvSpPr>
            <a:spLocks noChangeArrowheads="1"/>
          </p:cNvSpPr>
          <p:nvPr/>
        </p:nvSpPr>
        <p:spPr bwMode="auto">
          <a:xfrm>
            <a:off x="1701924" y="3408253"/>
            <a:ext cx="180020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(1048575, 3)</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TextBox 23"/>
          <p:cNvSpPr txBox="1"/>
          <p:nvPr/>
        </p:nvSpPr>
        <p:spPr>
          <a:xfrm>
            <a:off x="765820" y="4149080"/>
            <a:ext cx="2101857" cy="830997"/>
          </a:xfrm>
          <a:prstGeom prst="rect">
            <a:avLst/>
          </a:prstGeom>
          <a:noFill/>
        </p:spPr>
        <p:txBody>
          <a:bodyPr wrap="none" rtlCol="0">
            <a:spAutoFit/>
          </a:bodyPr>
          <a:lstStyle/>
          <a:p>
            <a:r>
              <a:rPr lang="en-GB" dirty="0"/>
              <a:t>Books Shape:</a:t>
            </a:r>
          </a:p>
          <a:p>
            <a:endParaRPr lang="en-GB" dirty="0"/>
          </a:p>
        </p:txBody>
      </p:sp>
      <p:sp>
        <p:nvSpPr>
          <p:cNvPr id="26" name="Rectangle 14"/>
          <p:cNvSpPr>
            <a:spLocks noChangeArrowheads="1"/>
          </p:cNvSpPr>
          <p:nvPr/>
        </p:nvSpPr>
        <p:spPr bwMode="auto">
          <a:xfrm>
            <a:off x="1989956" y="4833503"/>
            <a:ext cx="2088232"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(271360, 8)</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B39A0D-9E58-19F8-D33D-C2031F37FE04}"/>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4" name="TextBox 3">
            <a:extLst>
              <a:ext uri="{FF2B5EF4-FFF2-40B4-BE49-F238E27FC236}">
                <a16:creationId xmlns:a16="http://schemas.microsoft.com/office/drawing/2014/main" id="{D301EEAE-363F-28F5-2F9B-F94068C3939B}"/>
              </a:ext>
            </a:extLst>
          </p:cNvPr>
          <p:cNvSpPr txBox="1"/>
          <p:nvPr/>
        </p:nvSpPr>
        <p:spPr>
          <a:xfrm>
            <a:off x="304721" y="762001"/>
            <a:ext cx="10665222" cy="646331"/>
          </a:xfrm>
          <a:prstGeom prst="rect">
            <a:avLst/>
          </a:prstGeom>
          <a:noFill/>
        </p:spPr>
        <p:txBody>
          <a:bodyPr wrap="square" rtlCol="0">
            <a:spAutoFit/>
          </a:bodyPr>
          <a:lstStyle/>
          <a:p>
            <a:r>
              <a:rPr lang="en-US" sz="3600" dirty="0"/>
              <a:t>Books Dataset</a:t>
            </a:r>
            <a:endParaRPr lang="en-IN" dirty="0"/>
          </a:p>
        </p:txBody>
      </p:sp>
      <p:sp>
        <p:nvSpPr>
          <p:cNvPr id="7" name="TextBox 6">
            <a:extLst>
              <a:ext uri="{FF2B5EF4-FFF2-40B4-BE49-F238E27FC236}">
                <a16:creationId xmlns:a16="http://schemas.microsoft.com/office/drawing/2014/main" id="{12C70924-A384-5B47-5ABE-9E1DF52E7316}"/>
              </a:ext>
            </a:extLst>
          </p:cNvPr>
          <p:cNvSpPr txBox="1"/>
          <p:nvPr/>
        </p:nvSpPr>
        <p:spPr>
          <a:xfrm>
            <a:off x="0" y="1746803"/>
            <a:ext cx="11376237" cy="2123658"/>
          </a:xfrm>
          <a:prstGeom prst="rect">
            <a:avLst/>
          </a:prstGeom>
          <a:noFill/>
        </p:spPr>
        <p:txBody>
          <a:bodyPr wrap="square">
            <a:spAutoFit/>
          </a:bodyPr>
          <a:lstStyle/>
          <a:p>
            <a:pPr marL="342900" lvl="0" indent="-342900">
              <a:lnSpc>
                <a:spcPct val="150000"/>
              </a:lnSpc>
              <a:buFont typeface="Arial" panose="020B0604020202020204" pitchFamily="34" charset="0"/>
              <a:buChar char="•"/>
            </a:pPr>
            <a:r>
              <a:rPr lang="en-US" sz="2200" dirty="0"/>
              <a:t>Shape :- (</a:t>
            </a:r>
            <a:r>
              <a:rPr lang="en-US" altLang="en-US" sz="2000" dirty="0">
                <a:solidFill>
                  <a:srgbClr val="000000"/>
                </a:solidFill>
                <a:latin typeface="Courier New" panose="02070309020205020404" pitchFamily="49" charset="0"/>
                <a:cs typeface="Courier New" panose="02070309020205020404" pitchFamily="49" charset="0"/>
              </a:rPr>
              <a:t>271360, 8</a:t>
            </a:r>
            <a:r>
              <a:rPr lang="en-US" sz="2200" dirty="0"/>
              <a:t>)</a:t>
            </a:r>
          </a:p>
          <a:p>
            <a:pPr marL="342900" indent="-342900">
              <a:lnSpc>
                <a:spcPct val="150000"/>
              </a:lnSpc>
              <a:buFont typeface="Arial" panose="020B0604020202020204" pitchFamily="34" charset="0"/>
              <a:buChar char="•"/>
            </a:pPr>
            <a:r>
              <a:rPr lang="en-US" sz="2200" dirty="0"/>
              <a:t>Null values:- Book author = 1</a:t>
            </a:r>
          </a:p>
          <a:p>
            <a:pPr marL="342900" indent="-342900">
              <a:lnSpc>
                <a:spcPct val="150000"/>
              </a:lnSpc>
              <a:buFont typeface="Arial" panose="020B0604020202020204" pitchFamily="34" charset="0"/>
              <a:buChar char="•"/>
            </a:pPr>
            <a:r>
              <a:rPr lang="en-US" sz="2200" dirty="0"/>
              <a:t>  	              Publisher = 2     </a:t>
            </a:r>
          </a:p>
          <a:p>
            <a:pPr marL="342900" indent="-342900">
              <a:lnSpc>
                <a:spcPct val="150000"/>
              </a:lnSpc>
              <a:buFont typeface="Arial" panose="020B0604020202020204" pitchFamily="34" charset="0"/>
              <a:buChar char="•"/>
            </a:pPr>
            <a:endParaRPr lang="en-US" sz="2200" dirty="0"/>
          </a:p>
        </p:txBody>
      </p:sp>
    </p:spTree>
    <p:extLst>
      <p:ext uri="{BB962C8B-B14F-4D97-AF65-F5344CB8AC3E}">
        <p14:creationId xmlns:p14="http://schemas.microsoft.com/office/powerpoint/2010/main" val="614445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Ratings Dataset</a:t>
            </a:r>
            <a:br>
              <a:rPr lang="en-IN" dirty="0"/>
            </a:br>
            <a:endParaRPr lang="en-US" dirty="0"/>
          </a:p>
        </p:txBody>
      </p:sp>
      <p:sp>
        <p:nvSpPr>
          <p:cNvPr id="3" name="Content Placeholder 2"/>
          <p:cNvSpPr>
            <a:spLocks noGrp="1"/>
          </p:cNvSpPr>
          <p:nvPr>
            <p:ph sz="half" idx="1"/>
          </p:nvPr>
        </p:nvSpPr>
        <p:spPr/>
        <p:txBody>
          <a:bodyPr/>
          <a:lstStyle/>
          <a:p>
            <a:pPr marL="342900" indent="-342900">
              <a:lnSpc>
                <a:spcPct val="150000"/>
              </a:lnSpc>
            </a:pPr>
            <a:r>
              <a:rPr lang="en-US" dirty="0"/>
              <a:t>Shape :- (</a:t>
            </a:r>
            <a:r>
              <a:rPr lang="en-US" altLang="en-US" dirty="0">
                <a:solidFill>
                  <a:srgbClr val="000000"/>
                </a:solidFill>
                <a:latin typeface="Courier New" panose="02070309020205020404" pitchFamily="49" charset="0"/>
                <a:cs typeface="Courier New" panose="02070309020205020404" pitchFamily="49" charset="0"/>
              </a:rPr>
              <a:t>1048575, 3</a:t>
            </a:r>
            <a:r>
              <a:rPr lang="en-US" dirty="0"/>
              <a:t>)</a:t>
            </a:r>
          </a:p>
          <a:p>
            <a:pPr marL="342900" indent="-342900">
              <a:lnSpc>
                <a:spcPct val="150000"/>
              </a:lnSpc>
            </a:pPr>
            <a:r>
              <a:rPr lang="en-US" dirty="0"/>
              <a:t>Null values:- No null values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UsersDataset</a:t>
            </a:r>
            <a:br>
              <a:rPr lang="en-IN" dirty="0"/>
            </a:br>
            <a:endParaRPr lang="en-US" dirty="0"/>
          </a:p>
        </p:txBody>
      </p:sp>
      <p:sp>
        <p:nvSpPr>
          <p:cNvPr id="3" name="Content Placeholder 2"/>
          <p:cNvSpPr>
            <a:spLocks noGrp="1"/>
          </p:cNvSpPr>
          <p:nvPr>
            <p:ph sz="half" idx="1"/>
          </p:nvPr>
        </p:nvSpPr>
        <p:spPr/>
        <p:txBody>
          <a:bodyPr/>
          <a:lstStyle/>
          <a:p>
            <a:pPr marL="342900" indent="-342900">
              <a:lnSpc>
                <a:spcPct val="150000"/>
              </a:lnSpc>
            </a:pPr>
            <a:r>
              <a:rPr lang="en-US" dirty="0"/>
              <a:t>Shape :- (</a:t>
            </a:r>
            <a:r>
              <a:rPr lang="en-US" altLang="en-US" dirty="0">
                <a:solidFill>
                  <a:srgbClr val="000000"/>
                </a:solidFill>
                <a:latin typeface="Courier New" panose="02070309020205020404" pitchFamily="49" charset="0"/>
                <a:cs typeface="Courier New" panose="02070309020205020404" pitchFamily="49" charset="0"/>
              </a:rPr>
              <a:t>278858, 3</a:t>
            </a:r>
            <a:r>
              <a:rPr lang="en-US" dirty="0"/>
              <a:t>)</a:t>
            </a:r>
          </a:p>
          <a:p>
            <a:pPr marL="342900" indent="-342900">
              <a:lnSpc>
                <a:spcPct val="150000"/>
              </a:lnSpc>
            </a:pPr>
            <a:r>
              <a:rPr lang="en-US" dirty="0"/>
              <a:t>Null values:- Age = 110762</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Popularity Based Recommender System</a:t>
            </a:r>
          </a:p>
        </p:txBody>
      </p:sp>
      <p:sp>
        <p:nvSpPr>
          <p:cNvPr id="3" name="Content Placeholder 2"/>
          <p:cNvSpPr>
            <a:spLocks noGrp="1"/>
          </p:cNvSpPr>
          <p:nvPr>
            <p:ph sz="half" idx="1"/>
          </p:nvPr>
        </p:nvSpPr>
        <p:spPr>
          <a:xfrm>
            <a:off x="379412" y="1701800"/>
            <a:ext cx="4977104" cy="4470400"/>
          </a:xfrm>
        </p:spPr>
        <p:txBody>
          <a:bodyPr>
            <a:normAutofit/>
          </a:bodyPr>
          <a:lstStyle/>
          <a:p>
            <a:r>
              <a:rPr lang="en-US" sz="2000" dirty="0"/>
              <a:t>In popularity based recommender system firstly taking top 20 books from the dataset which has minimum 250 ratings by users.</a:t>
            </a:r>
            <a:endParaRPr lang="en-US" sz="2000" dirty="0">
              <a:solidFill>
                <a:srgbClr val="5F719B"/>
              </a:solidFill>
            </a:endParaRPr>
          </a:p>
        </p:txBody>
      </p:sp>
      <p:pic>
        <p:nvPicPr>
          <p:cNvPr id="7" name="Content Placeholder 6">
            <a:extLst>
              <a:ext uri="{FF2B5EF4-FFF2-40B4-BE49-F238E27FC236}">
                <a16:creationId xmlns:a16="http://schemas.microsoft.com/office/drawing/2014/main" id="{0539D23E-A874-EB0F-3FC8-873E4573D47E}"/>
              </a:ext>
            </a:extLst>
          </p:cNvPr>
          <p:cNvPicPr>
            <a:picLocks noGrp="1" noChangeAspect="1"/>
          </p:cNvPicPr>
          <p:nvPr>
            <p:ph sz="half" idx="2"/>
          </p:nvPr>
        </p:nvPicPr>
        <p:blipFill rotWithShape="1">
          <a:blip r:embed="rId2"/>
          <a:srcRect l="12759" t="20966" r="36627" b="8263"/>
          <a:stretch/>
        </p:blipFill>
        <p:spPr>
          <a:xfrm>
            <a:off x="5561012" y="1828800"/>
            <a:ext cx="5942182" cy="4673600"/>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36FBA4-56AC-4868-6E8A-D530E5EB9D3A}"/>
              </a:ext>
            </a:extLst>
          </p:cNvPr>
          <p:cNvSpPr>
            <a:spLocks noGrp="1"/>
          </p:cNvSpPr>
          <p:nvPr>
            <p:ph type="title"/>
          </p:nvPr>
        </p:nvSpPr>
        <p:spPr>
          <a:xfrm>
            <a:off x="1117309" y="25400"/>
            <a:ext cx="10157354" cy="1397000"/>
          </a:xfrm>
        </p:spPr>
        <p:txBody>
          <a:bodyPr/>
          <a:lstStyle/>
          <a:p>
            <a:r>
              <a:rPr lang="en-IN" dirty="0"/>
              <a:t>Collaborative Filtering Based Recommender System</a:t>
            </a:r>
          </a:p>
        </p:txBody>
      </p:sp>
      <p:sp>
        <p:nvSpPr>
          <p:cNvPr id="8" name="Content Placeholder 7">
            <a:extLst>
              <a:ext uri="{FF2B5EF4-FFF2-40B4-BE49-F238E27FC236}">
                <a16:creationId xmlns:a16="http://schemas.microsoft.com/office/drawing/2014/main" id="{E02CBC6F-0D84-39CC-1FB0-308DC3AD1D2F}"/>
              </a:ext>
            </a:extLst>
          </p:cNvPr>
          <p:cNvSpPr>
            <a:spLocks noGrp="1"/>
          </p:cNvSpPr>
          <p:nvPr>
            <p:ph idx="1"/>
          </p:nvPr>
        </p:nvSpPr>
        <p:spPr>
          <a:xfrm>
            <a:off x="1117309" y="1701800"/>
            <a:ext cx="4596103" cy="4470400"/>
          </a:xfrm>
        </p:spPr>
        <p:txBody>
          <a:bodyPr>
            <a:normAutofit/>
          </a:bodyPr>
          <a:lstStyle/>
          <a:p>
            <a:r>
              <a:rPr lang="en-IN" sz="2000" dirty="0"/>
              <a:t>In Collaborative Filtering Based Recommender System, We will give value to those users who has given rating more than 200 (Experienced user)</a:t>
            </a:r>
          </a:p>
          <a:p>
            <a:r>
              <a:rPr lang="en-IN" sz="2000" dirty="0"/>
              <a:t>We will consider those books whose rating is more than 50. </a:t>
            </a:r>
          </a:p>
        </p:txBody>
      </p:sp>
      <p:pic>
        <p:nvPicPr>
          <p:cNvPr id="3" name="Picture 2">
            <a:extLst>
              <a:ext uri="{FF2B5EF4-FFF2-40B4-BE49-F238E27FC236}">
                <a16:creationId xmlns:a16="http://schemas.microsoft.com/office/drawing/2014/main" id="{C3BFACFE-DE61-9E2C-D826-F51E8A11251A}"/>
              </a:ext>
            </a:extLst>
          </p:cNvPr>
          <p:cNvPicPr>
            <a:picLocks noChangeAspect="1"/>
          </p:cNvPicPr>
          <p:nvPr/>
        </p:nvPicPr>
        <p:blipFill rotWithShape="1">
          <a:blip r:embed="rId2"/>
          <a:srcRect l="20409" t="23326" r="36872" b="28884"/>
          <a:stretch/>
        </p:blipFill>
        <p:spPr>
          <a:xfrm>
            <a:off x="6217965" y="2133600"/>
            <a:ext cx="5206973" cy="3276601"/>
          </a:xfrm>
          <a:prstGeom prst="rect">
            <a:avLst/>
          </a:prstGeom>
        </p:spPr>
      </p:pic>
    </p:spTree>
    <p:extLst>
      <p:ext uri="{BB962C8B-B14F-4D97-AF65-F5344CB8AC3E}">
        <p14:creationId xmlns:p14="http://schemas.microsoft.com/office/powerpoint/2010/main" val="113773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1147</TotalTime>
  <Words>513</Words>
  <Application>Microsoft Office PowerPoint</Application>
  <PresentationFormat>Custom</PresentationFormat>
  <Paragraphs>48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Century Gothic</vt:lpstr>
      <vt:lpstr>Courier New</vt:lpstr>
      <vt:lpstr>Montserrat</vt:lpstr>
      <vt:lpstr>Times New Roman</vt:lpstr>
      <vt:lpstr>Wingdings</vt:lpstr>
      <vt:lpstr>Books 16x9</vt:lpstr>
      <vt:lpstr>A project on  Book Recommendation  by Alsaba Abdul Gafoor Shaikh</vt:lpstr>
      <vt:lpstr>Problem Description   During the last few decades, with the rise of YouTube, Amazon, Netflix, and many other such web services, recommender systems have taken more and more place in our lives. From e-commerce (suggest to buyers articles that could interest them) to online advertisement (suggest to users the right contents, matching their preferences), recommender systems are today unavoidable in our daily online journeys. By analyzing the problems with ‘Book Recommendation System’ feature, how we can predict the best recommendation for users according to their items approach.  A recommendation system helps an organization to create loyal customers and build trust by them desired products and services for which they came on your site. The recommendation system today is so powerful that they can handle the new customer too who has visited the site for the first time. They recommend the products which are currently trending or highly rated and they can also recommend the products which bring maximum profit to the company. Providing specific data analysis and prediction to done with this data. The main objective is to built a predictive recommender model, which could help in predicting – how we can predict the best recommendation for users according to their items approach. This would help us in providing better recommendation item to a right specific users. </vt:lpstr>
      <vt:lpstr>PowerPoint Presentation</vt:lpstr>
      <vt:lpstr>PowerPoint Presentation</vt:lpstr>
      <vt:lpstr>PowerPoint Presentation</vt:lpstr>
      <vt:lpstr>Ratings Dataset </vt:lpstr>
      <vt:lpstr>UsersDataset </vt:lpstr>
      <vt:lpstr>Popularity Based Recommender System</vt:lpstr>
      <vt:lpstr>Collaborative Filtering Based Recommender System</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dc:title>
  <dc:creator>Alsaba</dc:creator>
  <cp:lastModifiedBy>Saba Shaikh</cp:lastModifiedBy>
  <cp:revision>72</cp:revision>
  <dcterms:created xsi:type="dcterms:W3CDTF">2023-01-23T13:46:45Z</dcterms:created>
  <dcterms:modified xsi:type="dcterms:W3CDTF">2023-04-25T01:37:44Z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