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100" d="100"/>
          <a:sy n="100" d="100"/>
        </p:scale>
        <p:origin x="78" y="14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9F403F-EF76-48B2-A4D1-6B210FA59651}" type="datetime1">
              <a:rPr lang="en-GB" smtClean="0"/>
              <a:t>05/06/2023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284F72-582E-4200-86D7-FCF118B0865E}" type="slidenum">
              <a:rPr lang="en-GB" smtClean="0"/>
              <a:t>‹#›</a:t>
            </a:fld>
            <a:endParaRPr lang="en-GB" dirty="0"/>
          </a:p>
        </p:txBody>
      </p:sp>
    </p:spTree>
    <p:extLst>
      <p:ext uri="{BB962C8B-B14F-4D97-AF65-F5344CB8AC3E}">
        <p14:creationId xmlns:p14="http://schemas.microsoft.com/office/powerpoint/2010/main" val="11669600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DBB4B-0CB0-4B61-A9E2-D423B87EB3A6}" type="datetime1">
              <a:rPr lang="en-GB" noProof="0" smtClean="0"/>
              <a:t>05/06/2023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5391D-6E4B-4763-9987-239636288824}" type="slidenum">
              <a:rPr lang="en-GB" noProof="0" smtClean="0"/>
              <a:t>‹#›</a:t>
            </a:fld>
            <a:endParaRPr lang="en-GB" noProof="0" dirty="0"/>
          </a:p>
        </p:txBody>
      </p:sp>
    </p:spTree>
    <p:extLst>
      <p:ext uri="{BB962C8B-B14F-4D97-AF65-F5344CB8AC3E}">
        <p14:creationId xmlns:p14="http://schemas.microsoft.com/office/powerpoint/2010/main" val="2354423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75391D-6E4B-4763-9987-239636288824}" type="slidenum">
              <a:rPr lang="en-GB" smtClean="0"/>
              <a:t>1</a:t>
            </a:fld>
            <a:endParaRPr lang="en-GB" dirty="0"/>
          </a:p>
        </p:txBody>
      </p:sp>
    </p:spTree>
    <p:extLst>
      <p:ext uri="{BB962C8B-B14F-4D97-AF65-F5344CB8AC3E}">
        <p14:creationId xmlns:p14="http://schemas.microsoft.com/office/powerpoint/2010/main" val="405510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75391D-6E4B-4763-9987-239636288824}" type="slidenum">
              <a:rPr lang="en-GB" smtClean="0"/>
              <a:t>2</a:t>
            </a:fld>
            <a:endParaRPr lang="en-GB" dirty="0"/>
          </a:p>
        </p:txBody>
      </p:sp>
    </p:spTree>
    <p:extLst>
      <p:ext uri="{BB962C8B-B14F-4D97-AF65-F5344CB8AC3E}">
        <p14:creationId xmlns:p14="http://schemas.microsoft.com/office/powerpoint/2010/main" val="233015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en-GB" noProof="0"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0C2704E5-4F39-456D-BCC2-3682AA110EE4}" type="datetime1">
              <a:rPr lang="en-GB" noProof="0" smtClean="0"/>
              <a:t>05/06/2023</a:t>
            </a:fld>
            <a:endParaRPr lang="en-GB"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GB"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1DBDAB5-6689-49C0-A541-77DA88E44363}" type="datetime1">
              <a:rPr lang="en-GB" noProof="0" smtClean="0"/>
              <a:t>05/06/2023</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7A9E1E1-8203-4C9F-ACF1-E800B4AF1CA2}" type="datetime1">
              <a:rPr lang="en-GB" noProof="0" smtClean="0"/>
              <a:t>05/06/2023</a:t>
            </a:fld>
            <a:endParaRPr lang="en-GB"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GB"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097280" y="2120900"/>
            <a:ext cx="4639736" cy="374819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515944" y="2120900"/>
            <a:ext cx="4639736" cy="374819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D61D606-4029-4057-B007-9BD66F056C02}" type="datetime1">
              <a:rPr lang="en-GB" noProof="0" smtClean="0"/>
              <a:t>05/06/2023</a:t>
            </a:fld>
            <a:endParaRPr lang="en-GB" noProof="0"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GB" noProof="0"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3EB0A61-F1AF-460B-AD9B-4F654C4E2DCE}" type="datetime1">
              <a:rPr lang="en-GB" noProof="0" smtClean="0"/>
              <a:t>05/06/2023</a:t>
            </a:fld>
            <a:endParaRPr lang="en-GB"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GB"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A94DCD03-2D2D-4108-BBD8-260B692F6DE1}" type="datetime1">
              <a:rPr lang="en-GB" noProof="0" smtClean="0"/>
              <a:t>05/06/2023</a:t>
            </a:fld>
            <a:endParaRPr lang="en-GB"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5E3E5A1-1118-4E35-9279-999A703D3551}" type="datetime1">
              <a:rPr lang="en-GB" noProof="0" smtClean="0"/>
              <a:t>05/06/2023</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458984" y="812799"/>
            <a:ext cx="5928344" cy="529475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fld id="{71EA276F-12C1-47B9-B184-AB6F99175BF6}" type="datetime1">
              <a:rPr lang="en-GB" noProof="0" smtClean="0"/>
              <a:t>05/06/2023</a:t>
            </a:fld>
            <a:endParaRPr lang="en-GB" noProof="0" dirty="0"/>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GB" noProof="0" dirty="0"/>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a:lvl1pPr>
          </a:lstStyle>
          <a:p>
            <a:pPr rtl="0"/>
            <a:fld id="{9BDE5F93-D253-439D-93F3-F4428422EC03}" type="datetime1">
              <a:rPr lang="en-GB" noProof="0" smtClean="0"/>
              <a:t>05/06/2023</a:t>
            </a:fld>
            <a:endParaRPr lang="en-GB" noProof="0" dirty="0"/>
          </a:p>
        </p:txBody>
      </p:sp>
      <p:sp>
        <p:nvSpPr>
          <p:cNvPr id="6" name="Footer Placeholder 5"/>
          <p:cNvSpPr>
            <a:spLocks noGrp="1"/>
          </p:cNvSpPr>
          <p:nvPr>
            <p:ph type="ftr" sz="quarter" idx="11"/>
          </p:nvPr>
        </p:nvSpPr>
        <p:spPr>
          <a:xfrm>
            <a:off x="1097279" y="6446838"/>
            <a:ext cx="6818262" cy="365125"/>
          </a:xfrm>
        </p:spPr>
        <p:txBody>
          <a:bodyPr rtlCol="0"/>
          <a:lstStyle/>
          <a:p>
            <a:pPr algn="l"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47F37C8-3C73-45A6-8FAF-1E0E1F929AF7}" type="datetime1">
              <a:rPr lang="en-GB" noProof="0" smtClean="0"/>
              <a:t>05/06/2023</a:t>
            </a:fld>
            <a:endParaRPr lang="en-GB"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n-GB"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en-GB" noProof="0" smtClean="0"/>
              <a:t>‹#›</a:t>
            </a:fld>
            <a:endParaRPr lang="en-GB" noProof="0"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rtlCol="0">
            <a:normAutofit/>
          </a:bodyPr>
          <a:lstStyle/>
          <a:p>
            <a:pPr rtl="0"/>
            <a:r>
              <a:rPr lang="en-GB" dirty="0"/>
              <a:t>Twitter Semantic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229725" y="4381515"/>
            <a:ext cx="2329375" cy="1312722"/>
          </a:xfrm>
        </p:spPr>
        <p:txBody>
          <a:bodyPr rtlCol="0">
            <a:normAutofit/>
          </a:bodyPr>
          <a:lstStyle/>
          <a:p>
            <a:pPr rtl="0"/>
            <a:r>
              <a:rPr lang="en-GB" b="1" dirty="0"/>
              <a:t>-BY </a:t>
            </a:r>
            <a:r>
              <a:rPr lang="en-GB" b="1" dirty="0" err="1"/>
              <a:t>GrOUP</a:t>
            </a:r>
            <a:r>
              <a:rPr lang="en-GB" b="1" dirty="0"/>
              <a:t> 5</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1AA277-AE15-DDBC-975C-7249EDF919AE}"/>
              </a:ext>
            </a:extLst>
          </p:cNvPr>
          <p:cNvSpPr txBox="1"/>
          <p:nvPr/>
        </p:nvSpPr>
        <p:spPr>
          <a:xfrm>
            <a:off x="9382126" y="4905375"/>
            <a:ext cx="1634560" cy="369332"/>
          </a:xfrm>
          <a:prstGeom prst="rect">
            <a:avLst/>
          </a:prstGeom>
          <a:noFill/>
        </p:spPr>
        <p:txBody>
          <a:bodyPr wrap="square" rtlCol="0">
            <a:spAutoFit/>
          </a:bodyPr>
          <a:lstStyle/>
          <a:p>
            <a:r>
              <a:rPr lang="en-GB" b="1" dirty="0"/>
              <a:t>Mentor-Neha</a:t>
            </a:r>
            <a:r>
              <a:rPr lang="en-GB" dirty="0"/>
              <a:t> </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96D-A08B-6A0A-9879-4069B8831FEF}"/>
              </a:ext>
            </a:extLst>
          </p:cNvPr>
          <p:cNvSpPr>
            <a:spLocks noGrp="1"/>
          </p:cNvSpPr>
          <p:nvPr>
            <p:ph type="title"/>
          </p:nvPr>
        </p:nvSpPr>
        <p:spPr>
          <a:xfrm>
            <a:off x="2066925" y="85726"/>
            <a:ext cx="9088754" cy="666750"/>
          </a:xfrm>
        </p:spPr>
        <p:txBody>
          <a:bodyPr>
            <a:normAutofit/>
          </a:bodyPr>
          <a:lstStyle/>
          <a:p>
            <a:r>
              <a:rPr lang="en-GB" sz="3600" b="1" dirty="0"/>
              <a:t>Top 20 Tri-gram Bar chart for Tweets Data</a:t>
            </a:r>
          </a:p>
        </p:txBody>
      </p:sp>
      <p:pic>
        <p:nvPicPr>
          <p:cNvPr id="5122" name="Picture 2">
            <a:extLst>
              <a:ext uri="{FF2B5EF4-FFF2-40B4-BE49-F238E27FC236}">
                <a16:creationId xmlns:a16="http://schemas.microsoft.com/office/drawing/2014/main" id="{84D5273E-C20D-2AE2-40EA-79DF299BCA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8543" y="752476"/>
            <a:ext cx="7409965" cy="581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27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1C1B-ADC5-1162-6D6A-96D0115A1B85}"/>
              </a:ext>
            </a:extLst>
          </p:cNvPr>
          <p:cNvSpPr>
            <a:spLocks noGrp="1"/>
          </p:cNvSpPr>
          <p:nvPr>
            <p:ph type="title"/>
          </p:nvPr>
        </p:nvSpPr>
        <p:spPr>
          <a:xfrm>
            <a:off x="1304925" y="286603"/>
            <a:ext cx="9850755" cy="1532671"/>
          </a:xfrm>
        </p:spPr>
        <p:txBody>
          <a:bodyPr/>
          <a:lstStyle/>
          <a:p>
            <a:r>
              <a:rPr lang="en-GB" b="1" dirty="0"/>
              <a:t>Feature Extraction</a:t>
            </a:r>
          </a:p>
        </p:txBody>
      </p:sp>
      <p:sp>
        <p:nvSpPr>
          <p:cNvPr id="3" name="Content Placeholder 2">
            <a:extLst>
              <a:ext uri="{FF2B5EF4-FFF2-40B4-BE49-F238E27FC236}">
                <a16:creationId xmlns:a16="http://schemas.microsoft.com/office/drawing/2014/main" id="{07B5B43E-3009-0B8E-12AE-55E2A4F0D348}"/>
              </a:ext>
            </a:extLst>
          </p:cNvPr>
          <p:cNvSpPr>
            <a:spLocks noGrp="1"/>
          </p:cNvSpPr>
          <p:nvPr>
            <p:ph idx="1"/>
          </p:nvPr>
        </p:nvSpPr>
        <p:spPr>
          <a:xfrm>
            <a:off x="800100" y="1905001"/>
            <a:ext cx="10355580" cy="3964092"/>
          </a:xfrm>
        </p:spPr>
        <p:txBody>
          <a:bodyPr/>
          <a:lstStyle/>
          <a:p>
            <a:pPr>
              <a:buFont typeface="Arial" panose="020B0604020202020204" pitchFamily="34" charset="0"/>
              <a:buChar char="•"/>
            </a:pPr>
            <a:r>
              <a:rPr lang="en-GB" b="1" u="sng" dirty="0">
                <a:latin typeface="Arial" panose="020B0604020202020204" pitchFamily="34" charset="0"/>
                <a:cs typeface="Arial" panose="020B0604020202020204" pitchFamily="34" charset="0"/>
              </a:rPr>
              <a:t>Splitting data for training and testing</a:t>
            </a:r>
          </a:p>
          <a:p>
            <a:pPr>
              <a:buFont typeface="Arial" panose="020B0604020202020204" pitchFamily="34" charset="0"/>
              <a:buChar char="•"/>
            </a:pPr>
            <a:endParaRPr lang="en-GB" b="1" u="sng" dirty="0">
              <a:latin typeface="Arial" panose="020B0604020202020204" pitchFamily="34" charset="0"/>
              <a:cs typeface="Arial" panose="020B0604020202020204" pitchFamily="34" charset="0"/>
            </a:endParaRPr>
          </a:p>
          <a:p>
            <a:pPr>
              <a:buFont typeface="Arial" panose="020B0604020202020204" pitchFamily="34" charset="0"/>
              <a:buChar char="•"/>
            </a:pPr>
            <a:r>
              <a:rPr lang="en-GB" b="1" i="0" u="sng" dirty="0">
                <a:solidFill>
                  <a:srgbClr val="000000"/>
                </a:solidFill>
                <a:effectLst/>
                <a:latin typeface="Arial" panose="020B0604020202020204" pitchFamily="34" charset="0"/>
                <a:cs typeface="Arial" panose="020B0604020202020204" pitchFamily="34" charset="0"/>
              </a:rPr>
              <a:t>TFIDF Vectorization</a:t>
            </a:r>
            <a:r>
              <a:rPr lang="en-GB" b="1" i="0" dirty="0">
                <a:solidFill>
                  <a:schemeClr val="tx1"/>
                </a:solidFill>
                <a:effectLst/>
                <a:latin typeface="Helvetica Neue"/>
              </a:rPr>
              <a:t>:  </a:t>
            </a:r>
            <a:r>
              <a:rPr lang="en-GB" sz="1800" b="0" i="0" dirty="0">
                <a:solidFill>
                  <a:schemeClr val="tx1"/>
                </a:solidFill>
                <a:effectLst/>
                <a:latin typeface="Arial" panose="020B0604020202020204" pitchFamily="34" charset="0"/>
                <a:cs typeface="Arial" panose="020B0604020202020204" pitchFamily="34" charset="0"/>
              </a:rPr>
              <a:t>TF-IDF vectorization involves calculating the TF-IDF score for every word in your corpus relative to that document and then putting that information into a vector</a:t>
            </a:r>
          </a:p>
          <a:p>
            <a:pPr>
              <a:buFont typeface="Arial" panose="020B0604020202020204" pitchFamily="34" charset="0"/>
              <a:buChar char="•"/>
            </a:pPr>
            <a:endParaRPr lang="en-GB" sz="1800" b="0" i="0" dirty="0">
              <a:solidFill>
                <a:schemeClr val="tx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GB" sz="1800" u="sng" dirty="0">
                <a:solidFill>
                  <a:schemeClr val="tx1"/>
                </a:solidFill>
                <a:latin typeface="Arial" panose="020B0604020202020204" pitchFamily="34" charset="0"/>
                <a:cs typeface="Arial" panose="020B0604020202020204" pitchFamily="34" charset="0"/>
              </a:rPr>
              <a:t>Using Naïve Bayes Model</a:t>
            </a:r>
            <a:r>
              <a:rPr lang="en-GB" sz="1800" dirty="0">
                <a:solidFill>
                  <a:schemeClr val="tx1"/>
                </a:solidFill>
                <a:latin typeface="Arial" panose="020B0604020202020204" pitchFamily="34" charset="0"/>
                <a:cs typeface="Arial" panose="020B0604020202020204" pitchFamily="34" charset="0"/>
              </a:rPr>
              <a:t>: </a:t>
            </a:r>
            <a:r>
              <a:rPr lang="en-GB" sz="1800" b="0" i="0" dirty="0">
                <a:solidFill>
                  <a:schemeClr val="tx1"/>
                </a:solidFill>
                <a:effectLst/>
                <a:latin typeface="Arial" panose="020B0604020202020204" pitchFamily="34" charset="0"/>
                <a:cs typeface="Arial" panose="020B0604020202020204" pitchFamily="34" charset="0"/>
              </a:rPr>
              <a:t>The Naïve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r>
              <a:rPr lang="en-GB" sz="1600" b="0" i="0" dirty="0">
                <a:solidFill>
                  <a:schemeClr val="tx1"/>
                </a:solidFill>
                <a:effectLst/>
                <a:latin typeface="Google Sans"/>
              </a:rPr>
              <a:t>.</a:t>
            </a:r>
            <a:endParaRPr lang="en-GB" sz="1800" b="1" i="0" dirty="0">
              <a:solidFill>
                <a:schemeClr val="tx1"/>
              </a:solidFill>
              <a:effectLst/>
              <a:latin typeface="Arial" panose="020B0604020202020204" pitchFamily="34" charset="0"/>
              <a:cs typeface="Arial" panose="020B0604020202020204" pitchFamily="34" charset="0"/>
            </a:endParaRPr>
          </a:p>
          <a:p>
            <a:pPr marL="0" indent="0">
              <a:buNone/>
            </a:pPr>
            <a:endParaRPr lang="en-GB" b="1" i="0" dirty="0">
              <a:solidFill>
                <a:srgbClr val="000000"/>
              </a:solidFill>
              <a:effectLst/>
              <a:latin typeface="Helvetica Neue"/>
            </a:endParaRPr>
          </a:p>
          <a:p>
            <a:pPr>
              <a:buFont typeface="Arial" panose="020B0604020202020204" pitchFamily="34" charset="0"/>
              <a:buChar char="•"/>
            </a:pPr>
            <a:endParaRPr lang="en-GB" b="1" dirty="0"/>
          </a:p>
        </p:txBody>
      </p:sp>
    </p:spTree>
    <p:extLst>
      <p:ext uri="{BB962C8B-B14F-4D97-AF65-F5344CB8AC3E}">
        <p14:creationId xmlns:p14="http://schemas.microsoft.com/office/powerpoint/2010/main" val="60299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E49319-4DA9-972A-6328-EA228C2D8DAC}"/>
              </a:ext>
            </a:extLst>
          </p:cNvPr>
          <p:cNvPicPr>
            <a:picLocks noChangeAspect="1"/>
          </p:cNvPicPr>
          <p:nvPr/>
        </p:nvPicPr>
        <p:blipFill rotWithShape="1">
          <a:blip r:embed="rId2"/>
          <a:srcRect l="11116" t="6771" r="42828" b="15812"/>
          <a:stretch/>
        </p:blipFill>
        <p:spPr>
          <a:xfrm>
            <a:off x="1017270" y="104774"/>
            <a:ext cx="6547821" cy="6191251"/>
          </a:xfrm>
          <a:prstGeom prst="rect">
            <a:avLst/>
          </a:prstGeom>
        </p:spPr>
      </p:pic>
    </p:spTree>
    <p:extLst>
      <p:ext uri="{BB962C8B-B14F-4D97-AF65-F5344CB8AC3E}">
        <p14:creationId xmlns:p14="http://schemas.microsoft.com/office/powerpoint/2010/main" val="135469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AC72-0E68-41C6-01D7-868459D1A488}"/>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Model Deployment</a:t>
            </a:r>
            <a:r>
              <a:rPr lang="en-GB" dirty="0"/>
              <a:t>:</a:t>
            </a:r>
          </a:p>
        </p:txBody>
      </p:sp>
      <p:sp>
        <p:nvSpPr>
          <p:cNvPr id="3" name="Content Placeholder 2">
            <a:extLst>
              <a:ext uri="{FF2B5EF4-FFF2-40B4-BE49-F238E27FC236}">
                <a16:creationId xmlns:a16="http://schemas.microsoft.com/office/drawing/2014/main" id="{13A4CD3B-BD46-AD19-95CA-847B3990FC32}"/>
              </a:ext>
            </a:extLst>
          </p:cNvPr>
          <p:cNvSpPr>
            <a:spLocks noGrp="1"/>
          </p:cNvSpPr>
          <p:nvPr>
            <p:ph idx="1"/>
          </p:nvPr>
        </p:nvSpPr>
        <p:spPr/>
        <p:txBody>
          <a:bodyPr/>
          <a:lstStyle/>
          <a:p>
            <a:pPr>
              <a:buFont typeface="Arial" panose="020B0604020202020204" pitchFamily="34" charset="0"/>
              <a:buChar char="•"/>
            </a:pPr>
            <a:r>
              <a:rPr lang="en-GB" dirty="0">
                <a:latin typeface="Arial" panose="020B0604020202020204" pitchFamily="34" charset="0"/>
                <a:cs typeface="Arial" panose="020B0604020202020204" pitchFamily="34" charset="0"/>
              </a:rPr>
              <a:t> </a:t>
            </a:r>
            <a:r>
              <a:rPr lang="en-GB" dirty="0">
                <a:solidFill>
                  <a:schemeClr val="tx1"/>
                </a:solidFill>
                <a:latin typeface="Arial" panose="020B0604020202020204" pitchFamily="34" charset="0"/>
                <a:cs typeface="Arial" panose="020B0604020202020204" pitchFamily="34" charset="0"/>
              </a:rPr>
              <a:t>Model Deployment through </a:t>
            </a:r>
            <a:r>
              <a:rPr lang="en-GB" dirty="0" err="1">
                <a:solidFill>
                  <a:schemeClr val="tx1"/>
                </a:solidFill>
                <a:latin typeface="Arial" panose="020B0604020202020204" pitchFamily="34" charset="0"/>
                <a:cs typeface="Arial" panose="020B0604020202020204" pitchFamily="34" charset="0"/>
              </a:rPr>
              <a:t>Streamlit</a:t>
            </a:r>
            <a:r>
              <a:rPr lang="en-GB"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GB" b="0" i="0" dirty="0">
                <a:solidFill>
                  <a:srgbClr val="4D5156"/>
                </a:solidFill>
                <a:effectLst/>
                <a:latin typeface="Google Sans"/>
              </a:rPr>
              <a:t> </a:t>
            </a:r>
            <a:r>
              <a:rPr lang="en-GB" i="0" dirty="0" err="1">
                <a:solidFill>
                  <a:schemeClr val="tx1"/>
                </a:solidFill>
                <a:effectLst/>
                <a:latin typeface="Arial" panose="020B0604020202020204" pitchFamily="34" charset="0"/>
                <a:cs typeface="Arial" panose="020B0604020202020204" pitchFamily="34" charset="0"/>
              </a:rPr>
              <a:t>Streamlit</a:t>
            </a:r>
            <a:r>
              <a:rPr lang="en-GB" i="0" dirty="0">
                <a:solidFill>
                  <a:schemeClr val="tx1"/>
                </a:solidFill>
                <a:effectLst/>
                <a:latin typeface="Arial" panose="020B0604020202020204" pitchFamily="34" charset="0"/>
                <a:cs typeface="Arial" panose="020B0604020202020204" pitchFamily="34" charset="0"/>
              </a:rPr>
              <a:t> is a free and open-source framework to rapidly build and share beautiful machine learning and data science web apps. It is a Python-based library specifically designed for machine learning engineers.</a:t>
            </a:r>
            <a:endParaRPr lang="en-GB"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CC3DB7E-0A04-87BE-9D29-4E441F001683}"/>
              </a:ext>
            </a:extLst>
          </p:cNvPr>
          <p:cNvPicPr>
            <a:picLocks noChangeAspect="1"/>
          </p:cNvPicPr>
          <p:nvPr/>
        </p:nvPicPr>
        <p:blipFill rotWithShape="1">
          <a:blip r:embed="rId2"/>
          <a:srcRect l="25825" t="18822" r="16348" b="13529"/>
          <a:stretch/>
        </p:blipFill>
        <p:spPr>
          <a:xfrm>
            <a:off x="6257926" y="3533775"/>
            <a:ext cx="5105400" cy="2683914"/>
          </a:xfrm>
          <a:prstGeom prst="rect">
            <a:avLst/>
          </a:prstGeom>
        </p:spPr>
      </p:pic>
    </p:spTree>
    <p:extLst>
      <p:ext uri="{BB962C8B-B14F-4D97-AF65-F5344CB8AC3E}">
        <p14:creationId xmlns:p14="http://schemas.microsoft.com/office/powerpoint/2010/main" val="335443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EFE4-C313-4C35-A474-A9C55E1CCC81}"/>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0F759303-AADC-8FFA-4FB9-F661B80D9F3E}"/>
              </a:ext>
            </a:extLst>
          </p:cNvPr>
          <p:cNvSpPr>
            <a:spLocks noGrp="1"/>
          </p:cNvSpPr>
          <p:nvPr>
            <p:ph idx="1"/>
          </p:nvPr>
        </p:nvSpPr>
        <p:spPr/>
        <p:txBody>
          <a:bodyPr>
            <a:normAutofit/>
          </a:bodyPr>
          <a:lstStyle/>
          <a:p>
            <a:r>
              <a:rPr lang="en-GB" sz="1400" b="1" i="0" dirty="0">
                <a:solidFill>
                  <a:srgbClr val="374151"/>
                </a:solidFill>
                <a:effectLst/>
                <a:latin typeface="Arial" panose="020B0604020202020204" pitchFamily="34" charset="0"/>
                <a:cs typeface="Arial" panose="020B0604020202020204" pitchFamily="34" charset="0"/>
              </a:rPr>
              <a:t>Twitter sentiment analysis faces several challenges due to the unique characteristics of the Twitter platform and the nature of tweets. Some of the key challenges include:</a:t>
            </a:r>
          </a:p>
          <a:p>
            <a:pPr>
              <a:buFont typeface="Arial" panose="020B0604020202020204" pitchFamily="34" charset="0"/>
              <a:buChar char="•"/>
            </a:pPr>
            <a:r>
              <a:rPr lang="en-GB" b="0" i="0" dirty="0">
                <a:solidFill>
                  <a:srgbClr val="374151"/>
                </a:solidFill>
                <a:effectLst/>
                <a:latin typeface="Söhne"/>
              </a:rPr>
              <a:t> </a:t>
            </a:r>
            <a:r>
              <a:rPr lang="en-GB" sz="1800" b="1" i="0" dirty="0">
                <a:solidFill>
                  <a:schemeClr val="tx1"/>
                </a:solidFill>
                <a:effectLst/>
                <a:latin typeface="Arial" panose="020B0604020202020204" pitchFamily="34" charset="0"/>
                <a:cs typeface="Arial" panose="020B0604020202020204" pitchFamily="34" charset="0"/>
              </a:rPr>
              <a:t>Short and Noisy Text </a:t>
            </a:r>
            <a:r>
              <a:rPr lang="en-GB" b="0" i="0" dirty="0">
                <a:solidFill>
                  <a:srgbClr val="374151"/>
                </a:solidFill>
                <a:effectLst/>
                <a:latin typeface="Arial" panose="020B0604020202020204" pitchFamily="34" charset="0"/>
                <a:cs typeface="Arial" panose="020B0604020202020204" pitchFamily="34" charset="0"/>
              </a:rPr>
              <a:t>-</a:t>
            </a:r>
            <a:r>
              <a:rPr lang="en-GB" sz="1600" b="0" i="0" dirty="0">
                <a:solidFill>
                  <a:schemeClr val="accent6">
                    <a:lumMod val="75000"/>
                  </a:schemeClr>
                </a:solidFill>
                <a:effectLst/>
                <a:latin typeface="Arial" panose="020B0604020202020204" pitchFamily="34" charset="0"/>
                <a:cs typeface="Arial" panose="020B0604020202020204" pitchFamily="34" charset="0"/>
              </a:rPr>
              <a:t>Moreover, tweets can be highly informal, containing slang, abbreviations, typos, and grammatical errors, adding noise to the text.</a:t>
            </a:r>
          </a:p>
          <a:p>
            <a:pPr>
              <a:buFont typeface="Arial" panose="020B0604020202020204" pitchFamily="34" charset="0"/>
              <a:buChar char="•"/>
            </a:pPr>
            <a:r>
              <a:rPr lang="en-GB" sz="1800" b="1" i="0" dirty="0">
                <a:solidFill>
                  <a:srgbClr val="374151"/>
                </a:solidFill>
                <a:effectLst/>
                <a:latin typeface="Arial" panose="020B0604020202020204" pitchFamily="34" charset="0"/>
                <a:cs typeface="Arial" panose="020B0604020202020204" pitchFamily="34" charset="0"/>
              </a:rPr>
              <a:t>Contextual Understanding</a:t>
            </a:r>
            <a:r>
              <a:rPr lang="en-GB" sz="1400" b="0" i="0" dirty="0">
                <a:solidFill>
                  <a:srgbClr val="374151"/>
                </a:solidFill>
                <a:effectLst/>
                <a:latin typeface="Söhne"/>
              </a:rPr>
              <a:t>: </a:t>
            </a:r>
            <a:r>
              <a:rPr lang="en-GB" sz="1400" b="0" i="0" dirty="0">
                <a:solidFill>
                  <a:schemeClr val="accent6">
                    <a:lumMod val="75000"/>
                  </a:schemeClr>
                </a:solidFill>
                <a:effectLst/>
                <a:latin typeface="Arial" panose="020B0604020202020204" pitchFamily="34" charset="0"/>
                <a:cs typeface="Arial" panose="020B0604020202020204" pitchFamily="34" charset="0"/>
              </a:rPr>
              <a:t>Twitter sentiment analysis often struggles with understanding the context in which tweets are written. Tweets can </a:t>
            </a:r>
            <a:r>
              <a:rPr lang="en-IN" sz="1400" dirty="0">
                <a:solidFill>
                  <a:schemeClr val="accent6">
                    <a:lumMod val="75000"/>
                  </a:schemeClr>
                </a:solidFill>
                <a:effectLst/>
                <a:latin typeface="Arial" panose="020B0604020202020204" pitchFamily="34" charset="0"/>
                <a:ea typeface="Arial" panose="020B0604020202020204" pitchFamily="34" charset="0"/>
              </a:rPr>
              <a:t>Regular, Sarcasm, Figurative and Irony </a:t>
            </a:r>
            <a:r>
              <a:rPr lang="en-GB" sz="1400" b="0" i="0" dirty="0">
                <a:solidFill>
                  <a:schemeClr val="accent6">
                    <a:lumMod val="75000"/>
                  </a:schemeClr>
                </a:solidFill>
                <a:effectLst/>
                <a:latin typeface="Arial" panose="020B0604020202020204" pitchFamily="34" charset="0"/>
                <a:cs typeface="Arial" panose="020B0604020202020204" pitchFamily="34" charset="0"/>
              </a:rPr>
              <a:t>that require a deeper understanding of the broader context to accurately interpret the sentiment.</a:t>
            </a:r>
          </a:p>
          <a:p>
            <a:pPr>
              <a:buFont typeface="Arial" panose="020B0604020202020204" pitchFamily="34" charset="0"/>
              <a:buChar char="•"/>
            </a:pPr>
            <a:r>
              <a:rPr lang="en-GB" sz="1400" b="0" i="0" dirty="0">
                <a:solidFill>
                  <a:schemeClr val="accent6">
                    <a:lumMod val="75000"/>
                  </a:schemeClr>
                </a:solidFill>
                <a:effectLst/>
                <a:latin typeface="Arial" panose="020B0604020202020204" pitchFamily="34" charset="0"/>
                <a:cs typeface="Arial" panose="020B0604020202020204" pitchFamily="34" charset="0"/>
              </a:rPr>
              <a:t>Handling Emojis, Hashtags, and Emoticons: Twitter users heavily utilize emojis, hashtags, and emoticons to convey emotions and add context to their tweets. Incorporating these elements into sentiment analysis requires proper handling and interpretation to capture their sentiment-rich information accurately.</a:t>
            </a:r>
          </a:p>
          <a:p>
            <a:pPr>
              <a:buFont typeface="Arial" panose="020B0604020202020204" pitchFamily="34" charset="0"/>
              <a:buChar char="•"/>
            </a:pPr>
            <a:endParaRPr lang="en-GB" sz="1400"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9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66CF-2A38-8A41-D0B0-0FFF5F145C8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8B22F188-8E24-C8C5-736F-C582B722AD77}"/>
              </a:ext>
            </a:extLst>
          </p:cNvPr>
          <p:cNvSpPr>
            <a:spLocks noGrp="1"/>
          </p:cNvSpPr>
          <p:nvPr>
            <p:ph idx="1"/>
          </p:nvPr>
        </p:nvSpPr>
        <p:spPr/>
        <p:txBody>
          <a:bodyPr>
            <a:normAutofit fontScale="92500" lnSpcReduction="10000"/>
          </a:bodyPr>
          <a:lstStyle/>
          <a:p>
            <a:pPr algn="l"/>
            <a:r>
              <a:rPr lang="en-GB" b="0" i="0" dirty="0">
                <a:solidFill>
                  <a:schemeClr val="tx1"/>
                </a:solidFill>
                <a:effectLst/>
                <a:latin typeface="Söhne"/>
              </a:rPr>
              <a:t>Twitter sentiment analysis helps in various domains, including brand monitoring, customer feedback analysis, crisis management, trend analysis, and market research. It provides businesses with actionable insights for reputation management, product improvement, customer service, and decision-making processes.</a:t>
            </a:r>
          </a:p>
          <a:p>
            <a:pPr algn="l"/>
            <a:r>
              <a:rPr lang="en-GB" b="0" i="0" dirty="0">
                <a:solidFill>
                  <a:schemeClr val="tx1"/>
                </a:solidFill>
                <a:effectLst/>
                <a:latin typeface="Söhne"/>
              </a:rPr>
              <a:t>Furthermore, ongoing research and development in the field of sentiment analysis continue to address challenges such as handling noisy and informal text, contextual understanding, data sparsity, and user bias. These efforts aim to improve the accuracy, adaptability, and scalability of sentiment analysis models specifically designed for Twitter data.</a:t>
            </a:r>
          </a:p>
          <a:p>
            <a:pPr algn="l"/>
            <a:r>
              <a:rPr lang="en-GB" b="0" i="0" dirty="0">
                <a:solidFill>
                  <a:schemeClr val="tx1"/>
                </a:solidFill>
                <a:effectLst/>
                <a:latin typeface="Söhne"/>
              </a:rPr>
              <a:t>In a fast-paced and opinion-rich platform like Twitter, sentiment analysis serves as a valuable tool for monitoring, understanding, and leveraging public sentiment to drive positive outcomes and informed strategies.</a:t>
            </a:r>
          </a:p>
          <a:p>
            <a:endParaRPr lang="en-GB" dirty="0"/>
          </a:p>
        </p:txBody>
      </p:sp>
    </p:spTree>
    <p:extLst>
      <p:ext uri="{BB962C8B-B14F-4D97-AF65-F5344CB8AC3E}">
        <p14:creationId xmlns:p14="http://schemas.microsoft.com/office/powerpoint/2010/main" val="333927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152524" y="609600"/>
            <a:ext cx="10003155" cy="1127760"/>
          </a:xfrm>
        </p:spPr>
        <p:txBody>
          <a:bodyPr rtlCol="0">
            <a:normAutofit/>
          </a:bodyPr>
          <a:lstStyle/>
          <a:p>
            <a:pPr rtl="0"/>
            <a:r>
              <a:rPr lang="en-GB" dirty="0"/>
              <a:t>Objective: </a:t>
            </a:r>
          </a:p>
        </p:txBody>
      </p:sp>
      <p:sp>
        <p:nvSpPr>
          <p:cNvPr id="7" name="TextBox 6">
            <a:extLst>
              <a:ext uri="{FF2B5EF4-FFF2-40B4-BE49-F238E27FC236}">
                <a16:creationId xmlns:a16="http://schemas.microsoft.com/office/drawing/2014/main" id="{5F7007E0-B496-BDFE-F244-D26686CE91F4}"/>
              </a:ext>
            </a:extLst>
          </p:cNvPr>
          <p:cNvSpPr txBox="1"/>
          <p:nvPr/>
        </p:nvSpPr>
        <p:spPr>
          <a:xfrm>
            <a:off x="1152525" y="2219326"/>
            <a:ext cx="7991476" cy="1200329"/>
          </a:xfrm>
          <a:prstGeom prst="rect">
            <a:avLst/>
          </a:prstGeom>
          <a:noFill/>
        </p:spPr>
        <p:txBody>
          <a:bodyPr wrap="square">
            <a:spAutoFit/>
          </a:bodyPr>
          <a:lstStyle/>
          <a:p>
            <a:pPr marL="285750" indent="-285750">
              <a:buFont typeface="Arial" panose="020B0604020202020204" pitchFamily="34" charset="0"/>
              <a:buChar char="•"/>
            </a:pPr>
            <a:r>
              <a:rPr lang="en-GB" b="1" i="0" dirty="0">
                <a:effectLst/>
                <a:latin typeface="Arial" panose="020B0604020202020204" pitchFamily="34" charset="0"/>
                <a:cs typeface="Arial" panose="020B0604020202020204" pitchFamily="34" charset="0"/>
              </a:rPr>
              <a:t>The primary objective is to classify tweets into different sentiment categories, such as </a:t>
            </a:r>
            <a:r>
              <a:rPr lang="en-IN" sz="1800" b="1" dirty="0">
                <a:effectLst/>
                <a:latin typeface="Arial" panose="020B0604020202020204" pitchFamily="34" charset="0"/>
                <a:ea typeface="Arial" panose="020B0604020202020204" pitchFamily="34" charset="0"/>
                <a:cs typeface="Arial" panose="020B0604020202020204" pitchFamily="34" charset="0"/>
              </a:rPr>
              <a:t>Regular, Sarcasm, Figurative and Irony</a:t>
            </a:r>
            <a:r>
              <a:rPr lang="en-GB" b="1" i="0" dirty="0">
                <a:effectLst/>
                <a:latin typeface="Arial" panose="020B0604020202020204" pitchFamily="34" charset="0"/>
                <a:cs typeface="Arial" panose="020B0604020202020204" pitchFamily="34" charset="0"/>
              </a:rPr>
              <a:t>. This helps in understanding the overall sentiment trends related to a particular topic, brand, event, or public figure.</a:t>
            </a:r>
            <a:endParaRPr lang="en-GB"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BAA22F4-60C4-718E-9BD9-C27692FDC820}"/>
              </a:ext>
            </a:extLst>
          </p:cNvPr>
          <p:cNvSpPr txBox="1"/>
          <p:nvPr/>
        </p:nvSpPr>
        <p:spPr>
          <a:xfrm>
            <a:off x="1219201" y="3901621"/>
            <a:ext cx="7924800" cy="1200329"/>
          </a:xfrm>
          <a:prstGeom prst="rect">
            <a:avLst/>
          </a:prstGeom>
          <a:noFill/>
        </p:spPr>
        <p:txBody>
          <a:bodyPr wrap="square">
            <a:spAutoFit/>
          </a:bodyPr>
          <a:lstStyle/>
          <a:p>
            <a:pPr marL="285750" indent="-285750">
              <a:buFont typeface="Arial" panose="020B0604020202020204" pitchFamily="34" charset="0"/>
              <a:buChar char="•"/>
            </a:pPr>
            <a:r>
              <a:rPr lang="en-GB" b="1" i="0" dirty="0" err="1">
                <a:effectLst/>
                <a:latin typeface="Arial" panose="020B0604020202020204" pitchFamily="34" charset="0"/>
                <a:cs typeface="Arial" panose="020B0604020202020204" pitchFamily="34" charset="0"/>
              </a:rPr>
              <a:t>Analyzing</a:t>
            </a:r>
            <a:r>
              <a:rPr lang="en-GB" b="1" i="0" dirty="0">
                <a:effectLst/>
                <a:latin typeface="Arial" panose="020B0604020202020204" pitchFamily="34" charset="0"/>
                <a:cs typeface="Arial" panose="020B0604020202020204" pitchFamily="34" charset="0"/>
              </a:rPr>
              <a:t> the sentiment of tweets over time can provide valuable insights into changing trends and public opinions. It helps in understanding how sentiment evolves in response to events, news, or social phenomena.</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6047-B260-ADFB-575D-2DB52487A9FA}"/>
              </a:ext>
            </a:extLst>
          </p:cNvPr>
          <p:cNvSpPr>
            <a:spLocks noGrp="1"/>
          </p:cNvSpPr>
          <p:nvPr>
            <p:ph type="title"/>
          </p:nvPr>
        </p:nvSpPr>
        <p:spPr/>
        <p:txBody>
          <a:bodyPr/>
          <a:lstStyle/>
          <a:p>
            <a:r>
              <a:rPr lang="en-GB" dirty="0"/>
              <a:t>Work Flow:</a:t>
            </a:r>
          </a:p>
        </p:txBody>
      </p:sp>
      <p:pic>
        <p:nvPicPr>
          <p:cNvPr id="5" name="Content Placeholder 4">
            <a:extLst>
              <a:ext uri="{FF2B5EF4-FFF2-40B4-BE49-F238E27FC236}">
                <a16:creationId xmlns:a16="http://schemas.microsoft.com/office/drawing/2014/main" id="{4B11CD74-9933-A063-15C6-E208537036DA}"/>
              </a:ext>
            </a:extLst>
          </p:cNvPr>
          <p:cNvPicPr>
            <a:picLocks noGrp="1" noChangeAspect="1"/>
          </p:cNvPicPr>
          <p:nvPr>
            <p:ph idx="1"/>
          </p:nvPr>
        </p:nvPicPr>
        <p:blipFill rotWithShape="1">
          <a:blip r:embed="rId2"/>
          <a:srcRect l="25899" t="35120" r="6573" b="17396"/>
          <a:stretch/>
        </p:blipFill>
        <p:spPr>
          <a:xfrm>
            <a:off x="628650" y="2132322"/>
            <a:ext cx="11222954" cy="4439075"/>
          </a:xfrm>
        </p:spPr>
      </p:pic>
    </p:spTree>
    <p:extLst>
      <p:ext uri="{BB962C8B-B14F-4D97-AF65-F5344CB8AC3E}">
        <p14:creationId xmlns:p14="http://schemas.microsoft.com/office/powerpoint/2010/main" val="259006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3B86-FD9D-B1BC-E07A-1D50E06E4A64}"/>
              </a:ext>
            </a:extLst>
          </p:cNvPr>
          <p:cNvSpPr>
            <a:spLocks noGrp="1"/>
          </p:cNvSpPr>
          <p:nvPr>
            <p:ph type="title"/>
          </p:nvPr>
        </p:nvSpPr>
        <p:spPr>
          <a:xfrm>
            <a:off x="1181100" y="988908"/>
            <a:ext cx="9974580" cy="1297092"/>
          </a:xfrm>
        </p:spPr>
        <p:txBody>
          <a:bodyPr>
            <a:noAutofit/>
          </a:bodyPr>
          <a:lstStyle/>
          <a:p>
            <a:pPr marL="0" marR="0" lvl="0" indent="0" rtl="0">
              <a:spcBef>
                <a:spcPts val="0"/>
              </a:spcBef>
              <a:spcAft>
                <a:spcPts val="0"/>
              </a:spcAft>
            </a:pPr>
            <a:r>
              <a:rPr lang="en-GB" sz="3600" b="1" dirty="0">
                <a:solidFill>
                  <a:schemeClr val="tx1"/>
                </a:solidFill>
                <a:latin typeface="Arial" panose="020B0604020202020204" pitchFamily="34" charset="0"/>
                <a:ea typeface="Arial"/>
                <a:cs typeface="Arial" panose="020B0604020202020204" pitchFamily="34" charset="0"/>
                <a:sym typeface="Arial"/>
              </a:rPr>
              <a:t>Exploratory Data Analysis (EDA) and </a:t>
            </a:r>
            <a:br>
              <a:rPr lang="en-GB" sz="3600" b="1" dirty="0">
                <a:solidFill>
                  <a:schemeClr val="tx1"/>
                </a:solidFill>
                <a:latin typeface="Arial" panose="020B0604020202020204" pitchFamily="34" charset="0"/>
                <a:cs typeface="Arial" panose="020B0604020202020204" pitchFamily="34" charset="0"/>
              </a:rPr>
            </a:br>
            <a:r>
              <a:rPr lang="en-GB" sz="3600" b="1" dirty="0">
                <a:solidFill>
                  <a:schemeClr val="tx1"/>
                </a:solidFill>
                <a:latin typeface="Arial" panose="020B0604020202020204" pitchFamily="34" charset="0"/>
                <a:ea typeface="Arial"/>
                <a:cs typeface="Arial" panose="020B0604020202020204" pitchFamily="34" charset="0"/>
                <a:sym typeface="Arial"/>
              </a:rPr>
              <a:t>Feature Engineering</a:t>
            </a:r>
            <a:br>
              <a:rPr lang="en-GB" sz="3600" b="1" dirty="0">
                <a:solidFill>
                  <a:schemeClr val="tx1"/>
                </a:solidFill>
                <a:latin typeface="Arial" panose="020B0604020202020204" pitchFamily="34" charset="0"/>
                <a:cs typeface="Arial" panose="020B0604020202020204" pitchFamily="34" charset="0"/>
              </a:rPr>
            </a:br>
            <a:endParaRPr lang="en-GB" sz="36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6F0981-D9A3-CF54-F0AD-013A4080E561}"/>
              </a:ext>
            </a:extLst>
          </p:cNvPr>
          <p:cNvSpPr>
            <a:spLocks noGrp="1"/>
          </p:cNvSpPr>
          <p:nvPr>
            <p:ph idx="1"/>
          </p:nvPr>
        </p:nvSpPr>
        <p:spPr>
          <a:xfrm>
            <a:off x="869394" y="2108201"/>
            <a:ext cx="10286286" cy="3760891"/>
          </a:xfrm>
        </p:spPr>
        <p:txBody>
          <a:bodyPr/>
          <a:lstStyle/>
          <a:p>
            <a:pPr>
              <a:buFont typeface="Arial" panose="020B0604020202020204" pitchFamily="34" charset="0"/>
              <a:buChar char="•"/>
            </a:pPr>
            <a:r>
              <a:rPr lang="en-US" dirty="0">
                <a:solidFill>
                  <a:schemeClr val="dk1"/>
                </a:solidFill>
                <a:latin typeface="Arial" panose="020B0604020202020204" pitchFamily="34" charset="0"/>
                <a:ea typeface="Century Gothic"/>
                <a:cs typeface="Arial" panose="020B0604020202020204" pitchFamily="34" charset="0"/>
                <a:sym typeface="Century Gothic"/>
              </a:rPr>
              <a:t>R</a:t>
            </a:r>
            <a:r>
              <a:rPr lang="en-US" sz="2000" dirty="0">
                <a:solidFill>
                  <a:schemeClr val="dk1"/>
                </a:solidFill>
                <a:latin typeface="Arial" panose="020B0604020202020204" pitchFamily="34" charset="0"/>
                <a:ea typeface="Century Gothic"/>
                <a:cs typeface="Arial" panose="020B0604020202020204" pitchFamily="34" charset="0"/>
                <a:sym typeface="Century Gothic"/>
              </a:rPr>
              <a:t>ows, columns – (</a:t>
            </a:r>
            <a:r>
              <a:rPr kumimoji="0" lang="en-US" altLang="en-US" sz="2000" b="0" i="0" u="none" strike="noStrike" cap="none" normalizeH="0" baseline="0" dirty="0">
                <a:ln>
                  <a:noFill/>
                </a:ln>
                <a:solidFill>
                  <a:srgbClr val="000000"/>
                </a:solidFill>
                <a:effectLst/>
                <a:latin typeface="Courier New" panose="02070309020205020404" pitchFamily="49" charset="0"/>
              </a:rPr>
              <a:t>81408, 3)</a:t>
            </a:r>
            <a:endParaRPr lang="en-US" sz="2000" dirty="0">
              <a:solidFill>
                <a:schemeClr val="dk1"/>
              </a:solidFill>
              <a:latin typeface="Arial" panose="020B0604020202020204" pitchFamily="34" charset="0"/>
              <a:ea typeface="Century Gothic"/>
              <a:cs typeface="Arial" panose="020B0604020202020204" pitchFamily="34" charset="0"/>
              <a:sym typeface="Century Gothic"/>
            </a:endParaRPr>
          </a:p>
          <a:p>
            <a:pPr>
              <a:buFont typeface="Arial" panose="020B0604020202020204" pitchFamily="34" charset="0"/>
              <a:buChar char="•"/>
            </a:pPr>
            <a:r>
              <a:rPr lang="en-US" sz="2000" dirty="0">
                <a:solidFill>
                  <a:schemeClr val="dk1"/>
                </a:solidFill>
                <a:latin typeface="Arial" panose="020B0604020202020204" pitchFamily="34" charset="0"/>
                <a:ea typeface="Century Gothic"/>
                <a:cs typeface="Arial" panose="020B0604020202020204" pitchFamily="34" charset="0"/>
                <a:sym typeface="Century Gothic"/>
              </a:rPr>
              <a:t>unique characteristics</a:t>
            </a:r>
            <a:r>
              <a:rPr lang="en-US" dirty="0">
                <a:solidFill>
                  <a:schemeClr val="dk1"/>
                </a:solidFill>
                <a:latin typeface="Arial" panose="020B0604020202020204" pitchFamily="34" charset="0"/>
                <a:ea typeface="Century Gothic"/>
                <a:cs typeface="Arial" panose="020B0604020202020204" pitchFamily="34" charset="0"/>
                <a:sym typeface="Century Gothic"/>
              </a:rPr>
              <a:t>-</a:t>
            </a:r>
            <a:r>
              <a:rPr kumimoji="0" lang="en-US" altLang="en-US" sz="2000" b="0" i="0" u="none" strike="noStrike" cap="none" normalizeH="0" baseline="0" dirty="0">
                <a:ln>
                  <a:noFill/>
                </a:ln>
                <a:solidFill>
                  <a:srgbClr val="000000"/>
                </a:solidFill>
                <a:effectLst/>
                <a:latin typeface="Courier New" panose="02070309020205020404" pitchFamily="49" charset="0"/>
              </a:rPr>
              <a:t>['figurative', 'irony', 'regular', 'sarcasm']</a:t>
            </a:r>
            <a:r>
              <a:rPr kumimoji="0" lang="en-US" altLang="en-US" sz="1800" b="0" i="0" u="none" strike="noStrike" cap="none" normalizeH="0" baseline="0" dirty="0">
                <a:ln>
                  <a:noFill/>
                </a:ln>
                <a:solidFill>
                  <a:schemeClr val="tx1"/>
                </a:solidFill>
                <a:effectLst/>
              </a:rPr>
              <a:t> </a:t>
            </a:r>
            <a:endParaRPr lang="en-US" dirty="0">
              <a:solidFill>
                <a:schemeClr val="dk1"/>
              </a:solidFill>
              <a:latin typeface="Arial" panose="020B0604020202020204" pitchFamily="34" charset="0"/>
              <a:ea typeface="Century Gothic"/>
              <a:cs typeface="Arial" panose="020B0604020202020204" pitchFamily="34" charset="0"/>
              <a:sym typeface="Century Gothic"/>
            </a:endParaRPr>
          </a:p>
          <a:p>
            <a:pP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Checking for duplicate data</a:t>
            </a:r>
            <a:r>
              <a:rPr lang="en-US" dirty="0">
                <a:solidFill>
                  <a:schemeClr val="tx1"/>
                </a:solidFill>
                <a:latin typeface="Arial" panose="020B0604020202020204" pitchFamily="34" charset="0"/>
                <a:cs typeface="Arial" panose="020B0604020202020204" pitchFamily="34" charset="0"/>
                <a:sym typeface="Century Gothic"/>
              </a:rPr>
              <a:t>-</a:t>
            </a:r>
            <a:r>
              <a:rPr kumimoji="0" lang="en-US" altLang="en-US" sz="2000" b="0" i="0" u="none" strike="noStrike" cap="none" normalizeH="0" baseline="0" dirty="0">
                <a:ln>
                  <a:noFill/>
                </a:ln>
                <a:solidFill>
                  <a:srgbClr val="000000"/>
                </a:solidFill>
                <a:effectLst/>
                <a:latin typeface="Courier New" panose="02070309020205020404" pitchFamily="49" charset="0"/>
              </a:rPr>
              <a:t> 49</a:t>
            </a:r>
            <a:endParaRPr lang="en-US" dirty="0">
              <a:solidFill>
                <a:schemeClr val="tx1"/>
              </a:solidFill>
              <a:latin typeface="Arial" panose="020B0604020202020204" pitchFamily="34" charset="0"/>
              <a:cs typeface="Arial" panose="020B0604020202020204" pitchFamily="34" charset="0"/>
              <a:sym typeface="Century Gothic"/>
            </a:endParaRPr>
          </a:p>
          <a:p>
            <a:pPr>
              <a:buFont typeface="Arial" panose="020B0604020202020204" pitchFamily="34" charset="0"/>
              <a:buChar char="•"/>
            </a:pPr>
            <a:r>
              <a:rPr lang="en-GB" dirty="0">
                <a:solidFill>
                  <a:schemeClr val="tx1"/>
                </a:solidFill>
                <a:latin typeface="Arial" panose="020B0604020202020204" pitchFamily="34" charset="0"/>
                <a:cs typeface="Arial" panose="020B0604020202020204" pitchFamily="34" charset="0"/>
              </a:rPr>
              <a:t>The value counts of each class</a:t>
            </a:r>
            <a:r>
              <a:rPr lang="en-US" dirty="0">
                <a:solidFill>
                  <a:schemeClr val="tx1"/>
                </a:solidFill>
                <a:latin typeface="Arial" panose="020B0604020202020204" pitchFamily="34" charset="0"/>
                <a:cs typeface="Arial" panose="020B0604020202020204" pitchFamily="34" charset="0"/>
                <a:sym typeface="Century Gothic"/>
              </a:rPr>
              <a:t>-</a:t>
            </a:r>
            <a:r>
              <a:rPr kumimoji="0" lang="en-US" altLang="en-US" sz="2000" b="0" i="0" u="none" strike="noStrike" cap="none" normalizeH="0" baseline="0" dirty="0">
                <a:ln>
                  <a:noFill/>
                </a:ln>
                <a:solidFill>
                  <a:srgbClr val="000000"/>
                </a:solidFill>
                <a:effectLst/>
                <a:latin typeface="Courier New" panose="02070309020205020404" pitchFamily="49" charset="0"/>
              </a:rPr>
              <a:t>figurative-21235 irony-20877 sarcasm-20678</a:t>
            </a:r>
            <a:endParaRPr lang="en-US" dirty="0">
              <a:solidFill>
                <a:schemeClr val="tx1"/>
              </a:solidFill>
              <a:latin typeface="Arial" panose="020B0604020202020204" pitchFamily="34" charset="0"/>
              <a:cs typeface="Arial" panose="020B0604020202020204" pitchFamily="34" charset="0"/>
            </a:endParaRPr>
          </a:p>
          <a:p>
            <a:pPr marL="0" indent="0">
              <a:buNone/>
            </a:pPr>
            <a:r>
              <a:rPr lang="en-GB" dirty="0"/>
              <a:t>                                           </a:t>
            </a:r>
            <a:r>
              <a:rPr kumimoji="0" lang="en-US" altLang="en-US" sz="2000" b="0" i="0" u="none" strike="noStrike" cap="none" normalizeH="0" baseline="0" dirty="0">
                <a:ln>
                  <a:noFill/>
                </a:ln>
                <a:solidFill>
                  <a:srgbClr val="000000"/>
                </a:solidFill>
                <a:effectLst/>
                <a:latin typeface="Courier New" panose="02070309020205020404" pitchFamily="49" charset="0"/>
              </a:rPr>
              <a:t>regular-18569</a:t>
            </a:r>
            <a:r>
              <a:rPr kumimoji="0" lang="en-US" altLang="en-US" sz="1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GB" dirty="0"/>
          </a:p>
        </p:txBody>
      </p:sp>
      <p:sp>
        <p:nvSpPr>
          <p:cNvPr id="8" name="Rectangle 5">
            <a:extLst>
              <a:ext uri="{FF2B5EF4-FFF2-40B4-BE49-F238E27FC236}">
                <a16:creationId xmlns:a16="http://schemas.microsoft.com/office/drawing/2014/main" id="{A2101D83-845B-C418-59AA-EE7650663BCB}"/>
              </a:ext>
            </a:extLst>
          </p:cNvPr>
          <p:cNvSpPr>
            <a:spLocks noChangeArrowheads="1"/>
          </p:cNvSpPr>
          <p:nvPr/>
        </p:nvSpPr>
        <p:spPr bwMode="auto">
          <a:xfrm>
            <a:off x="0" y="159350"/>
            <a:ext cx="38472"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98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04F4-E2FD-6363-3E25-2C9895871049}"/>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Data Cleaning</a:t>
            </a:r>
          </a:p>
        </p:txBody>
      </p:sp>
      <p:sp>
        <p:nvSpPr>
          <p:cNvPr id="3" name="Content Placeholder 2">
            <a:extLst>
              <a:ext uri="{FF2B5EF4-FFF2-40B4-BE49-F238E27FC236}">
                <a16:creationId xmlns:a16="http://schemas.microsoft.com/office/drawing/2014/main" id="{FEB4E3E2-A71C-D9B5-A28C-2F2CBB36433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GB" dirty="0"/>
              <a:t>Making text lowercase</a:t>
            </a:r>
          </a:p>
          <a:p>
            <a:pPr>
              <a:buFont typeface="Arial" panose="020B0604020202020204" pitchFamily="34" charset="0"/>
              <a:buChar char="•"/>
            </a:pPr>
            <a:r>
              <a:rPr lang="en-GB" dirty="0"/>
              <a:t>remove text in square brackets</a:t>
            </a:r>
          </a:p>
          <a:p>
            <a:pPr>
              <a:buFont typeface="Arial" panose="020B0604020202020204" pitchFamily="34" charset="0"/>
              <a:buChar char="•"/>
            </a:pPr>
            <a:r>
              <a:rPr lang="en-GB" dirty="0"/>
              <a:t>remove punctuation</a:t>
            </a:r>
          </a:p>
          <a:p>
            <a:pPr>
              <a:buFont typeface="Arial" panose="020B0604020202020204" pitchFamily="34" charset="0"/>
              <a:buChar char="•"/>
            </a:pPr>
            <a:r>
              <a:rPr lang="en-GB" dirty="0"/>
              <a:t>remove words containing numbers</a:t>
            </a:r>
          </a:p>
          <a:p>
            <a:pPr>
              <a:buFont typeface="Arial" panose="020B0604020202020204" pitchFamily="34" charset="0"/>
              <a:buChar char="•"/>
            </a:pPr>
            <a:r>
              <a:rPr lang="en-GB" dirty="0"/>
              <a:t>Removing URL's, hashtags, mentions, and special characters.</a:t>
            </a:r>
          </a:p>
          <a:p>
            <a:pPr>
              <a:buFont typeface="Arial" panose="020B0604020202020204" pitchFamily="34" charset="0"/>
              <a:buChar char="•"/>
            </a:pPr>
            <a:r>
              <a:rPr lang="en-GB" dirty="0"/>
              <a:t>Removing </a:t>
            </a:r>
            <a:r>
              <a:rPr lang="en-GB" dirty="0" err="1"/>
              <a:t>stopword</a:t>
            </a:r>
            <a:r>
              <a:rPr lang="en-GB" dirty="0"/>
              <a:t>.</a:t>
            </a:r>
          </a:p>
          <a:p>
            <a:pPr>
              <a:buFont typeface="Arial" panose="020B0604020202020204" pitchFamily="34" charset="0"/>
              <a:buChar char="•"/>
            </a:pPr>
            <a:r>
              <a:rPr lang="en-GB" dirty="0"/>
              <a:t>Stemming</a:t>
            </a:r>
          </a:p>
          <a:p>
            <a:pPr>
              <a:buFont typeface="Arial" panose="020B0604020202020204" pitchFamily="34" charset="0"/>
              <a:buChar char="•"/>
            </a:pPr>
            <a:r>
              <a:rPr lang="en-GB" dirty="0"/>
              <a:t>Tokenization</a:t>
            </a:r>
          </a:p>
          <a:p>
            <a:pPr marL="0" indent="0">
              <a:buNone/>
            </a:pPr>
            <a:endParaRPr lang="en-GB" dirty="0"/>
          </a:p>
        </p:txBody>
      </p:sp>
    </p:spTree>
    <p:extLst>
      <p:ext uri="{BB962C8B-B14F-4D97-AF65-F5344CB8AC3E}">
        <p14:creationId xmlns:p14="http://schemas.microsoft.com/office/powerpoint/2010/main" val="174604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F2D7-2B87-AE49-E90C-324CEE7D92B6}"/>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Data Cleaning </a:t>
            </a:r>
            <a:endParaRPr lang="en-GB" dirty="0"/>
          </a:p>
        </p:txBody>
      </p:sp>
      <p:pic>
        <p:nvPicPr>
          <p:cNvPr id="10" name="Picture 9">
            <a:extLst>
              <a:ext uri="{FF2B5EF4-FFF2-40B4-BE49-F238E27FC236}">
                <a16:creationId xmlns:a16="http://schemas.microsoft.com/office/drawing/2014/main" id="{0244594A-ABF7-7496-3186-F6467F42B022}"/>
              </a:ext>
            </a:extLst>
          </p:cNvPr>
          <p:cNvPicPr>
            <a:picLocks noChangeAspect="1"/>
          </p:cNvPicPr>
          <p:nvPr/>
        </p:nvPicPr>
        <p:blipFill rotWithShape="1">
          <a:blip r:embed="rId2"/>
          <a:srcRect l="13906" t="20416" r="51172" b="11528"/>
          <a:stretch/>
        </p:blipFill>
        <p:spPr>
          <a:xfrm>
            <a:off x="5964555" y="738606"/>
            <a:ext cx="5257800" cy="5071643"/>
          </a:xfrm>
          <a:prstGeom prst="rect">
            <a:avLst/>
          </a:prstGeom>
        </p:spPr>
      </p:pic>
    </p:spTree>
    <p:extLst>
      <p:ext uri="{BB962C8B-B14F-4D97-AF65-F5344CB8AC3E}">
        <p14:creationId xmlns:p14="http://schemas.microsoft.com/office/powerpoint/2010/main" val="179911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D618-8437-51DD-0DE3-9332FA949F86}"/>
              </a:ext>
            </a:extLst>
          </p:cNvPr>
          <p:cNvSpPr>
            <a:spLocks noGrp="1"/>
          </p:cNvSpPr>
          <p:nvPr>
            <p:ph type="title"/>
          </p:nvPr>
        </p:nvSpPr>
        <p:spPr/>
        <p:txBody>
          <a:bodyPr/>
          <a:lstStyle/>
          <a:p>
            <a:r>
              <a:rPr lang="en-GB" dirty="0" err="1"/>
              <a:t>Wordcloud</a:t>
            </a:r>
            <a:r>
              <a:rPr lang="en-GB" dirty="0"/>
              <a:t> for entire corpus</a:t>
            </a:r>
          </a:p>
        </p:txBody>
      </p:sp>
      <p:pic>
        <p:nvPicPr>
          <p:cNvPr id="2050" name="Picture 2">
            <a:extLst>
              <a:ext uri="{FF2B5EF4-FFF2-40B4-BE49-F238E27FC236}">
                <a16:creationId xmlns:a16="http://schemas.microsoft.com/office/drawing/2014/main" id="{D4EF0F5D-3AE5-1AE4-DDAD-ACE9A29FF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4986" y="2083803"/>
            <a:ext cx="4824164" cy="406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04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0F8DFA0-55C0-6822-9D3B-241C9E9751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541002"/>
            <a:ext cx="3243637" cy="273584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DFBC604C-2402-CB19-529B-CD0C1868EB73}"/>
              </a:ext>
            </a:extLst>
          </p:cNvPr>
          <p:cNvSpPr>
            <a:spLocks noGrp="1"/>
          </p:cNvSpPr>
          <p:nvPr>
            <p:ph type="title"/>
          </p:nvPr>
        </p:nvSpPr>
        <p:spPr/>
        <p:txBody>
          <a:bodyPr/>
          <a:lstStyle/>
          <a:p>
            <a:r>
              <a:rPr lang="en-GB" dirty="0" err="1"/>
              <a:t>Wordcloud</a:t>
            </a:r>
            <a:r>
              <a:rPr lang="en-GB" dirty="0"/>
              <a:t> for Specific Class</a:t>
            </a:r>
          </a:p>
        </p:txBody>
      </p:sp>
      <p:pic>
        <p:nvPicPr>
          <p:cNvPr id="6" name="Picture 5">
            <a:extLst>
              <a:ext uri="{FF2B5EF4-FFF2-40B4-BE49-F238E27FC236}">
                <a16:creationId xmlns:a16="http://schemas.microsoft.com/office/drawing/2014/main" id="{44BBFE55-797E-5345-0FFD-9C43B374528D}"/>
              </a:ext>
            </a:extLst>
          </p:cNvPr>
          <p:cNvPicPr>
            <a:picLocks noChangeAspect="1"/>
          </p:cNvPicPr>
          <p:nvPr/>
        </p:nvPicPr>
        <p:blipFill>
          <a:blip r:embed="rId3"/>
          <a:stretch>
            <a:fillRect/>
          </a:stretch>
        </p:blipFill>
        <p:spPr>
          <a:xfrm>
            <a:off x="3243637" y="2651626"/>
            <a:ext cx="2981325" cy="2514600"/>
          </a:xfrm>
          <a:prstGeom prst="rect">
            <a:avLst/>
          </a:prstGeom>
        </p:spPr>
      </p:pic>
      <p:pic>
        <p:nvPicPr>
          <p:cNvPr id="7" name="Picture 6">
            <a:extLst>
              <a:ext uri="{FF2B5EF4-FFF2-40B4-BE49-F238E27FC236}">
                <a16:creationId xmlns:a16="http://schemas.microsoft.com/office/drawing/2014/main" id="{19D76563-F5E0-9A68-41FC-C00711F79CAC}"/>
              </a:ext>
            </a:extLst>
          </p:cNvPr>
          <p:cNvPicPr>
            <a:picLocks noChangeAspect="1"/>
          </p:cNvPicPr>
          <p:nvPr/>
        </p:nvPicPr>
        <p:blipFill>
          <a:blip r:embed="rId4"/>
          <a:stretch>
            <a:fillRect/>
          </a:stretch>
        </p:blipFill>
        <p:spPr>
          <a:xfrm>
            <a:off x="6224962" y="2651626"/>
            <a:ext cx="2981325" cy="2514600"/>
          </a:xfrm>
          <a:prstGeom prst="rect">
            <a:avLst/>
          </a:prstGeom>
        </p:spPr>
      </p:pic>
      <p:pic>
        <p:nvPicPr>
          <p:cNvPr id="8" name="Picture 7">
            <a:extLst>
              <a:ext uri="{FF2B5EF4-FFF2-40B4-BE49-F238E27FC236}">
                <a16:creationId xmlns:a16="http://schemas.microsoft.com/office/drawing/2014/main" id="{9F3330AA-A36D-2905-13FF-F060BB4D9EAE}"/>
              </a:ext>
            </a:extLst>
          </p:cNvPr>
          <p:cNvPicPr>
            <a:picLocks noChangeAspect="1"/>
          </p:cNvPicPr>
          <p:nvPr/>
        </p:nvPicPr>
        <p:blipFill>
          <a:blip r:embed="rId5"/>
          <a:stretch>
            <a:fillRect/>
          </a:stretch>
        </p:blipFill>
        <p:spPr>
          <a:xfrm>
            <a:off x="9182101" y="2651624"/>
            <a:ext cx="3005512" cy="2535001"/>
          </a:xfrm>
          <a:prstGeom prst="rect">
            <a:avLst/>
          </a:prstGeom>
        </p:spPr>
      </p:pic>
    </p:spTree>
    <p:extLst>
      <p:ext uri="{BB962C8B-B14F-4D97-AF65-F5344CB8AC3E}">
        <p14:creationId xmlns:p14="http://schemas.microsoft.com/office/powerpoint/2010/main" val="88251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684-0186-5975-BAC6-6DFA818357B5}"/>
              </a:ext>
            </a:extLst>
          </p:cNvPr>
          <p:cNvSpPr>
            <a:spLocks noGrp="1"/>
          </p:cNvSpPr>
          <p:nvPr>
            <p:ph type="title"/>
          </p:nvPr>
        </p:nvSpPr>
        <p:spPr>
          <a:xfrm>
            <a:off x="1943100" y="-1"/>
            <a:ext cx="9212579" cy="676275"/>
          </a:xfrm>
        </p:spPr>
        <p:txBody>
          <a:bodyPr>
            <a:normAutofit/>
          </a:bodyPr>
          <a:lstStyle/>
          <a:p>
            <a:r>
              <a:rPr lang="en-GB" sz="3600" b="1" dirty="0"/>
              <a:t>Top 20 Bi-gram Bar chart for Tweets Data</a:t>
            </a:r>
          </a:p>
        </p:txBody>
      </p:sp>
      <p:pic>
        <p:nvPicPr>
          <p:cNvPr id="4100" name="Picture 4">
            <a:extLst>
              <a:ext uri="{FF2B5EF4-FFF2-40B4-BE49-F238E27FC236}">
                <a16:creationId xmlns:a16="http://schemas.microsoft.com/office/drawing/2014/main" id="{D431D664-B980-AAE4-73C0-9E11FEA0A7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210" y="504826"/>
            <a:ext cx="8323765" cy="603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7777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96_TF11437505.potx" id="{4572CED6-D00F-436A-9834-2268BF9FC2BD}" vid="{2652C404-73AB-4259-9066-4903527560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{74A301DB-F79B-4F68-AF66-46C1103251AF}tf11437505_win32</Template>
  <TotalTime>106</TotalTime>
  <Words>622</Words>
  <Application>Microsoft Office PowerPoint</Application>
  <PresentationFormat>Widescreen</PresentationFormat>
  <Paragraphs>48</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Georgia Pro Cond Light</vt:lpstr>
      <vt:lpstr>Google Sans</vt:lpstr>
      <vt:lpstr>Helvetica Neue</vt:lpstr>
      <vt:lpstr>Söhne</vt:lpstr>
      <vt:lpstr>Speak Pro</vt:lpstr>
      <vt:lpstr>RetrospectVTI</vt:lpstr>
      <vt:lpstr>Twitter Semantic Analysis</vt:lpstr>
      <vt:lpstr>Objective: </vt:lpstr>
      <vt:lpstr>Work Flow:</vt:lpstr>
      <vt:lpstr>Exploratory Data Analysis (EDA) and  Feature Engineering </vt:lpstr>
      <vt:lpstr>Data Cleaning</vt:lpstr>
      <vt:lpstr>Data Cleaning </vt:lpstr>
      <vt:lpstr>Wordcloud for entire corpus</vt:lpstr>
      <vt:lpstr>Wordcloud for Specific Class</vt:lpstr>
      <vt:lpstr>Top 20 Bi-gram Bar chart for Tweets Data</vt:lpstr>
      <vt:lpstr>Top 20 Tri-gram Bar chart for Tweets Data</vt:lpstr>
      <vt:lpstr>Feature Extraction</vt:lpstr>
      <vt:lpstr>PowerPoint Presentation</vt:lpstr>
      <vt:lpstr>Model Deployment:</vt:lpstr>
      <vt:lpstr>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Semantic Analysis</dc:title>
  <dc:creator>Saba Shaikh</dc:creator>
  <cp:lastModifiedBy>Saba Shaikh</cp:lastModifiedBy>
  <cp:revision>15</cp:revision>
  <dcterms:created xsi:type="dcterms:W3CDTF">2023-06-05T04:00:24Z</dcterms:created>
  <dcterms:modified xsi:type="dcterms:W3CDTF">2023-06-05T05:47:09Z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