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9"/>
  </p:notesMasterIdLst>
  <p:handoutMasterIdLst>
    <p:handoutMasterId r:id="rId40"/>
  </p:handoutMasterIdLst>
  <p:sldIdLst>
    <p:sldId id="345" r:id="rId3"/>
    <p:sldId id="369" r:id="rId4"/>
    <p:sldId id="507" r:id="rId5"/>
    <p:sldId id="470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6" r:id="rId14"/>
    <p:sldId id="517" r:id="rId15"/>
    <p:sldId id="471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463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06" r:id="rId3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>
        <p:scale>
          <a:sx n="150" d="100"/>
          <a:sy n="150" d="100"/>
        </p:scale>
        <p:origin x="108" y="-30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20.03.2019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20.03.2019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abbitmq.com/install-window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Взаимодействие между компонентами сложной системы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передача сообщения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916832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Давайте просто отправим сообщение, примем его и выведем на экран. Для этого нам потребуется две программы: одна будет отправлять сообщения, другая ‒ принимать и выводить их на экран.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2" name="Picture 2" descr="https://s3.amazonaws.com/media-p.slid.es/uploads/456598/images/4078460/1exapm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25" y="2971877"/>
            <a:ext cx="3918531" cy="136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установка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700808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нужно установить соответствующую программу, написанную на языке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Erlang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этой программы также требуется предварительно установить библиотеки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Erlang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т.н.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OTP (Open Telecom Platform)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делается при помощи следующих команд (зависимости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-server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OTP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разрешаются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доустанавливаются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автоматически).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" y="3933056"/>
            <a:ext cx="8333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3974" y="4437112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надо установить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OTP-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(соответствующая версия 64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-bit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32-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bit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скачивается 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http://www.erlang.org/downloads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Затем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устаналивается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собственно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-server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инсталлятор скачивается 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https://www.rabbitmq.com/install-windows.html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 и наконец в обоих системах надо установить библиотеку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3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pika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желательно, в виртуальном окружении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74" y="6393912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pika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988840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Received {}'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body.decode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'Waiting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for messages. To exit press CTRL+C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3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508" y="2060848"/>
            <a:ext cx="85576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World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!'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"Sent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7" y="5307105"/>
            <a:ext cx="8550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сначала receive.py, затем send.py (можно несколько раз)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видим, как получатель выводит на экран сообщения от поставщиков.</a:t>
            </a:r>
          </a:p>
        </p:txBody>
      </p:sp>
    </p:spTree>
    <p:extLst>
      <p:ext uri="{BB962C8B-B14F-4D97-AF65-F5344CB8AC3E}">
        <p14:creationId xmlns:p14="http://schemas.microsoft.com/office/powerpoint/2010/main" val="1248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асинхронная обработка запросов с распределением нагрузки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88371"/>
            <a:ext cx="835292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Предыдущий пример не показывает никаких особых преимуществ использования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то же можно реализовать с помощью средств встроенной библиотеки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multithreading.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задачу: создадим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очередь, которая будет использоваться для распределения ресурсоемких задач между несколькими подписчиками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цель такой очереди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‒ асинхронная обработка запросов, т.е.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начинать выполнение задачи прямо сейчас и не ждать, пока оно завершится. Вместо этого задачи откладываются. Каждое сообщение соответствует одной задаче. Программа-обработчик, работающая в фоновом режиме, примет задачу на обработку, и через какое-то время она будет выполнена. При запуске нескольких обработчиков задачи будут разделены между ними.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Такой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 работы особенно полезен для применения в веб-приложениях, где невозможно обработать ресурсоемкую задачу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сразу при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поступлении запроса.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28800"/>
            <a:ext cx="83529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код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receiver.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дополнив вызываемую функцию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callback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print'ом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 старте с выводом пришедшего сообщения,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time.sleep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random.randint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(1, 5))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print'ом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завершении обработки.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2636912"/>
            <a:ext cx="885698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'Start processing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'Processed for {:3.2f}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'Waiting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for messages. To exit press CTRL+C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99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2552705"/>
            <a:ext cx="89289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"Sent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11" y="5805264"/>
            <a:ext cx="8550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несколько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receive.py, затем send.py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каждое новое сообщение следующему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подписчику, равномерно распределяя нагрузку между обработчиками сообщений.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000" y="1700808"/>
            <a:ext cx="8550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код send.py, отправляя данные несколько раз в цикле (данные содержат номер текущей итерации).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6262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подтверждение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произойдет, если один из получателей отключится после получения сообщения, так его и не обработав? Сообщение так и останется необработанным. Чтоб предотвратить такой исход,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поддерживает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хранение сообщений до подтверждения их обработки.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Подтверждение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отправляется подписчиком для информирования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 том, что полученное сообщение было обработано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может его удалить.</a:t>
            </a:r>
          </a:p>
        </p:txBody>
      </p:sp>
    </p:spTree>
    <p:extLst>
      <p:ext uri="{BB962C8B-B14F-4D97-AF65-F5344CB8AC3E}">
        <p14:creationId xmlns:p14="http://schemas.microsoft.com/office/powerpoint/2010/main" val="21993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6262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включаем механизм подтверждени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я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85121"/>
            <a:ext cx="835292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прекратил работу и не отправил подтверждение,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поймет, что сообщение не было обработано, и передаст его другому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получателю. 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этого нужно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basic_consume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no_ack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значение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False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вместо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А в конце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callback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делать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channel.basic_ack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delivery_tag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method.delivery_tag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для отправки подтверждения. Так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ничего не потеряем, 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прекратил работу.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потерять сообщение даже когда отключается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MQ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создавать устойчивую очередь,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передавая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queue_declare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параметр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durable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как на стороне получателя, так и на стороне поставщика (если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запуска предыдущих примеров не перезапускался, придется создать новую очередь).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можно сделать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устойчивыми сами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сообщения. Для это при публикации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сообщения нужно передавать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параметр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properties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pika.BasicProperties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delivery_mode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2276872"/>
            <a:ext cx="88569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durable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'Start processing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'Processed for {:3.2f}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basic_ack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no_ack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'Waiting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for messages. To exit press CTRL+C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700808"/>
            <a:ext cx="8417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Изменим код в соответствии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рекомендациями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разработке многокомпонентных систем особое внимание приходится уделять организации взаимодействия между компонентами. Примерами таких систем могут служить мессенджеры, сетевые игры, тестовые фермы.  В самом простом случае, для организации обмена данными между двумя компонентами можно использовать клиент-серверную архитектуру, либо технологии межпоточного и межпроцессного взаимодействия. Но для более сложных случаев этих технологий явно недостаточно. Как, например, организовать управление игровыми персонажами в сетевой игре, когда новые игроки непрерывно подключаются и отключаются, часть функционала находится на стороне клиентов, а нагрузка распределена между несколькими серверами? </a:t>
            </a: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2049810"/>
            <a:ext cx="8856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durable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body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'Hello World {}'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properties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BasicProperties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delivery_mode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/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/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"Sent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проверяем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механизм подтверждения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88840"/>
            <a:ext cx="8417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ыполним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проверку: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запустим последовательно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receive.py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send.py,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отправим сообщения и прервем на середине их обработку, выключив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receive.py. Затем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запустим receive.py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заново. Обратите внимание, с какого сообщения продолжит обработку receive.py.</a:t>
            </a:r>
          </a:p>
          <a:p>
            <a:pPr lvl="0" algn="just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Примечание: для перезапуска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-server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(чтоб использовать тот же самый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queue_name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выполнить команды: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9288" y="4098972"/>
            <a:ext cx="841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invoke-rc.d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invoke-rc.d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4869031"/>
            <a:ext cx="8417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Windows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кликнуть по ярлыкам, ссылающимся на скриптовый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rabbitmq-service.bat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запускаемый с соответствующими параметрами:</a:t>
            </a:r>
          </a:p>
          <a:p>
            <a:pPr lvl="0" algn="just" eaLnBrk="1" hangingPunct="1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Service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stop </a:t>
            </a:r>
          </a:p>
          <a:p>
            <a:pPr lvl="0" algn="just" eaLnBrk="1" hangingPunct="1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Service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равномерное распределение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772816"/>
            <a:ext cx="84179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Получившийся код все равно имеет один недостаток. Пока что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MQ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передает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получателям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очереди, не учитывая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количество неподтвержденных сообщений 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получателей. В результате, если какое-то сообщение требует большего, чем остальные, времени на обработку,  получатель, которому оно достанется будет наравне с остальными получателями принимать и другие сообщения, что является неэффективным решением.</a:t>
            </a:r>
          </a:p>
          <a:p>
            <a:pPr lvl="0" algn="just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изменить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такое поведение, мы можем использовать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basic_qos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 опцией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prefetch_count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=1 перед вызовом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basic_consume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Это заставит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не отдавать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получателю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единовременно более одного сообщения. Другими словами,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получит новое сообщение, до тех пор пока не обработает и не подтвердит предыдущее.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передаст сообщение первому освободившемуся получателю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just" eaLnBrk="1" hangingPunct="1"/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Важное замечание: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заняты, то размер очереди может увеличиваться. Следует обращать на это внимание и,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необходимости, увеличивать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количество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получателей.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exchange)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предыдущих примерах была рассмотрена обработка сообщений при помощи очереди –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При этом каждое сообщение обрабатывалось каким-то одним получателем: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2612944"/>
            <a:ext cx="3749216" cy="13201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3568" y="3873242"/>
            <a:ext cx="79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же требуется отправить одно сообщение нескольким различным получателям, то используется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406" y="4556876"/>
            <a:ext cx="4639900" cy="225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exchange)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97780"/>
            <a:ext cx="8352928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 отправки сообщений через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соответствует паттерну проектирования Издатель-Подписчик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Publisher-Subscriber),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смысл которого заключается в максимальной независимости кода отправляющего сообщение от кода его обрабатывающего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идея в модели отправки сообщений через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состоит в том, что поставщик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producer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никогда не отправляет сообщения напрямую в очередь (довольно часто поставщик даже не знает, дошло ли его сообщение до конкретной очереди). Вместо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этого поставщик отправляет сообщение в точку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доступа –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точно знает, что делать с поступившими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сообщениями: отправить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сообщение в конкретную очередь, либо в несколько очередей, либо не отправлять никому и удалить его. Эти правила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определяются типом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exchange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types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97780"/>
            <a:ext cx="8352928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несколько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типов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сообщение передаётся во 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прикрепленные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точке доступа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очереди;</a:t>
            </a: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direct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сообщение передаётся в очередь с именем, совпадающим с ключом маршрутизации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routing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(ключ маршрутизации указывается при отправке сообщения);</a:t>
            </a: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topic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нечто среднее между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direct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сообщение передаётся в очереди, для которых совпадает маска на ключ маршрутизации, 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app.notification.sms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.# — в очередь будут доставлены все сообщения, отправленные с ключами, начинающимися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app.notification.sms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exchange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32856"/>
            <a:ext cx="7344816" cy="40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direct exchange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31174"/>
            <a:ext cx="6478135" cy="43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topic exchange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7410" name="Picture 2" descr="https://s3.amazonaws.com/media-p.slid.es/uploads/456598/images/4078790/b02da6b364a2dae4e94e4dde269d58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914256" cy="23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0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подписчика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189" y="2132856"/>
            <a:ext cx="84249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'Logger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exchange_type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fanout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exclusive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queue_bind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'Processing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{} by: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basic_ack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basic_qos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prefetch_count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'Waiting for messages. To exit press CTRL+C'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700808"/>
            <a:ext cx="8417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пример с использованием типа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Проблемы обмена данными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Перечислим основные проблемы обмена данными между узлами сложных систем, которые приходится решать разработчикам этих систем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необходимость обеспечения отказоустойчивости;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географическое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разнесение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подсистем;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наличие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узлов, взаимодействующих сразу с несколькими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другими;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архитектура клиент-сервер и технология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точка-точка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”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оказываются недостаточно гибкими и масштабируемыми решениями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представления множественных динамически изменяющихся связей 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1234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издателя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978382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exchange_type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fanout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"Sent 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98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предоставляющая интерфейс к распределенной асинхронной очереди заданий с широким функционалом.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Очереди заданий, как мы выяснили ранее, могут использоваться как механизм распределения работы между потоками или даже серверами.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вход очереди заданий передается единица работы – собственно, задание. Обработчик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worker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осуществляет непрерывный мониторинг очереди в поиске нового задания.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состоять из множества обработчиков и брокеров сообщений, предоставляя широкие возможности для устойчивости и масштабирования системы программ.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72" y="1700808"/>
            <a:ext cx="6232649" cy="4590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8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Многим разработчикам часто приходилось сталкиваться с типовыми задачами в веб-приложениях вроде отправки электронного письма посетителю или обработки загруженных данных. Чаще всего такого рода манипуляции можно выполнять в фоновом режиме. И очень часто используется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 + Django.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Фоновые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задачи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зачастую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трудоемки и склонны к сбою, главным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образом,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из-за внешних зависимостей. Некоторые распространенные сценарии среди сложных веб-приложений включают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Отправка уведомлений о подтверждении или рассылка сообщений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Ежедневное сканирование и скрапинг некоторой информации из разных источников и сохранение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этой информации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Анализ данных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Удаление ненужных ресурсов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Экспорт документов/фотографий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различных форматах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обработчиков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1550397"/>
            <a:ext cx="7560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Версия для </a:t>
            </a:r>
            <a:r>
              <a:rPr lang="en-US" sz="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Linux. </a:t>
            </a:r>
            <a:r>
              <a:rPr lang="ru-RU" sz="800" dirty="0">
                <a:solidFill>
                  <a:srgbClr val="008000"/>
                </a:solidFill>
                <a:latin typeface="Courier New" panose="02070309020205020404" pitchFamily="49" charset="0"/>
              </a:rPr>
              <a:t>В</a:t>
            </a:r>
            <a:r>
              <a:rPr lang="en-US" sz="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Windows</a:t>
            </a:r>
            <a:r>
              <a:rPr lang="ru-RU" sz="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запускается </a:t>
            </a:r>
            <a:r>
              <a:rPr lang="ru-RU" sz="800" dirty="0">
                <a:solidFill>
                  <a:srgbClr val="008000"/>
                </a:solidFill>
                <a:latin typeface="Courier New" panose="02070309020205020404" pitchFamily="49" charset="0"/>
              </a:rPr>
              <a:t>с</a:t>
            </a:r>
            <a:r>
              <a:rPr lang="ru-RU" sz="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gevent</a:t>
            </a:r>
            <a:r>
              <a:rPr lang="ru-RU" sz="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: </a:t>
            </a:r>
            <a:r>
              <a:rPr lang="en-US" sz="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python –m celery –A tasks worker –P </a:t>
            </a:r>
            <a:r>
              <a:rPr lang="en-US" sz="8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gevent</a:t>
            </a:r>
            <a:r>
              <a:rPr lang="en-US" sz="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celery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Celery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app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Celery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'tasks'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broker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800" u="sng" dirty="0" err="1">
                <a:solidFill>
                  <a:srgbClr val="808080"/>
                </a:solidFill>
                <a:latin typeface="Courier New" panose="02070309020205020404" pitchFamily="49" charset="0"/>
              </a:rPr>
              <a:t>amqp</a:t>
            </a:r>
            <a:r>
              <a:rPr lang="en-US" sz="800" u="sng" dirty="0">
                <a:solidFill>
                  <a:srgbClr val="808080"/>
                </a:solidFill>
                <a:latin typeface="Courier New" panose="02070309020205020404" pitchFamily="49" charset="0"/>
              </a:rPr>
              <a:t>://</a:t>
            </a:r>
            <a:r>
              <a:rPr lang="en-US" sz="800" u="sng" dirty="0" err="1">
                <a:solidFill>
                  <a:srgbClr val="808080"/>
                </a:solidFill>
                <a:latin typeface="Courier New" panose="02070309020205020404" pitchFamily="49" charset="0"/>
              </a:rPr>
              <a:t>guest@localhost</a:t>
            </a:r>
            <a:r>
              <a:rPr lang="en-US" sz="800" u="sng" dirty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</a:t>
            </a:r>
            <a:r>
              <a:rPr lang="en-US" sz="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en-US" sz="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CELERY_RESULT_BACKEND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amqp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://'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urier New" panose="02070309020205020404" pitchFamily="49" charset="0"/>
              </a:rPr>
              <a:t>add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'add({0}, {1})'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0.1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mul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mul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({0}, {1})'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urier New" panose="02070309020205020404" pitchFamily="49" charset="0"/>
              </a:rPr>
              <a:t>xsum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808080"/>
                </a:solidFill>
                <a:latin typeface="Courier New" panose="02070309020205020404" pitchFamily="49" charset="0"/>
              </a:rPr>
              <a:t>xsum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({0})'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broken_task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raise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Exception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'failed'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task_context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status, 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traceback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task_name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'ERROR IN TASK {0}: {1</a:t>
            </a:r>
            <a:r>
              <a:rPr lang="en-US" sz="8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}; {2}; {3}'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task_name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task_context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status, 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traceback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print_task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i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on_task_success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'TASK SUCCEDED {0}: {1}'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worker_main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отправка задач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772816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celery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group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chord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tasks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on_task_success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асинхронный вызов, эквивалентен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add.apply_async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((1, 1))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PENDING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ready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timeout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результата и выводим его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SUCCESS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ready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True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синхронный вызов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запуск группы задач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выполнения первой задачи используется как аргумент для следующей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chain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выполнения группы задач используется как аргумент для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вызываемой как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chord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линкование одной задачи к другой в случае неудачного выполнения первой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apply_async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link_error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линкование одной задачи к другой в случае успешного выполнения первой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apply_async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'something'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link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on_task_success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23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генератор сообщений 2 типов и сделать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2-х клиентов,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подписавшихся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какой-либо тип,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принимающих сообщения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печатающих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лог-файл. Для организации взаимодействия компонентов использовать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изучить часть функционала библиотеки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программу, которая выводит текущую погоду на экран или записывает в файл. При этом она должна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обновлять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информацию о текущей погоде каждые 20 минут. Сделать это необходимо с помощью периодической таски из Celery. Информацию о погоде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брать любым способом (например, с соответствующего сайта, используя библиотеки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urllib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вышеуказанных проблем была предложена концепция брокера сообщений – фактически отдельного компонента системы, инкапсулирующего в себе весь функционал по организации связей между остальными компонентами и управлению этими связями.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рамках этой концепции был разработан AMQP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Advanced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Message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Protocol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открытый протокол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передачи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сообщений между компонентами системы.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протокол позволяет не задумываться над тем, где находятся получатели сообщения, сколько их, от кого надо ждать сообщение, когда оно будет доставлено получателю. Кроме этого, AMQP снимает с разработчика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многие рутинные задачи и позволяет заниматься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непосредственно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проблемой, а 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вспомогательными задачами.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AMQP имеет три базовых понятия: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точка обмена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Связь или маршрут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routing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Обмен сообщениями осуществляется в пределах одного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котором определены связи, являющиеся своеобразными маршрутами, по которым идут сообщения, попавшие в этот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маршрут связывает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 одной или несколькими очередями. Программное обеспечение, реализующее описанные действия, называют AMQP-сервером. Узлы, помещающие сообщения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получающие их из очередей, называются AMQP-клиентами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вкратце: AMQP-сервер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шину обмена данными, а AMQP-клиенты используют эту шину для обмена сообщениями между собой.</a:t>
            </a:r>
          </a:p>
        </p:txBody>
      </p:sp>
    </p:spTree>
    <p:extLst>
      <p:ext uri="{BB962C8B-B14F-4D97-AF65-F5344CB8AC3E}">
        <p14:creationId xmlns:p14="http://schemas.microsoft.com/office/powerpoint/2010/main" val="40233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платформа, реализующая систему обмена сообщениями между компонентами программной системы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Message Oriented Middleware)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основе стандарта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AMQP (Advanced Message Queuing Protocol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брокер сообщений.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является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open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source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программным обеспечением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Его основная цель ‒ принимать и отдавать сообщения.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проводить аналогию с доставкой почты: мы просто опускаем письмо в почтовый ящик, через почтовые отделения, почтовую службу и почтальонов оно доходит до получателя.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фактически берет на себя обязанности и почтового ящика, и почтовой службы, и почтальонов.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поставщик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также обмене сообщениями в целом, используется следующая терминология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Producer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(поставщик) ‒ программа, отправляющая сообщения. В схемах он будет представлен кругом с буквой «P»: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78445/1pr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41" y="3284984"/>
            <a:ext cx="1778299" cy="12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916832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(очередь) ‒ имя «почтового ящика». Она существует внутри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Хотя сообщения проходят 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приложения, хранятся они только в очередях. Очередь не имеет ограничений на количество сообщений, она может принять сколь угодно большое их количество ‒ можно считать ее бесконечным буфером. Любое количество поставщиков может отправлять сообщения в одну очередь, также любое количество подписчиков может получать сообщения из одной очереди. В схемах очередь будет обозначена стеком и подписана именем: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0" name="Picture 2" descr="https://s3.amazonaws.com/media-p.slid.es/uploads/456598/images/4078450/1que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40" y="4751265"/>
            <a:ext cx="2534395" cy="17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Consumer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‒ программа, принимающая сообщения. Обычно получатель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находится в состоянии ожидания сообщений. В схемах он будет представлен кругом с буквой «C»: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4" name="Picture 2" descr="https://s3.amazonaws.com/media-p.slid.es/uploads/456598/images/4078456/1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80406"/>
            <a:ext cx="1766194" cy="12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18489</TotalTime>
  <Words>2985</Words>
  <Application>Microsoft Office PowerPoint</Application>
  <PresentationFormat>On-screen Show (4:3)</PresentationFormat>
  <Paragraphs>319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№11</vt:lpstr>
      <vt:lpstr>Общая информация</vt:lpstr>
      <vt:lpstr>Проблемы обмена данными</vt:lpstr>
      <vt:lpstr>AMQP</vt:lpstr>
      <vt:lpstr>AMQP</vt:lpstr>
      <vt:lpstr>RabbitMQ</vt:lpstr>
      <vt:lpstr>RabbitMQ: поставщик</vt:lpstr>
      <vt:lpstr>RabbitMQ: очередь</vt:lpstr>
      <vt:lpstr>RabbitMQ: получатель</vt:lpstr>
      <vt:lpstr>RabbitMQ: передача сообщения</vt:lpstr>
      <vt:lpstr>RabbitMQ: установка</vt:lpstr>
      <vt:lpstr>RabbitMQ: код получателя</vt:lpstr>
      <vt:lpstr>RabbitMQ: код поставщика</vt:lpstr>
      <vt:lpstr>RabbitMQ: асинхронная обработка запросов с распределением нагрузки</vt:lpstr>
      <vt:lpstr>RabbitMQ: код получателя</vt:lpstr>
      <vt:lpstr>RabbitMQ: код поставщика</vt:lpstr>
      <vt:lpstr>RabbitMQ: подтверждение сообщений</vt:lpstr>
      <vt:lpstr>RabbitMQ: включаем механизм подтверждения сообщений</vt:lpstr>
      <vt:lpstr>RabbitMQ: код получателя</vt:lpstr>
      <vt:lpstr>RabbitMQ: код поставщика</vt:lpstr>
      <vt:lpstr>RabbitMQ: проверяем механизм подтверждения сообщений</vt:lpstr>
      <vt:lpstr>RabbitMQ: равномерное распределение сообщений</vt:lpstr>
      <vt:lpstr>RabbitMQ: обменник (exchange)</vt:lpstr>
      <vt:lpstr>RabbitMQ: обменник (exchange)</vt:lpstr>
      <vt:lpstr>RabbitMQ: exchange types</vt:lpstr>
      <vt:lpstr>RabbitMQ: fanout exchange type</vt:lpstr>
      <vt:lpstr>RabbitMQ: direct exchange type</vt:lpstr>
      <vt:lpstr>RabbitMQ: topic exchange type</vt:lpstr>
      <vt:lpstr>RabbitMQ: код подписчика</vt:lpstr>
      <vt:lpstr>RabbitMQ: код издателя</vt:lpstr>
      <vt:lpstr>Celery</vt:lpstr>
      <vt:lpstr>Celery</vt:lpstr>
      <vt:lpstr>Celery</vt:lpstr>
      <vt:lpstr>Celery: запуск обработчиков</vt:lpstr>
      <vt:lpstr>Celery: отправка задач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702</cp:revision>
  <dcterms:created xsi:type="dcterms:W3CDTF">2009-01-14T03:06:54Z</dcterms:created>
  <dcterms:modified xsi:type="dcterms:W3CDTF">2019-03-20T20:16:46Z</dcterms:modified>
</cp:coreProperties>
</file>