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ial Bold" charset="1" panose="020B0802020202020204"/>
      <p:regular r:id="rId17"/>
    </p:embeddedFont>
    <p:embeddedFont>
      <p:font typeface="ITC Franklin Gothic LT" charset="1" panose="020B0504030503020204"/>
      <p:regular r:id="rId18"/>
    </p:embeddedFont>
    <p:embeddedFont>
      <p:font typeface="ITC Franklin Gothic LT Semi-Bold" charset="1" panose="020B0704030502020204"/>
      <p:regular r:id="rId19"/>
    </p:embeddedFont>
    <p:embeddedFont>
      <p:font typeface="Arial" charset="1" panose="020B05020202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Alsafa2005/aicte-project.git"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1" id="11"/>
          <p:cNvGrpSpPr/>
          <p:nvPr/>
        </p:nvGrpSpPr>
        <p:grpSpPr>
          <a:xfrm rot="0">
            <a:off x="2038662" y="2732452"/>
            <a:ext cx="13716000" cy="1816608"/>
            <a:chOff x="0" y="0"/>
            <a:chExt cx="18288000" cy="2422144"/>
          </a:xfrm>
        </p:grpSpPr>
        <p:sp>
          <p:nvSpPr>
            <p:cNvPr name="Freeform 12" id="12"/>
            <p:cNvSpPr/>
            <p:nvPr/>
          </p:nvSpPr>
          <p:spPr>
            <a:xfrm flipH="false" flipV="false" rot="0">
              <a:off x="0" y="0"/>
              <a:ext cx="18288000" cy="2422144"/>
            </a:xfrm>
            <a:custGeom>
              <a:avLst/>
              <a:gdLst/>
              <a:ahLst/>
              <a:cxnLst/>
              <a:rect r="r" b="b" t="t" l="l"/>
              <a:pathLst>
                <a:path h="2422144" w="18288000">
                  <a:moveTo>
                    <a:pt x="0" y="0"/>
                  </a:moveTo>
                  <a:lnTo>
                    <a:pt x="18288000" y="0"/>
                  </a:lnTo>
                  <a:lnTo>
                    <a:pt x="18288000" y="2422144"/>
                  </a:lnTo>
                  <a:lnTo>
                    <a:pt x="0" y="2422144"/>
                  </a:lnTo>
                  <a:close/>
                </a:path>
              </a:pathLst>
            </a:custGeom>
            <a:solidFill>
              <a:srgbClr val="000000">
                <a:alpha val="0"/>
              </a:srgbClr>
            </a:solidFill>
          </p:spPr>
        </p:sp>
        <p:sp>
          <p:nvSpPr>
            <p:cNvPr name="TextBox 13" id="13"/>
            <p:cNvSpPr txBox="true"/>
            <p:nvPr/>
          </p:nvSpPr>
          <p:spPr>
            <a:xfrm>
              <a:off x="0" y="-104775"/>
              <a:ext cx="18288000" cy="2526919"/>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Secure Data Hiding in Images using Steganography</a:t>
              </a:r>
            </a:p>
          </p:txBody>
        </p:sp>
      </p:grpSp>
      <p:grpSp>
        <p:nvGrpSpPr>
          <p:cNvPr name="Group 14" id="14"/>
          <p:cNvGrpSpPr/>
          <p:nvPr/>
        </p:nvGrpSpPr>
        <p:grpSpPr>
          <a:xfrm rot="0">
            <a:off x="-494673" y="1551482"/>
            <a:ext cx="19089972" cy="877162"/>
            <a:chOff x="0" y="0"/>
            <a:chExt cx="25453296" cy="1169550"/>
          </a:xfrm>
        </p:grpSpPr>
        <p:sp>
          <p:nvSpPr>
            <p:cNvPr name="Freeform 15" id="15"/>
            <p:cNvSpPr/>
            <p:nvPr/>
          </p:nvSpPr>
          <p:spPr>
            <a:xfrm flipH="false" flipV="false" rot="0">
              <a:off x="0" y="0"/>
              <a:ext cx="25453296" cy="1169550"/>
            </a:xfrm>
            <a:custGeom>
              <a:avLst/>
              <a:gdLst/>
              <a:ahLst/>
              <a:cxnLst/>
              <a:rect r="r" b="b" t="t" l="l"/>
              <a:pathLst>
                <a:path h="1169550" w="25453296">
                  <a:moveTo>
                    <a:pt x="0" y="0"/>
                  </a:moveTo>
                  <a:lnTo>
                    <a:pt x="25453296" y="0"/>
                  </a:lnTo>
                  <a:lnTo>
                    <a:pt x="25453296" y="1169550"/>
                  </a:lnTo>
                  <a:lnTo>
                    <a:pt x="0" y="1169550"/>
                  </a:lnTo>
                  <a:close/>
                </a:path>
              </a:pathLst>
            </a:custGeom>
            <a:solidFill>
              <a:srgbClr val="000000">
                <a:alpha val="0"/>
              </a:srgbClr>
            </a:solidFill>
          </p:spPr>
        </p:sp>
        <p:sp>
          <p:nvSpPr>
            <p:cNvPr name="TextBox 16" id="16"/>
            <p:cNvSpPr txBox="true"/>
            <p:nvPr/>
          </p:nvSpPr>
          <p:spPr>
            <a:xfrm>
              <a:off x="0" y="-95250"/>
              <a:ext cx="25453296" cy="1264800"/>
            </a:xfrm>
            <a:prstGeom prst="rect">
              <a:avLst/>
            </a:prstGeom>
          </p:spPr>
          <p:txBody>
            <a:bodyPr anchor="t" rtlCol="false" tIns="0" lIns="0" bIns="0" rIns="0"/>
            <a:lstStyle/>
            <a:p>
              <a:pPr algn="ctr">
                <a:lnSpc>
                  <a:spcPts val="5759"/>
                </a:lnSpc>
              </a:pPr>
              <a:r>
                <a:rPr lang="en-US" sz="4800" b="true">
                  <a:solidFill>
                    <a:srgbClr val="1482AC"/>
                  </a:solidFill>
                  <a:latin typeface="Arial Bold"/>
                  <a:ea typeface="Arial Bold"/>
                  <a:cs typeface="Arial Bold"/>
                  <a:sym typeface="Arial Bold"/>
                </a:rPr>
                <a:t>CAPSTONE PROJECT</a:t>
              </a:r>
            </a:p>
          </p:txBody>
        </p:sp>
      </p:grpSp>
      <p:grpSp>
        <p:nvGrpSpPr>
          <p:cNvPr name="Group 17" id="17"/>
          <p:cNvGrpSpPr/>
          <p:nvPr/>
        </p:nvGrpSpPr>
        <p:grpSpPr>
          <a:xfrm rot="0">
            <a:off x="2089762" y="5143500"/>
            <a:ext cx="14108476" cy="3680194"/>
            <a:chOff x="0" y="0"/>
            <a:chExt cx="14753474" cy="3848442"/>
          </a:xfrm>
        </p:grpSpPr>
        <p:sp>
          <p:nvSpPr>
            <p:cNvPr name="Freeform 18" id="18"/>
            <p:cNvSpPr/>
            <p:nvPr/>
          </p:nvSpPr>
          <p:spPr>
            <a:xfrm flipH="false" flipV="false" rot="0">
              <a:off x="0" y="0"/>
              <a:ext cx="14753473" cy="3848442"/>
            </a:xfrm>
            <a:custGeom>
              <a:avLst/>
              <a:gdLst/>
              <a:ahLst/>
              <a:cxnLst/>
              <a:rect r="r" b="b" t="t" l="l"/>
              <a:pathLst>
                <a:path h="3848442" w="14753473">
                  <a:moveTo>
                    <a:pt x="0" y="0"/>
                  </a:moveTo>
                  <a:lnTo>
                    <a:pt x="14753473" y="0"/>
                  </a:lnTo>
                  <a:lnTo>
                    <a:pt x="14753473" y="3848442"/>
                  </a:lnTo>
                  <a:lnTo>
                    <a:pt x="0" y="3848442"/>
                  </a:lnTo>
                  <a:close/>
                </a:path>
              </a:pathLst>
            </a:custGeom>
            <a:solidFill>
              <a:srgbClr val="000000">
                <a:alpha val="0"/>
              </a:srgbClr>
            </a:solidFill>
          </p:spPr>
        </p:sp>
        <p:sp>
          <p:nvSpPr>
            <p:cNvPr name="TextBox 19" id="19"/>
            <p:cNvSpPr txBox="true"/>
            <p:nvPr/>
          </p:nvSpPr>
          <p:spPr>
            <a:xfrm>
              <a:off x="0" y="-66675"/>
              <a:ext cx="14753474" cy="3915117"/>
            </a:xfrm>
            <a:prstGeom prst="rect">
              <a:avLst/>
            </a:prstGeom>
          </p:spPr>
          <p:txBody>
            <a:bodyPr anchor="t" rtlCol="false" tIns="0" lIns="0" bIns="0" rIns="0"/>
            <a:lstStyle/>
            <a:p>
              <a:pPr algn="l">
                <a:lnSpc>
                  <a:spcPts val="3600"/>
                </a:lnSpc>
              </a:pPr>
              <a:r>
                <a:rPr lang="en-US" sz="3000" b="true">
                  <a:solidFill>
                    <a:srgbClr val="1482AC"/>
                  </a:solidFill>
                  <a:latin typeface="Arial Bold"/>
                  <a:ea typeface="Arial Bold"/>
                  <a:cs typeface="Arial Bold"/>
                  <a:sym typeface="Arial Bold"/>
                </a:rPr>
                <a:t>Presented By: Alsafa Meheboob Arab</a:t>
              </a:r>
            </a:p>
            <a:p>
              <a:pPr algn="l">
                <a:lnSpc>
                  <a:spcPts val="3600"/>
                </a:lnSpc>
              </a:pPr>
            </a:p>
            <a:p>
              <a:pPr algn="l">
                <a:lnSpc>
                  <a:spcPts val="3600"/>
                </a:lnSpc>
              </a:pPr>
              <a:r>
                <a:rPr lang="en-US" sz="3000" b="true">
                  <a:solidFill>
                    <a:srgbClr val="1482AC"/>
                  </a:solidFill>
                  <a:latin typeface="Arial Bold"/>
                  <a:ea typeface="Arial Bold"/>
                  <a:cs typeface="Arial Bold"/>
                  <a:sym typeface="Arial Bold"/>
                </a:rPr>
                <a:t>Student Name : Alsafa Meheboob Arab</a:t>
              </a:r>
            </a:p>
            <a:p>
              <a:pPr algn="l">
                <a:lnSpc>
                  <a:spcPts val="3600"/>
                </a:lnSpc>
              </a:pPr>
            </a:p>
            <a:p>
              <a:pPr algn="l">
                <a:lnSpc>
                  <a:spcPts val="3600"/>
                </a:lnSpc>
              </a:pPr>
              <a:r>
                <a:rPr lang="en-US" sz="3000" b="true">
                  <a:solidFill>
                    <a:srgbClr val="1482AC"/>
                  </a:solidFill>
                  <a:latin typeface="Arial Bold"/>
                  <a:ea typeface="Arial Bold"/>
                  <a:cs typeface="Arial Bold"/>
                  <a:sym typeface="Arial Bold"/>
                </a:rPr>
                <a:t>College Name &amp; Department : Dr. Babasaheb Ambedkar Technological Universiy, Lonere -  Department of Computer Science &amp; Engineering </a:t>
              </a:r>
            </a:p>
            <a:p>
              <a:pPr algn="l">
                <a:lnSpc>
                  <a:spcPts val="3600"/>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03505" y="1266988"/>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scope(optional)</a:t>
              </a:r>
            </a:p>
          </p:txBody>
        </p:sp>
      </p:grpSp>
      <p:sp>
        <p:nvSpPr>
          <p:cNvPr name="TextBox 12" id="12"/>
          <p:cNvSpPr txBox="true"/>
          <p:nvPr/>
        </p:nvSpPr>
        <p:spPr>
          <a:xfrm rot="0">
            <a:off x="669801" y="3063176"/>
            <a:ext cx="14840710" cy="5686425"/>
          </a:xfrm>
          <a:prstGeom prst="rect">
            <a:avLst/>
          </a:prstGeom>
        </p:spPr>
        <p:txBody>
          <a:bodyPr anchor="t" rtlCol="false" tIns="0" lIns="0" bIns="0" rIns="0">
            <a:spAutoFit/>
          </a:bodyPr>
          <a:lstStyle/>
          <a:p>
            <a:pPr algn="l" marL="807478" indent="-403739" lvl="1">
              <a:lnSpc>
                <a:spcPts val="4488"/>
              </a:lnSpc>
              <a:buFont typeface="Arial"/>
              <a:buChar char="•"/>
            </a:pPr>
            <a:r>
              <a:rPr lang="en-US" b="true" sz="3740">
                <a:solidFill>
                  <a:srgbClr val="000000"/>
                </a:solidFill>
                <a:latin typeface="Arial Bold"/>
                <a:ea typeface="Arial Bold"/>
                <a:cs typeface="Arial Bold"/>
                <a:sym typeface="Arial Bold"/>
              </a:rPr>
              <a:t>Enhanced Security – </a:t>
            </a:r>
            <a:r>
              <a:rPr lang="en-US" sz="3740">
                <a:solidFill>
                  <a:srgbClr val="000000"/>
                </a:solidFill>
                <a:latin typeface="Arial"/>
                <a:ea typeface="Arial"/>
                <a:cs typeface="Arial"/>
                <a:sym typeface="Arial"/>
              </a:rPr>
              <a:t>Integrate encryption to make hidden data even more secure.</a:t>
            </a:r>
          </a:p>
          <a:p>
            <a:pPr algn="l" marL="807478" indent="-403739" lvl="1">
              <a:lnSpc>
                <a:spcPts val="4488"/>
              </a:lnSpc>
              <a:buFont typeface="Arial"/>
              <a:buChar char="•"/>
            </a:pPr>
            <a:r>
              <a:rPr lang="en-US" b="true" sz="3740">
                <a:solidFill>
                  <a:srgbClr val="000000"/>
                </a:solidFill>
                <a:latin typeface="Arial Bold"/>
                <a:ea typeface="Arial Bold"/>
                <a:cs typeface="Arial Bold"/>
                <a:sym typeface="Arial Bold"/>
              </a:rPr>
              <a:t> AI &amp; Machine Learning – </a:t>
            </a:r>
            <a:r>
              <a:rPr lang="en-US" sz="3740">
                <a:solidFill>
                  <a:srgbClr val="000000"/>
                </a:solidFill>
                <a:latin typeface="Arial"/>
                <a:ea typeface="Arial"/>
                <a:cs typeface="Arial"/>
                <a:sym typeface="Arial"/>
              </a:rPr>
              <a:t>Develop smart steganography that adapts to security threats.</a:t>
            </a:r>
          </a:p>
          <a:p>
            <a:pPr algn="l" marL="807478" indent="-403739" lvl="1">
              <a:lnSpc>
                <a:spcPts val="4488"/>
              </a:lnSpc>
              <a:buFont typeface="Arial"/>
              <a:buChar char="•"/>
            </a:pPr>
            <a:r>
              <a:rPr lang="en-US" b="true" sz="3740">
                <a:solidFill>
                  <a:srgbClr val="000000"/>
                </a:solidFill>
                <a:latin typeface="Arial Bold"/>
                <a:ea typeface="Arial Bold"/>
                <a:cs typeface="Arial Bold"/>
                <a:sym typeface="Arial Bold"/>
              </a:rPr>
              <a:t> Support for Large Files –</a:t>
            </a:r>
            <a:r>
              <a:rPr lang="en-US" sz="3740">
                <a:solidFill>
                  <a:srgbClr val="000000"/>
                </a:solidFill>
                <a:latin typeface="Arial"/>
                <a:ea typeface="Arial"/>
                <a:cs typeface="Arial"/>
                <a:sym typeface="Arial"/>
              </a:rPr>
              <a:t> Improve techniques to hide larger data in high-resolution images.</a:t>
            </a:r>
          </a:p>
          <a:p>
            <a:pPr algn="l" marL="807478" indent="-403739" lvl="1">
              <a:lnSpc>
                <a:spcPts val="4488"/>
              </a:lnSpc>
              <a:buFont typeface="Arial"/>
              <a:buChar char="•"/>
            </a:pPr>
            <a:r>
              <a:rPr lang="en-US" b="true" sz="3740">
                <a:solidFill>
                  <a:srgbClr val="000000"/>
                </a:solidFill>
                <a:latin typeface="Arial Bold"/>
                <a:ea typeface="Arial Bold"/>
                <a:cs typeface="Arial Bold"/>
                <a:sym typeface="Arial Bold"/>
              </a:rPr>
              <a:t>Real-World Applications –</a:t>
            </a:r>
            <a:r>
              <a:rPr lang="en-US" sz="3740">
                <a:solidFill>
                  <a:srgbClr val="000000"/>
                </a:solidFill>
                <a:latin typeface="Arial"/>
                <a:ea typeface="Arial"/>
                <a:cs typeface="Arial"/>
                <a:sym typeface="Arial"/>
              </a:rPr>
              <a:t> Extend to watermarking, secure messaging, and digital forensics.</a:t>
            </a:r>
          </a:p>
          <a:p>
            <a:pPr algn="l" marL="807478" indent="-403739" lvl="1">
              <a:lnSpc>
                <a:spcPts val="4488"/>
              </a:lnSpc>
              <a:buFont typeface="Arial"/>
              <a:buChar char="•"/>
            </a:pPr>
            <a:r>
              <a:rPr lang="en-US" b="true" sz="3740">
                <a:solidFill>
                  <a:srgbClr val="000000"/>
                </a:solidFill>
                <a:latin typeface="Arial Bold"/>
                <a:ea typeface="Arial Bold"/>
                <a:cs typeface="Arial Bold"/>
                <a:sym typeface="Arial Bold"/>
              </a:rPr>
              <a:t>Steganalysis Resistance –</a:t>
            </a:r>
            <a:r>
              <a:rPr lang="en-US" sz="3740">
                <a:solidFill>
                  <a:srgbClr val="000000"/>
                </a:solidFill>
                <a:latin typeface="Arial"/>
                <a:ea typeface="Arial"/>
                <a:cs typeface="Arial"/>
                <a:sym typeface="Arial"/>
              </a:rPr>
              <a:t> Improve methods to evade detection by advanced analysis tools.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5218495" y="4646414"/>
            <a:ext cx="6430673" cy="1054988"/>
            <a:chOff x="0" y="0"/>
            <a:chExt cx="8574230" cy="1406650"/>
          </a:xfrm>
        </p:grpSpPr>
        <p:sp>
          <p:nvSpPr>
            <p:cNvPr name="Freeform 10" id="10"/>
            <p:cNvSpPr/>
            <p:nvPr/>
          </p:nvSpPr>
          <p:spPr>
            <a:xfrm flipH="false" flipV="false" rot="0">
              <a:off x="0" y="0"/>
              <a:ext cx="8574230" cy="1406650"/>
            </a:xfrm>
            <a:custGeom>
              <a:avLst/>
              <a:gdLst/>
              <a:ahLst/>
              <a:cxnLst/>
              <a:rect r="r" b="b" t="t" l="l"/>
              <a:pathLst>
                <a:path h="1406650" w="8574230">
                  <a:moveTo>
                    <a:pt x="0" y="0"/>
                  </a:moveTo>
                  <a:lnTo>
                    <a:pt x="8574230" y="0"/>
                  </a:lnTo>
                  <a:lnTo>
                    <a:pt x="8574230" y="1406650"/>
                  </a:lnTo>
                  <a:lnTo>
                    <a:pt x="0" y="1406650"/>
                  </a:lnTo>
                  <a:close/>
                </a:path>
              </a:pathLst>
            </a:custGeom>
            <a:solidFill>
              <a:srgbClr val="000000">
                <a:alpha val="0"/>
              </a:srgbClr>
            </a:solidFill>
          </p:spPr>
        </p:sp>
        <p:sp>
          <p:nvSpPr>
            <p:cNvPr name="TextBox 11" id="11"/>
            <p:cNvSpPr txBox="true"/>
            <p:nvPr/>
          </p:nvSpPr>
          <p:spPr>
            <a:xfrm>
              <a:off x="0" y="-114300"/>
              <a:ext cx="8574230" cy="1520950"/>
            </a:xfrm>
            <a:prstGeom prst="rect">
              <a:avLst/>
            </a:prstGeom>
          </p:spPr>
          <p:txBody>
            <a:bodyPr anchor="b" rtlCol="false" tIns="0" lIns="0" bIns="0" rIns="0"/>
            <a:lstStyle/>
            <a:p>
              <a:pPr algn="ctr">
                <a:lnSpc>
                  <a:spcPts val="6839"/>
                </a:lnSpc>
              </a:pPr>
              <a:r>
                <a:rPr lang="en-US" sz="5699"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1253535" y="440062"/>
            <a:ext cx="15773400" cy="1988345"/>
            <a:chOff x="0" y="0"/>
            <a:chExt cx="21031200" cy="2651126"/>
          </a:xfrm>
        </p:grpSpPr>
        <p:sp>
          <p:nvSpPr>
            <p:cNvPr name="Freeform 10" id="10"/>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1" id="11"/>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grpSp>
        <p:nvGrpSpPr>
          <p:cNvPr name="Group 12" id="12"/>
          <p:cNvGrpSpPr/>
          <p:nvPr/>
        </p:nvGrpSpPr>
        <p:grpSpPr>
          <a:xfrm rot="0">
            <a:off x="887682" y="2682757"/>
            <a:ext cx="14668244" cy="6974108"/>
            <a:chOff x="0" y="0"/>
            <a:chExt cx="22038040" cy="10478124"/>
          </a:xfrm>
        </p:grpSpPr>
        <p:sp>
          <p:nvSpPr>
            <p:cNvPr name="Freeform 13" id="13"/>
            <p:cNvSpPr/>
            <p:nvPr/>
          </p:nvSpPr>
          <p:spPr>
            <a:xfrm flipH="false" flipV="false" rot="0">
              <a:off x="0" y="0"/>
              <a:ext cx="22038041" cy="10478124"/>
            </a:xfrm>
            <a:custGeom>
              <a:avLst/>
              <a:gdLst/>
              <a:ahLst/>
              <a:cxnLst/>
              <a:rect r="r" b="b" t="t" l="l"/>
              <a:pathLst>
                <a:path h="10478124" w="22038041">
                  <a:moveTo>
                    <a:pt x="0" y="0"/>
                  </a:moveTo>
                  <a:lnTo>
                    <a:pt x="22038041" y="0"/>
                  </a:lnTo>
                  <a:lnTo>
                    <a:pt x="22038041" y="10478124"/>
                  </a:lnTo>
                  <a:lnTo>
                    <a:pt x="0" y="10478124"/>
                  </a:lnTo>
                  <a:close/>
                </a:path>
              </a:pathLst>
            </a:custGeom>
            <a:solidFill>
              <a:srgbClr val="000000">
                <a:alpha val="0"/>
              </a:srgbClr>
            </a:solidFill>
          </p:spPr>
        </p:sp>
        <p:sp>
          <p:nvSpPr>
            <p:cNvPr name="TextBox 14" id="14"/>
            <p:cNvSpPr txBox="true"/>
            <p:nvPr/>
          </p:nvSpPr>
          <p:spPr>
            <a:xfrm>
              <a:off x="0" y="-95250"/>
              <a:ext cx="22038040" cy="10573374"/>
            </a:xfrm>
            <a:prstGeom prst="rect">
              <a:avLst/>
            </a:prstGeom>
          </p:spPr>
          <p:txBody>
            <a:bodyPr anchor="t" rtlCol="false" tIns="0" lIns="0" bIns="0" rIns="0"/>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Technology used</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Wow factor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End users</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Git-hub Link</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pPr>
            </a:p>
            <a:p>
              <a:pPr algn="l" marL="542925" indent="-271462" lvl="1">
                <a:lnSpc>
                  <a:spcPts val="3960"/>
                </a:lnSpc>
              </a:pPr>
            </a:p>
            <a:p>
              <a:pPr algn="l" marL="542925" indent="-271462" lvl="1">
                <a:lnSpc>
                  <a:spcPts val="396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78604" y="1053234"/>
            <a:ext cx="16706032" cy="1101014"/>
            <a:chOff x="0" y="0"/>
            <a:chExt cx="22059232" cy="1453817"/>
          </a:xfrm>
        </p:grpSpPr>
        <p:sp>
          <p:nvSpPr>
            <p:cNvPr name="Freeform 10" id="10"/>
            <p:cNvSpPr/>
            <p:nvPr/>
          </p:nvSpPr>
          <p:spPr>
            <a:xfrm flipH="false" flipV="false" rot="0">
              <a:off x="0" y="0"/>
              <a:ext cx="22059232" cy="1453817"/>
            </a:xfrm>
            <a:custGeom>
              <a:avLst/>
              <a:gdLst/>
              <a:ahLst/>
              <a:cxnLst/>
              <a:rect r="r" b="b" t="t" l="l"/>
              <a:pathLst>
                <a:path h="1453817" w="22059232">
                  <a:moveTo>
                    <a:pt x="0" y="0"/>
                  </a:moveTo>
                  <a:lnTo>
                    <a:pt x="22059232" y="0"/>
                  </a:lnTo>
                  <a:lnTo>
                    <a:pt x="22059232" y="1453817"/>
                  </a:lnTo>
                  <a:lnTo>
                    <a:pt x="0" y="1453817"/>
                  </a:lnTo>
                  <a:close/>
                </a:path>
              </a:pathLst>
            </a:custGeom>
            <a:solidFill>
              <a:srgbClr val="000000">
                <a:alpha val="0"/>
              </a:srgbClr>
            </a:solidFill>
          </p:spPr>
        </p:sp>
        <p:sp>
          <p:nvSpPr>
            <p:cNvPr name="TextBox 11" id="11"/>
            <p:cNvSpPr txBox="true"/>
            <p:nvPr/>
          </p:nvSpPr>
          <p:spPr>
            <a:xfrm>
              <a:off x="0" y="-114300"/>
              <a:ext cx="22059232" cy="1568117"/>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sp>
        <p:nvSpPr>
          <p:cNvPr name="TextBox 12" id="12"/>
          <p:cNvSpPr txBox="true"/>
          <p:nvPr/>
        </p:nvSpPr>
        <p:spPr>
          <a:xfrm rot="0">
            <a:off x="678605" y="3305418"/>
            <a:ext cx="15242503" cy="4415517"/>
          </a:xfrm>
          <a:prstGeom prst="rect">
            <a:avLst/>
          </a:prstGeom>
        </p:spPr>
        <p:txBody>
          <a:bodyPr anchor="t" rtlCol="false" tIns="0" lIns="0" bIns="0" rIns="0">
            <a:spAutoFit/>
          </a:bodyPr>
          <a:lstStyle/>
          <a:p>
            <a:pPr algn="l">
              <a:lnSpc>
                <a:spcPts val="4303"/>
              </a:lnSpc>
              <a:spcBef>
                <a:spcPct val="0"/>
              </a:spcBef>
            </a:pPr>
            <a:r>
              <a:rPr lang="en-US" sz="3260">
                <a:solidFill>
                  <a:srgbClr val="000000"/>
                </a:solidFill>
                <a:latin typeface="ITC Franklin Gothic LT"/>
                <a:ea typeface="ITC Franklin Gothic LT"/>
                <a:cs typeface="ITC Franklin Gothic LT"/>
                <a:sym typeface="ITC Franklin Gothic LT"/>
              </a:rPr>
              <a:t>With the increasing need for secure communication, traditional encryption methods often attract unwanted attention from cyber attackers. Steganography provides a discreet way to hide sensitive information within digital images, making the presence of hidden data undetectable. This project focuses on implementing a secure data hiding technique using image steganography, ensuring minimal distortion while maintaining high security. The study aims to analyze steganographic methods and evaluate their effectiveness in terms of imperceptibility, robustness, and capacity.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714876" y="1028700"/>
            <a:ext cx="16544424" cy="1187372"/>
            <a:chOff x="0" y="0"/>
            <a:chExt cx="22059232" cy="1583162"/>
          </a:xfrm>
        </p:grpSpPr>
        <p:sp>
          <p:nvSpPr>
            <p:cNvPr name="Freeform 10" id="10"/>
            <p:cNvSpPr/>
            <p:nvPr/>
          </p:nvSpPr>
          <p:spPr>
            <a:xfrm flipH="false" flipV="false" rot="0">
              <a:off x="0" y="0"/>
              <a:ext cx="22059232" cy="1583162"/>
            </a:xfrm>
            <a:custGeom>
              <a:avLst/>
              <a:gdLst/>
              <a:ahLst/>
              <a:cxnLst/>
              <a:rect r="r" b="b" t="t" l="l"/>
              <a:pathLst>
                <a:path h="1583162" w="22059232">
                  <a:moveTo>
                    <a:pt x="0" y="0"/>
                  </a:moveTo>
                  <a:lnTo>
                    <a:pt x="22059232" y="0"/>
                  </a:lnTo>
                  <a:lnTo>
                    <a:pt x="22059232" y="1583162"/>
                  </a:lnTo>
                  <a:lnTo>
                    <a:pt x="0" y="1583162"/>
                  </a:lnTo>
                  <a:close/>
                </a:path>
              </a:pathLst>
            </a:custGeom>
            <a:solidFill>
              <a:srgbClr val="000000">
                <a:alpha val="0"/>
              </a:srgbClr>
            </a:solidFill>
          </p:spPr>
        </p:sp>
        <p:sp>
          <p:nvSpPr>
            <p:cNvPr name="TextBox 11" id="11"/>
            <p:cNvSpPr txBox="true"/>
            <p:nvPr/>
          </p:nvSpPr>
          <p:spPr>
            <a:xfrm>
              <a:off x="0" y="-114300"/>
              <a:ext cx="22059232" cy="169746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Technology  used</a:t>
              </a:r>
            </a:p>
          </p:txBody>
        </p:sp>
      </p:grpSp>
      <p:grpSp>
        <p:nvGrpSpPr>
          <p:cNvPr name="Group 12" id="12"/>
          <p:cNvGrpSpPr/>
          <p:nvPr/>
        </p:nvGrpSpPr>
        <p:grpSpPr>
          <a:xfrm rot="0">
            <a:off x="714876" y="2416097"/>
            <a:ext cx="16222107" cy="7760955"/>
            <a:chOff x="0" y="0"/>
            <a:chExt cx="21629476" cy="10347940"/>
          </a:xfrm>
        </p:grpSpPr>
        <p:sp>
          <p:nvSpPr>
            <p:cNvPr name="Freeform 13" id="13"/>
            <p:cNvSpPr/>
            <p:nvPr/>
          </p:nvSpPr>
          <p:spPr>
            <a:xfrm flipH="false" flipV="false" rot="0">
              <a:off x="0" y="0"/>
              <a:ext cx="21629475" cy="10347940"/>
            </a:xfrm>
            <a:custGeom>
              <a:avLst/>
              <a:gdLst/>
              <a:ahLst/>
              <a:cxnLst/>
              <a:rect r="r" b="b" t="t" l="l"/>
              <a:pathLst>
                <a:path h="10347940" w="21629475">
                  <a:moveTo>
                    <a:pt x="0" y="0"/>
                  </a:moveTo>
                  <a:lnTo>
                    <a:pt x="21629475" y="0"/>
                  </a:lnTo>
                  <a:lnTo>
                    <a:pt x="21629475" y="10347940"/>
                  </a:lnTo>
                  <a:lnTo>
                    <a:pt x="0" y="10347940"/>
                  </a:lnTo>
                  <a:close/>
                </a:path>
              </a:pathLst>
            </a:custGeom>
            <a:solidFill>
              <a:srgbClr val="000000">
                <a:alpha val="0"/>
              </a:srgbClr>
            </a:solidFill>
          </p:spPr>
        </p:sp>
        <p:sp>
          <p:nvSpPr>
            <p:cNvPr name="TextBox 14" id="14"/>
            <p:cNvSpPr txBox="true"/>
            <p:nvPr/>
          </p:nvSpPr>
          <p:spPr>
            <a:xfrm>
              <a:off x="0" y="-95250"/>
              <a:ext cx="21629476" cy="10443190"/>
            </a:xfrm>
            <a:prstGeom prst="rect">
              <a:avLst/>
            </a:prstGeom>
          </p:spPr>
          <p:txBody>
            <a:bodyPr anchor="ctr" rtlCol="false" tIns="0" lIns="0" bIns="0" rIns="0"/>
            <a:lstStyle/>
            <a:p>
              <a:pPr algn="l">
                <a:lnSpc>
                  <a:spcPts val="4289"/>
                </a:lnSpc>
              </a:pPr>
              <a:r>
                <a:rPr lang="en-US" sz="3249" b="true">
                  <a:solidFill>
                    <a:srgbClr val="404040"/>
                  </a:solidFill>
                  <a:latin typeface="ITC Franklin Gothic LT Semi-Bold"/>
                  <a:ea typeface="ITC Franklin Gothic LT Semi-Bold"/>
                  <a:cs typeface="ITC Franklin Gothic LT Semi-Bold"/>
                  <a:sym typeface="ITC Franklin Gothic LT Semi-Bold"/>
                </a:rPr>
                <a:t>1. Programming Language:</a:t>
              </a:r>
            </a:p>
            <a:p>
              <a:pPr algn="l">
                <a:lnSpc>
                  <a:spcPts val="4289"/>
                </a:lnSpc>
              </a:pPr>
              <a:r>
                <a:rPr lang="en-US" sz="3249">
                  <a:solidFill>
                    <a:srgbClr val="404040"/>
                  </a:solidFill>
                  <a:latin typeface="ITC Franklin Gothic LT"/>
                  <a:ea typeface="ITC Franklin Gothic LT"/>
                  <a:cs typeface="ITC Franklin Gothic LT"/>
                  <a:sym typeface="ITC Franklin Gothic LT"/>
                </a:rPr>
                <a:t>Python – For implementing steganography and image processing.</a:t>
              </a:r>
            </a:p>
            <a:p>
              <a:pPr algn="l">
                <a:lnSpc>
                  <a:spcPts val="4289"/>
                </a:lnSpc>
              </a:pPr>
            </a:p>
            <a:p>
              <a:pPr algn="just">
                <a:lnSpc>
                  <a:spcPts val="4289"/>
                </a:lnSpc>
              </a:pPr>
              <a:r>
                <a:rPr lang="en-US" sz="3249" b="true">
                  <a:solidFill>
                    <a:srgbClr val="404040"/>
                  </a:solidFill>
                  <a:latin typeface="ITC Franklin Gothic LT Semi-Bold"/>
                  <a:ea typeface="ITC Franklin Gothic LT Semi-Bold"/>
                  <a:cs typeface="ITC Franklin Gothic LT Semi-Bold"/>
                  <a:sym typeface="ITC Franklin Gothic LT Semi-Bold"/>
                </a:rPr>
                <a:t>2. Development Environment:</a:t>
              </a:r>
            </a:p>
            <a:p>
              <a:pPr algn="l">
                <a:lnSpc>
                  <a:spcPts val="4289"/>
                </a:lnSpc>
              </a:pPr>
              <a:r>
                <a:rPr lang="en-US" sz="3249">
                  <a:solidFill>
                    <a:srgbClr val="404040"/>
                  </a:solidFill>
                  <a:latin typeface="ITC Franklin Gothic LT"/>
                  <a:ea typeface="ITC Franklin Gothic LT"/>
                  <a:cs typeface="ITC Franklin Gothic LT"/>
                  <a:sym typeface="ITC Franklin Gothic LT"/>
                </a:rPr>
                <a:t>Python IDLE – Writing, testing, and debugging Python code.</a:t>
              </a:r>
            </a:p>
            <a:p>
              <a:pPr algn="l">
                <a:lnSpc>
                  <a:spcPts val="4289"/>
                </a:lnSpc>
              </a:pPr>
            </a:p>
            <a:p>
              <a:pPr algn="l">
                <a:lnSpc>
                  <a:spcPts val="4289"/>
                </a:lnSpc>
              </a:pPr>
              <a:r>
                <a:rPr lang="en-US" sz="3249" b="true">
                  <a:solidFill>
                    <a:srgbClr val="404040"/>
                  </a:solidFill>
                  <a:latin typeface="ITC Franklin Gothic LT Semi-Bold"/>
                  <a:ea typeface="ITC Franklin Gothic LT Semi-Bold"/>
                  <a:cs typeface="ITC Franklin Gothic LT Semi-Bold"/>
                  <a:sym typeface="ITC Franklin Gothic LT Semi-Bold"/>
                </a:rPr>
                <a:t>3. Libraries &amp; Modules:</a:t>
              </a:r>
            </a:p>
            <a:p>
              <a:pPr algn="l">
                <a:lnSpc>
                  <a:spcPts val="4289"/>
                </a:lnSpc>
              </a:pPr>
              <a:r>
                <a:rPr lang="en-US" sz="3249">
                  <a:solidFill>
                    <a:srgbClr val="404040"/>
                  </a:solidFill>
                  <a:latin typeface="ITC Franklin Gothic LT"/>
                  <a:ea typeface="ITC Franklin Gothic LT"/>
                  <a:cs typeface="ITC Franklin Gothic LT"/>
                  <a:sym typeface="ITC Franklin Gothic LT"/>
                </a:rPr>
                <a:t>OpenCV (cv2) – Image processing and manipulation.</a:t>
              </a:r>
            </a:p>
            <a:p>
              <a:pPr algn="l">
                <a:lnSpc>
                  <a:spcPts val="4289"/>
                </a:lnSpc>
              </a:pPr>
              <a:r>
                <a:rPr lang="en-US" sz="3249">
                  <a:solidFill>
                    <a:srgbClr val="404040"/>
                  </a:solidFill>
                  <a:latin typeface="ITC Franklin Gothic LT"/>
                  <a:ea typeface="ITC Franklin Gothic LT"/>
                  <a:cs typeface="ITC Franklin Gothic LT"/>
                  <a:sym typeface="ITC Franklin Gothic LT"/>
                </a:rPr>
                <a:t>String Module – Handling text data for embedding in images.</a:t>
              </a:r>
            </a:p>
            <a:p>
              <a:pPr algn="l">
                <a:lnSpc>
                  <a:spcPts val="4553"/>
                </a:lnSpc>
              </a:pPr>
              <a:r>
                <a:rPr lang="en-US" sz="3449">
                  <a:solidFill>
                    <a:srgbClr val="404040"/>
                  </a:solidFill>
                  <a:latin typeface="ITC Franklin Gothic LT"/>
                  <a:ea typeface="ITC Franklin Gothic LT"/>
                  <a:cs typeface="ITC Franklin Gothic LT"/>
                  <a:sym typeface="ITC Franklin Gothic LT"/>
                </a:rPr>
                <a:t>OS Module – Managing file paths and automating file operations.</a:t>
              </a:r>
            </a:p>
            <a:p>
              <a:pPr algn="l">
                <a:lnSpc>
                  <a:spcPts val="4289"/>
                </a:lnSpc>
              </a:pPr>
            </a:p>
            <a:p>
              <a:pPr algn="l">
                <a:lnSpc>
                  <a:spcPts val="428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6" y="1157595"/>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95250"/>
              <a:ext cx="22059232" cy="1155842"/>
            </a:xfrm>
            <a:prstGeom prst="rect">
              <a:avLst/>
            </a:prstGeom>
          </p:spPr>
          <p:txBody>
            <a:bodyPr anchor="b" rtlCol="false" tIns="0" lIns="0" bIns="0" rIns="0"/>
            <a:lstStyle/>
            <a:p>
              <a:pPr algn="l">
                <a:lnSpc>
                  <a:spcPts val="5759"/>
                </a:lnSpc>
              </a:pPr>
              <a:r>
                <a:rPr lang="en-US" sz="4800" b="true">
                  <a:solidFill>
                    <a:srgbClr val="1CADE4"/>
                  </a:solidFill>
                  <a:latin typeface="Arial Bold"/>
                  <a:ea typeface="Arial Bold"/>
                  <a:cs typeface="Arial Bold"/>
                  <a:sym typeface="Arial Bold"/>
                </a:rPr>
                <a:t>Wow factors</a:t>
              </a:r>
            </a:p>
          </p:txBody>
        </p:sp>
      </p:grpSp>
      <p:grpSp>
        <p:nvGrpSpPr>
          <p:cNvPr name="Group 12" id="12"/>
          <p:cNvGrpSpPr/>
          <p:nvPr/>
        </p:nvGrpSpPr>
        <p:grpSpPr>
          <a:xfrm rot="0">
            <a:off x="669801" y="2248314"/>
            <a:ext cx="16387513" cy="7009986"/>
            <a:chOff x="0" y="0"/>
            <a:chExt cx="21850018" cy="9346648"/>
          </a:xfrm>
        </p:grpSpPr>
        <p:sp>
          <p:nvSpPr>
            <p:cNvPr name="Freeform 13" id="13"/>
            <p:cNvSpPr/>
            <p:nvPr/>
          </p:nvSpPr>
          <p:spPr>
            <a:xfrm flipH="false" flipV="false" rot="0">
              <a:off x="0" y="0"/>
              <a:ext cx="21850018" cy="9346648"/>
            </a:xfrm>
            <a:custGeom>
              <a:avLst/>
              <a:gdLst/>
              <a:ahLst/>
              <a:cxnLst/>
              <a:rect r="r" b="b" t="t" l="l"/>
              <a:pathLst>
                <a:path h="9346648" w="21850018">
                  <a:moveTo>
                    <a:pt x="0" y="0"/>
                  </a:moveTo>
                  <a:lnTo>
                    <a:pt x="21850018" y="0"/>
                  </a:lnTo>
                  <a:lnTo>
                    <a:pt x="21850018" y="9346648"/>
                  </a:lnTo>
                  <a:lnTo>
                    <a:pt x="0" y="9346648"/>
                  </a:lnTo>
                  <a:close/>
                </a:path>
              </a:pathLst>
            </a:custGeom>
            <a:solidFill>
              <a:srgbClr val="000000">
                <a:alpha val="0"/>
              </a:srgbClr>
            </a:solidFill>
          </p:spPr>
        </p:sp>
        <p:sp>
          <p:nvSpPr>
            <p:cNvPr name="TextBox 14" id="14"/>
            <p:cNvSpPr txBox="true"/>
            <p:nvPr/>
          </p:nvSpPr>
          <p:spPr>
            <a:xfrm>
              <a:off x="0" y="-123825"/>
              <a:ext cx="21850018" cy="9470473"/>
            </a:xfrm>
            <a:prstGeom prst="rect">
              <a:avLst/>
            </a:prstGeom>
          </p:spPr>
          <p:txBody>
            <a:bodyPr anchor="ctr" rtlCol="false" tIns="0" lIns="0" bIns="0" rIns="0"/>
            <a:lstStyle/>
            <a:p>
              <a:pPr algn="just" marL="820414" indent="-410207" lvl="1">
                <a:lnSpc>
                  <a:spcPts val="5015"/>
                </a:lnSpc>
                <a:buFont typeface="Arial"/>
                <a:buChar char="•"/>
              </a:pPr>
              <a:r>
                <a:rPr lang="en-US" b="true" sz="3799">
                  <a:solidFill>
                    <a:srgbClr val="0F0F0F"/>
                  </a:solidFill>
                  <a:latin typeface="ITC Franklin Gothic LT Semi-Bold"/>
                  <a:ea typeface="ITC Franklin Gothic LT Semi-Bold"/>
                  <a:cs typeface="ITC Franklin Gothic LT Semi-Bold"/>
                  <a:sym typeface="ITC Franklin Gothic LT Semi-Bold"/>
                </a:rPr>
                <a:t>Invisible Data Hiding – </a:t>
              </a:r>
              <a:r>
                <a:rPr lang="en-US" sz="3799">
                  <a:solidFill>
                    <a:srgbClr val="0F0F0F"/>
                  </a:solidFill>
                  <a:latin typeface="ITC Franklin Gothic LT"/>
                  <a:ea typeface="ITC Franklin Gothic LT"/>
                  <a:cs typeface="ITC Franklin Gothic LT"/>
                  <a:sym typeface="ITC Franklin Gothic LT"/>
                </a:rPr>
                <a:t>Securely embeds information without noticeable</a:t>
              </a:r>
              <a:r>
                <a:rPr lang="en-US" b="true" sz="3799">
                  <a:solidFill>
                    <a:srgbClr val="0F0F0F"/>
                  </a:solidFill>
                  <a:latin typeface="ITC Franklin Gothic LT Semi-Bold"/>
                  <a:ea typeface="ITC Franklin Gothic LT Semi-Bold"/>
                  <a:cs typeface="ITC Franklin Gothic LT Semi-Bold"/>
                  <a:sym typeface="ITC Franklin Gothic LT Semi-Bold"/>
                </a:rPr>
                <a:t>         </a:t>
              </a:r>
              <a:r>
                <a:rPr lang="en-US" sz="3799">
                  <a:solidFill>
                    <a:srgbClr val="0F0F0F"/>
                  </a:solidFill>
                  <a:latin typeface="ITC Franklin Gothic LT"/>
                  <a:ea typeface="ITC Franklin Gothic LT"/>
                  <a:cs typeface="ITC Franklin Gothic LT"/>
                  <a:sym typeface="ITC Franklin Gothic LT"/>
                </a:rPr>
                <a:t>changes.</a:t>
              </a:r>
            </a:p>
            <a:p>
              <a:pPr algn="just" marL="820414" indent="-410207" lvl="1">
                <a:lnSpc>
                  <a:spcPts val="5015"/>
                </a:lnSpc>
                <a:buFont typeface="Arial"/>
                <a:buChar char="•"/>
              </a:pPr>
              <a:r>
                <a:rPr lang="en-US" b="true" sz="3799">
                  <a:solidFill>
                    <a:srgbClr val="0F0F0F"/>
                  </a:solidFill>
                  <a:latin typeface="ITC Franklin Gothic LT Semi-Bold"/>
                  <a:ea typeface="ITC Franklin Gothic LT Semi-Bold"/>
                  <a:cs typeface="ITC Franklin Gothic LT Semi-Bold"/>
                  <a:sym typeface="ITC Franklin Gothic LT Semi-Bold"/>
                </a:rPr>
                <a:t>Minimal Image Distortion – </a:t>
              </a:r>
              <a:r>
                <a:rPr lang="en-US" sz="3799">
                  <a:solidFill>
                    <a:srgbClr val="0F0F0F"/>
                  </a:solidFill>
                  <a:latin typeface="ITC Franklin Gothic LT"/>
                  <a:ea typeface="ITC Franklin Gothic LT"/>
                  <a:cs typeface="ITC Franklin Gothic LT"/>
                  <a:sym typeface="ITC Franklin Gothic LT"/>
                </a:rPr>
                <a:t>Maintains image quality after data embedding.</a:t>
              </a:r>
            </a:p>
            <a:p>
              <a:pPr algn="just" marL="820414" indent="-410207" lvl="1">
                <a:lnSpc>
                  <a:spcPts val="5015"/>
                </a:lnSpc>
                <a:buFont typeface="Arial"/>
                <a:buChar char="•"/>
              </a:pPr>
              <a:r>
                <a:rPr lang="en-US" b="true" sz="3799">
                  <a:solidFill>
                    <a:srgbClr val="0F0F0F"/>
                  </a:solidFill>
                  <a:latin typeface="ITC Franklin Gothic LT Semi-Bold"/>
                  <a:ea typeface="ITC Franklin Gothic LT Semi-Bold"/>
                  <a:cs typeface="ITC Franklin Gothic LT Semi-Bold"/>
                  <a:sym typeface="ITC Franklin Gothic LT Semi-Bold"/>
                </a:rPr>
                <a:t>Fast &amp; Efficient – </a:t>
              </a:r>
              <a:r>
                <a:rPr lang="en-US" sz="3799">
                  <a:solidFill>
                    <a:srgbClr val="0F0F0F"/>
                  </a:solidFill>
                  <a:latin typeface="ITC Franklin Gothic LT"/>
                  <a:ea typeface="ITC Franklin Gothic LT"/>
                  <a:cs typeface="ITC Franklin Gothic LT"/>
                  <a:sym typeface="ITC Franklin Gothic LT"/>
                </a:rPr>
                <a:t>Quick encoding and decoding using Python &amp; OpenCV</a:t>
              </a:r>
              <a:r>
                <a:rPr lang="en-US" b="true" sz="3799">
                  <a:solidFill>
                    <a:srgbClr val="0F0F0F"/>
                  </a:solidFill>
                  <a:latin typeface="ITC Franklin Gothic LT Semi-Bold"/>
                  <a:ea typeface="ITC Franklin Gothic LT Semi-Bold"/>
                  <a:cs typeface="ITC Franklin Gothic LT Semi-Bold"/>
                  <a:sym typeface="ITC Franklin Gothic LT Semi-Bold"/>
                </a:rPr>
                <a:t>.</a:t>
              </a:r>
            </a:p>
            <a:p>
              <a:pPr algn="just" marL="820414" indent="-410207" lvl="1">
                <a:lnSpc>
                  <a:spcPts val="5015"/>
                </a:lnSpc>
                <a:buFont typeface="Arial"/>
                <a:buChar char="•"/>
              </a:pPr>
              <a:r>
                <a:rPr lang="en-US" b="true" sz="3799">
                  <a:solidFill>
                    <a:srgbClr val="0F0F0F"/>
                  </a:solidFill>
                  <a:latin typeface="ITC Franklin Gothic LT Semi-Bold"/>
                  <a:ea typeface="ITC Franklin Gothic LT Semi-Bold"/>
                  <a:cs typeface="ITC Franklin Gothic LT Semi-Bold"/>
                  <a:sym typeface="ITC Franklin Gothic LT Semi-Bold"/>
                </a:rPr>
                <a:t>Real-World Applications –</a:t>
              </a:r>
              <a:r>
                <a:rPr lang="en-US" sz="3799">
                  <a:solidFill>
                    <a:srgbClr val="0F0F0F"/>
                  </a:solidFill>
                  <a:latin typeface="ITC Franklin Gothic LT"/>
                  <a:ea typeface="ITC Franklin Gothic LT"/>
                  <a:cs typeface="ITC Franklin Gothic LT"/>
                  <a:sym typeface="ITC Franklin Gothic LT"/>
                </a:rPr>
                <a:t> Useful for secure messaging, watermarking, and data protection.</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862406"/>
            <a:chOff x="0" y="0"/>
            <a:chExt cx="22059232" cy="1149874"/>
          </a:xfrm>
        </p:grpSpPr>
        <p:sp>
          <p:nvSpPr>
            <p:cNvPr name="Freeform 10" id="10"/>
            <p:cNvSpPr/>
            <p:nvPr/>
          </p:nvSpPr>
          <p:spPr>
            <a:xfrm flipH="false" flipV="false" rot="0">
              <a:off x="0" y="0"/>
              <a:ext cx="22059232" cy="1149874"/>
            </a:xfrm>
            <a:custGeom>
              <a:avLst/>
              <a:gdLst/>
              <a:ahLst/>
              <a:cxnLst/>
              <a:rect r="r" b="b" t="t" l="l"/>
              <a:pathLst>
                <a:path h="1149874" w="22059232">
                  <a:moveTo>
                    <a:pt x="0" y="0"/>
                  </a:moveTo>
                  <a:lnTo>
                    <a:pt x="22059232" y="0"/>
                  </a:lnTo>
                  <a:lnTo>
                    <a:pt x="22059232" y="1149874"/>
                  </a:lnTo>
                  <a:lnTo>
                    <a:pt x="0" y="1149874"/>
                  </a:lnTo>
                  <a:close/>
                </a:path>
              </a:pathLst>
            </a:custGeom>
            <a:solidFill>
              <a:srgbClr val="000000">
                <a:alpha val="0"/>
              </a:srgbClr>
            </a:solidFill>
          </p:spPr>
        </p:sp>
        <p:sp>
          <p:nvSpPr>
            <p:cNvPr name="TextBox 11" id="11"/>
            <p:cNvSpPr txBox="true"/>
            <p:nvPr/>
          </p:nvSpPr>
          <p:spPr>
            <a:xfrm>
              <a:off x="0" y="-95250"/>
              <a:ext cx="22059232" cy="1245124"/>
            </a:xfrm>
            <a:prstGeom prst="rect">
              <a:avLst/>
            </a:prstGeom>
          </p:spPr>
          <p:txBody>
            <a:bodyPr anchor="b" rtlCol="false" tIns="0" lIns="0" bIns="0" rIns="0"/>
            <a:lstStyle/>
            <a:p>
              <a:pPr algn="l">
                <a:lnSpc>
                  <a:spcPts val="5639"/>
                </a:lnSpc>
              </a:pPr>
              <a:r>
                <a:rPr lang="en-US" sz="4699" b="true">
                  <a:solidFill>
                    <a:srgbClr val="1CADE4"/>
                  </a:solidFill>
                  <a:latin typeface="ITC Franklin Gothic LT Semi-Bold"/>
                  <a:ea typeface="ITC Franklin Gothic LT Semi-Bold"/>
                  <a:cs typeface="ITC Franklin Gothic LT Semi-Bold"/>
                  <a:sym typeface="ITC Franklin Gothic LT Semi-Bold"/>
                </a:rPr>
                <a:t>End users</a:t>
              </a:r>
            </a:p>
          </p:txBody>
        </p:sp>
      </p:grpSp>
      <p:grpSp>
        <p:nvGrpSpPr>
          <p:cNvPr name="Group 12" id="12"/>
          <p:cNvGrpSpPr/>
          <p:nvPr/>
        </p:nvGrpSpPr>
        <p:grpSpPr>
          <a:xfrm rot="0">
            <a:off x="387586" y="2728217"/>
            <a:ext cx="16544422" cy="6049110"/>
            <a:chOff x="0" y="0"/>
            <a:chExt cx="22059230" cy="8065480"/>
          </a:xfrm>
        </p:grpSpPr>
        <p:sp>
          <p:nvSpPr>
            <p:cNvPr name="Freeform 13" id="13"/>
            <p:cNvSpPr/>
            <p:nvPr/>
          </p:nvSpPr>
          <p:spPr>
            <a:xfrm flipH="false" flipV="false" rot="0">
              <a:off x="0" y="0"/>
              <a:ext cx="22059230" cy="8065480"/>
            </a:xfrm>
            <a:custGeom>
              <a:avLst/>
              <a:gdLst/>
              <a:ahLst/>
              <a:cxnLst/>
              <a:rect r="r" b="b" t="t" l="l"/>
              <a:pathLst>
                <a:path h="8065480" w="22059230">
                  <a:moveTo>
                    <a:pt x="0" y="0"/>
                  </a:moveTo>
                  <a:lnTo>
                    <a:pt x="22059230" y="0"/>
                  </a:lnTo>
                  <a:lnTo>
                    <a:pt x="22059230" y="8065480"/>
                  </a:lnTo>
                  <a:lnTo>
                    <a:pt x="0" y="8065480"/>
                  </a:lnTo>
                  <a:close/>
                </a:path>
              </a:pathLst>
            </a:custGeom>
            <a:solidFill>
              <a:srgbClr val="000000">
                <a:alpha val="0"/>
              </a:srgbClr>
            </a:solidFill>
          </p:spPr>
        </p:sp>
        <p:sp>
          <p:nvSpPr>
            <p:cNvPr name="TextBox 14" id="14"/>
            <p:cNvSpPr txBox="true"/>
            <p:nvPr/>
          </p:nvSpPr>
          <p:spPr>
            <a:xfrm>
              <a:off x="0" y="-95250"/>
              <a:ext cx="22059230" cy="8160730"/>
            </a:xfrm>
            <a:prstGeom prst="rect">
              <a:avLst/>
            </a:prstGeom>
          </p:spPr>
          <p:txBody>
            <a:bodyPr anchor="ctr" rtlCol="false" tIns="0" lIns="0" bIns="0" rIns="0"/>
            <a:lstStyle/>
            <a:p>
              <a:pPr algn="l">
                <a:lnSpc>
                  <a:spcPts val="4289"/>
                </a:lnSpc>
              </a:pPr>
            </a:p>
            <a:p>
              <a:pPr algn="l" marL="642006" indent="-321003" lvl="1">
                <a:lnSpc>
                  <a:spcPts val="4685"/>
                </a:lnSpc>
                <a:buFont typeface="Arial"/>
                <a:buChar char="•"/>
              </a:pPr>
              <a:r>
                <a:rPr lang="en-US" b="true" sz="3549">
                  <a:solidFill>
                    <a:srgbClr val="404040"/>
                  </a:solidFill>
                  <a:latin typeface="ITC Franklin Gothic LT Semi-Bold"/>
                  <a:ea typeface="ITC Franklin Gothic LT Semi-Bold"/>
                  <a:cs typeface="ITC Franklin Gothic LT Semi-Bold"/>
                  <a:sym typeface="ITC Franklin Gothic LT Semi-Bold"/>
                </a:rPr>
                <a:t>Government &amp; Defence </a:t>
              </a:r>
              <a:r>
                <a:rPr lang="en-US" b="true" sz="3549">
                  <a:solidFill>
                    <a:srgbClr val="404040"/>
                  </a:solidFill>
                  <a:latin typeface="ITC Franklin Gothic LT Semi-Bold"/>
                  <a:ea typeface="ITC Franklin Gothic LT Semi-Bold"/>
                  <a:cs typeface="ITC Franklin Gothic LT Semi-Bold"/>
                  <a:sym typeface="ITC Franklin Gothic LT Semi-Bold"/>
                </a:rPr>
                <a:t>Agencies –</a:t>
              </a:r>
              <a:r>
                <a:rPr lang="en-US" sz="3549">
                  <a:solidFill>
                    <a:srgbClr val="404040"/>
                  </a:solidFill>
                  <a:latin typeface="ITC Franklin Gothic LT"/>
                  <a:ea typeface="ITC Franklin Gothic LT"/>
                  <a:cs typeface="ITC Franklin Gothic LT"/>
                  <a:sym typeface="ITC Franklin Gothic LT"/>
                </a:rPr>
                <a:t> Secure military communication and covert operations.</a:t>
              </a:r>
            </a:p>
            <a:p>
              <a:pPr algn="l" marL="642006" indent="-321003" lvl="1">
                <a:lnSpc>
                  <a:spcPts val="4685"/>
                </a:lnSpc>
                <a:buFont typeface="Arial"/>
                <a:buChar char="•"/>
              </a:pPr>
              <a:r>
                <a:rPr lang="en-US" b="true" sz="3549">
                  <a:solidFill>
                    <a:srgbClr val="404040"/>
                  </a:solidFill>
                  <a:latin typeface="ITC Franklin Gothic LT Semi-Bold"/>
                  <a:ea typeface="ITC Franklin Gothic LT Semi-Bold"/>
                  <a:cs typeface="ITC Franklin Gothic LT Semi-Bold"/>
                  <a:sym typeface="ITC Franklin Gothic LT Semi-Bold"/>
                </a:rPr>
                <a:t>IT &amp; Cybersecurity Sector –</a:t>
              </a:r>
              <a:r>
                <a:rPr lang="en-US" sz="3549">
                  <a:solidFill>
                    <a:srgbClr val="404040"/>
                  </a:solidFill>
                  <a:latin typeface="ITC Franklin Gothic LT"/>
                  <a:ea typeface="ITC Franklin Gothic LT"/>
                  <a:cs typeface="ITC Franklin Gothic LT"/>
                  <a:sym typeface="ITC Franklin Gothic LT"/>
                </a:rPr>
                <a:t> Protect sensitive data from cyber threats.</a:t>
              </a:r>
            </a:p>
            <a:p>
              <a:pPr algn="l" marL="642006" indent="-321003" lvl="1">
                <a:lnSpc>
                  <a:spcPts val="4685"/>
                </a:lnSpc>
                <a:buFont typeface="Arial"/>
                <a:buChar char="•"/>
              </a:pPr>
              <a:r>
                <a:rPr lang="en-US" b="true" sz="3549">
                  <a:solidFill>
                    <a:srgbClr val="404040"/>
                  </a:solidFill>
                  <a:latin typeface="ITC Franklin Gothic LT Semi-Bold"/>
                  <a:ea typeface="ITC Franklin Gothic LT Semi-Bold"/>
                  <a:cs typeface="ITC Franklin Gothic LT Semi-Bold"/>
                  <a:sym typeface="ITC Franklin Gothic LT Semi-Bold"/>
                </a:rPr>
                <a:t>Large MNCs &amp; Corporations –</a:t>
              </a:r>
              <a:r>
                <a:rPr lang="en-US" sz="3549">
                  <a:solidFill>
                    <a:srgbClr val="404040"/>
                  </a:solidFill>
                  <a:latin typeface="ITC Franklin Gothic LT"/>
                  <a:ea typeface="ITC Franklin Gothic LT"/>
                  <a:cs typeface="ITC Franklin Gothic LT"/>
                  <a:sym typeface="ITC Franklin Gothic LT"/>
                </a:rPr>
                <a:t> Ensure confidential business communication.</a:t>
              </a:r>
            </a:p>
            <a:p>
              <a:pPr algn="l" marL="642006" indent="-321003" lvl="1">
                <a:lnSpc>
                  <a:spcPts val="4685"/>
                </a:lnSpc>
                <a:buFont typeface="Arial"/>
                <a:buChar char="•"/>
              </a:pPr>
              <a:r>
                <a:rPr lang="en-US" b="true" sz="3549">
                  <a:solidFill>
                    <a:srgbClr val="404040"/>
                  </a:solidFill>
                  <a:latin typeface="ITC Franklin Gothic LT Semi-Bold"/>
                  <a:ea typeface="ITC Franklin Gothic LT Semi-Bold"/>
                  <a:cs typeface="ITC Franklin Gothic LT Semi-Bold"/>
                  <a:sym typeface="ITC Franklin Gothic LT Semi-Bold"/>
                </a:rPr>
                <a:t>Banking &amp; Finance Industry –</a:t>
              </a:r>
              <a:r>
                <a:rPr lang="en-US" sz="3549">
                  <a:solidFill>
                    <a:srgbClr val="404040"/>
                  </a:solidFill>
                  <a:latin typeface="ITC Franklin Gothic LT"/>
                  <a:ea typeface="ITC Franklin Gothic LT"/>
                  <a:cs typeface="ITC Franklin Gothic LT"/>
                  <a:sym typeface="ITC Franklin Gothic LT"/>
                </a:rPr>
                <a:t> Secure financial transactions and client data.</a:t>
              </a:r>
            </a:p>
            <a:p>
              <a:pPr algn="l" marL="642006" indent="-321003" lvl="1">
                <a:lnSpc>
                  <a:spcPts val="4685"/>
                </a:lnSpc>
                <a:buFont typeface="Arial"/>
                <a:buChar char="•"/>
              </a:pPr>
              <a:r>
                <a:rPr lang="en-US" b="true" sz="3549">
                  <a:solidFill>
                    <a:srgbClr val="404040"/>
                  </a:solidFill>
                  <a:latin typeface="ITC Franklin Gothic LT Semi-Bold"/>
                  <a:ea typeface="ITC Franklin Gothic LT Semi-Bold"/>
                  <a:cs typeface="ITC Franklin Gothic LT Semi-Bold"/>
                  <a:sym typeface="ITC Franklin Gothic LT Semi-Bold"/>
                </a:rPr>
                <a:t>Healthcare &amp; Research Institutions –</a:t>
              </a:r>
              <a:r>
                <a:rPr lang="en-US" sz="3549">
                  <a:solidFill>
                    <a:srgbClr val="404040"/>
                  </a:solidFill>
                  <a:latin typeface="ITC Franklin Gothic LT"/>
                  <a:ea typeface="ITC Franklin Gothic LT"/>
                  <a:cs typeface="ITC Franklin Gothic LT"/>
                  <a:sym typeface="ITC Franklin Gothic LT"/>
                </a:rPr>
                <a:t> Protect patient records and research data.</a:t>
              </a:r>
            </a:p>
            <a:p>
              <a:pPr algn="l">
                <a:lnSpc>
                  <a:spcPts val="5345"/>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2" id="12"/>
          <p:cNvSpPr/>
          <p:nvPr/>
        </p:nvSpPr>
        <p:spPr>
          <a:xfrm flipH="false" flipV="false" rot="0">
            <a:off x="10642292" y="1822677"/>
            <a:ext cx="5889952" cy="4140801"/>
          </a:xfrm>
          <a:custGeom>
            <a:avLst/>
            <a:gdLst/>
            <a:ahLst/>
            <a:cxnLst/>
            <a:rect r="r" b="b" t="t" l="l"/>
            <a:pathLst>
              <a:path h="4140801" w="5889952">
                <a:moveTo>
                  <a:pt x="0" y="0"/>
                </a:moveTo>
                <a:lnTo>
                  <a:pt x="5889952" y="0"/>
                </a:lnTo>
                <a:lnTo>
                  <a:pt x="5889952" y="4140801"/>
                </a:lnTo>
                <a:lnTo>
                  <a:pt x="0" y="4140801"/>
                </a:lnTo>
                <a:lnTo>
                  <a:pt x="0" y="0"/>
                </a:lnTo>
                <a:close/>
              </a:path>
            </a:pathLst>
          </a:custGeom>
          <a:blipFill>
            <a:blip r:embed="rId3"/>
            <a:stretch>
              <a:fillRect l="0" t="-1263" r="0" b="-5418"/>
            </a:stretch>
          </a:blipFill>
        </p:spPr>
      </p:sp>
      <p:sp>
        <p:nvSpPr>
          <p:cNvPr name="Freeform 13" id="13"/>
          <p:cNvSpPr/>
          <p:nvPr/>
        </p:nvSpPr>
        <p:spPr>
          <a:xfrm flipH="false" flipV="false" rot="0">
            <a:off x="871788" y="1848678"/>
            <a:ext cx="6025494" cy="4151727"/>
          </a:xfrm>
          <a:custGeom>
            <a:avLst/>
            <a:gdLst/>
            <a:ahLst/>
            <a:cxnLst/>
            <a:rect r="r" b="b" t="t" l="l"/>
            <a:pathLst>
              <a:path h="4151727" w="6025494">
                <a:moveTo>
                  <a:pt x="0" y="0"/>
                </a:moveTo>
                <a:lnTo>
                  <a:pt x="6025494" y="0"/>
                </a:lnTo>
                <a:lnTo>
                  <a:pt x="6025494" y="4151727"/>
                </a:lnTo>
                <a:lnTo>
                  <a:pt x="0" y="4151727"/>
                </a:lnTo>
                <a:lnTo>
                  <a:pt x="0" y="0"/>
                </a:lnTo>
                <a:close/>
              </a:path>
            </a:pathLst>
          </a:custGeom>
          <a:blipFill>
            <a:blip r:embed="rId4"/>
            <a:stretch>
              <a:fillRect l="0" t="0" r="0" b="-8849"/>
            </a:stretch>
          </a:blipFill>
        </p:spPr>
      </p:sp>
      <p:sp>
        <p:nvSpPr>
          <p:cNvPr name="Freeform 14" id="14"/>
          <p:cNvSpPr/>
          <p:nvPr/>
        </p:nvSpPr>
        <p:spPr>
          <a:xfrm flipH="false" flipV="false" rot="0">
            <a:off x="5762680" y="6218079"/>
            <a:ext cx="5558105" cy="3757351"/>
          </a:xfrm>
          <a:custGeom>
            <a:avLst/>
            <a:gdLst/>
            <a:ahLst/>
            <a:cxnLst/>
            <a:rect r="r" b="b" t="t" l="l"/>
            <a:pathLst>
              <a:path h="3757351" w="5558105">
                <a:moveTo>
                  <a:pt x="0" y="0"/>
                </a:moveTo>
                <a:lnTo>
                  <a:pt x="5558105" y="0"/>
                </a:lnTo>
                <a:lnTo>
                  <a:pt x="5558105" y="3757352"/>
                </a:lnTo>
                <a:lnTo>
                  <a:pt x="0" y="3757352"/>
                </a:lnTo>
                <a:lnTo>
                  <a:pt x="0" y="0"/>
                </a:lnTo>
                <a:close/>
              </a:path>
            </a:pathLst>
          </a:custGeom>
          <a:blipFill>
            <a:blip r:embed="rId5"/>
            <a:stretch>
              <a:fillRect l="0" t="0" r="0" b="-10944"/>
            </a:stretch>
          </a:blipFill>
        </p:spPr>
      </p:sp>
      <p:sp>
        <p:nvSpPr>
          <p:cNvPr name="Freeform 15" id="15"/>
          <p:cNvSpPr/>
          <p:nvPr/>
        </p:nvSpPr>
        <p:spPr>
          <a:xfrm flipH="false" flipV="false" rot="0">
            <a:off x="871788" y="1848678"/>
            <a:ext cx="6138746" cy="4114800"/>
          </a:xfrm>
          <a:custGeom>
            <a:avLst/>
            <a:gdLst/>
            <a:ahLst/>
            <a:cxnLst/>
            <a:rect r="r" b="b" t="t" l="l"/>
            <a:pathLst>
              <a:path h="4114800" w="6138746">
                <a:moveTo>
                  <a:pt x="0" y="0"/>
                </a:moveTo>
                <a:lnTo>
                  <a:pt x="6138746" y="0"/>
                </a:lnTo>
                <a:lnTo>
                  <a:pt x="613874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490350" y="1817214"/>
            <a:ext cx="6193836" cy="4151727"/>
          </a:xfrm>
          <a:custGeom>
            <a:avLst/>
            <a:gdLst/>
            <a:ahLst/>
            <a:cxnLst/>
            <a:rect r="r" b="b" t="t" l="l"/>
            <a:pathLst>
              <a:path h="4151727" w="6193836">
                <a:moveTo>
                  <a:pt x="0" y="0"/>
                </a:moveTo>
                <a:lnTo>
                  <a:pt x="6193836" y="0"/>
                </a:lnTo>
                <a:lnTo>
                  <a:pt x="6193836" y="4151727"/>
                </a:lnTo>
                <a:lnTo>
                  <a:pt x="0" y="4151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5472359" y="6089754"/>
            <a:ext cx="6138746" cy="4114800"/>
          </a:xfrm>
          <a:custGeom>
            <a:avLst/>
            <a:gdLst/>
            <a:ahLst/>
            <a:cxnLst/>
            <a:rect r="r" b="b" t="t" l="l"/>
            <a:pathLst>
              <a:path h="4114800" w="6138746">
                <a:moveTo>
                  <a:pt x="0" y="0"/>
                </a:moveTo>
                <a:lnTo>
                  <a:pt x="6138746" y="0"/>
                </a:lnTo>
                <a:lnTo>
                  <a:pt x="613874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Conclusion</a:t>
              </a:r>
            </a:p>
          </p:txBody>
        </p:sp>
      </p:grpSp>
      <p:grpSp>
        <p:nvGrpSpPr>
          <p:cNvPr name="Group 12" id="12"/>
          <p:cNvGrpSpPr/>
          <p:nvPr/>
        </p:nvGrpSpPr>
        <p:grpSpPr>
          <a:xfrm rot="0">
            <a:off x="367394" y="2247778"/>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14300"/>
              <a:ext cx="22059230" cy="9460948"/>
            </a:xfrm>
            <a:prstGeom prst="rect">
              <a:avLst/>
            </a:prstGeom>
          </p:spPr>
          <p:txBody>
            <a:bodyPr anchor="ctr" rtlCol="false" tIns="0" lIns="0" bIns="0" rIns="0"/>
            <a:lstStyle/>
            <a:p>
              <a:pPr algn="l" marL="623922" indent="-311961" lvl="1">
                <a:lnSpc>
                  <a:spcPts val="4553"/>
                </a:lnSpc>
                <a:buFont typeface="Arial"/>
                <a:buChar char="•"/>
              </a:pPr>
              <a:r>
                <a:rPr lang="en-US" sz="3449">
                  <a:solidFill>
                    <a:srgbClr val="404040"/>
                  </a:solidFill>
                  <a:latin typeface="ITC Franklin Gothic LT"/>
                  <a:ea typeface="ITC Franklin Gothic LT"/>
                  <a:cs typeface="ITC Franklin Gothic LT"/>
                  <a:sym typeface="ITC Franklin Gothic LT"/>
                </a:rPr>
                <a:t>This project successfully implements steganography to hide data securely within images.</a:t>
              </a:r>
            </a:p>
            <a:p>
              <a:pPr algn="l" marL="623922" indent="-311961" lvl="1">
                <a:lnSpc>
                  <a:spcPts val="4553"/>
                </a:lnSpc>
                <a:buFont typeface="Arial"/>
                <a:buChar char="•"/>
              </a:pPr>
              <a:r>
                <a:rPr lang="en-US" sz="3449">
                  <a:solidFill>
                    <a:srgbClr val="404040"/>
                  </a:solidFill>
                  <a:latin typeface="ITC Franklin Gothic LT"/>
                  <a:ea typeface="ITC Franklin Gothic LT"/>
                  <a:cs typeface="ITC Franklin Gothic LT"/>
                  <a:sym typeface="ITC Franklin Gothic LT"/>
                </a:rPr>
                <a:t>The LSB technique with Python and OpenCV ensures high security and minimal image distortion.</a:t>
              </a:r>
            </a:p>
            <a:p>
              <a:pPr algn="l" marL="623922" indent="-311961" lvl="1">
                <a:lnSpc>
                  <a:spcPts val="4553"/>
                </a:lnSpc>
                <a:buFont typeface="Arial"/>
                <a:buChar char="•"/>
              </a:pPr>
              <a:r>
                <a:rPr lang="en-US" sz="3449">
                  <a:solidFill>
                    <a:srgbClr val="404040"/>
                  </a:solidFill>
                  <a:latin typeface="ITC Franklin Gothic LT"/>
                  <a:ea typeface="ITC Franklin Gothic LT"/>
                  <a:cs typeface="ITC Franklin Gothic LT"/>
                  <a:sym typeface="ITC Franklin Gothic LT"/>
                </a:rPr>
                <a:t>It provides an effective solution for covert communication, cybersecurity, and digital data protection.</a:t>
              </a:r>
            </a:p>
            <a:p>
              <a:pPr algn="l" marL="623922" indent="-311961" lvl="1">
                <a:lnSpc>
                  <a:spcPts val="4553"/>
                </a:lnSpc>
                <a:buFont typeface="Arial"/>
                <a:buChar char="•"/>
              </a:pPr>
              <a:r>
                <a:rPr lang="en-US" sz="3449">
                  <a:solidFill>
                    <a:srgbClr val="404040"/>
                  </a:solidFill>
                  <a:latin typeface="ITC Franklin Gothic LT"/>
                  <a:ea typeface="ITC Franklin Gothic LT"/>
                  <a:cs typeface="ITC Franklin Gothic LT"/>
                  <a:sym typeface="ITC Franklin Gothic LT"/>
                </a:rPr>
                <a:t>The results show that hidden data remains undetectable while preserving image quality.</a:t>
              </a:r>
            </a:p>
            <a:p>
              <a:pPr algn="l">
                <a:lnSpc>
                  <a:spcPts val="4553"/>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053234"/>
            <a:ext cx="16544424" cy="795444"/>
            <a:chOff x="0" y="0"/>
            <a:chExt cx="22059232" cy="1060592"/>
          </a:xfrm>
        </p:grpSpPr>
        <p:sp>
          <p:nvSpPr>
            <p:cNvPr name="Freeform 10" id="10"/>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1" id="11"/>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GitHub Link</a:t>
              </a:r>
            </a:p>
          </p:txBody>
        </p:sp>
      </p:grpSp>
      <p:sp>
        <p:nvSpPr>
          <p:cNvPr name="TextBox 12" id="12"/>
          <p:cNvSpPr txBox="true"/>
          <p:nvPr/>
        </p:nvSpPr>
        <p:spPr>
          <a:xfrm rot="0">
            <a:off x="860274" y="2047943"/>
            <a:ext cx="16555938" cy="1019175"/>
          </a:xfrm>
          <a:prstGeom prst="rect">
            <a:avLst/>
          </a:prstGeom>
        </p:spPr>
        <p:txBody>
          <a:bodyPr anchor="t" rtlCol="false" tIns="0" lIns="0" bIns="0" rIns="0">
            <a:spAutoFit/>
          </a:bodyPr>
          <a:lstStyle/>
          <a:p>
            <a:pPr algn="ctr">
              <a:lnSpc>
                <a:spcPts val="7128"/>
              </a:lnSpc>
              <a:spcBef>
                <a:spcPct val="0"/>
              </a:spcBef>
            </a:pPr>
            <a:r>
              <a:rPr lang="en-US" b="true" sz="5940" u="sng">
                <a:solidFill>
                  <a:srgbClr val="000000"/>
                </a:solidFill>
                <a:latin typeface="Arial Bold"/>
                <a:ea typeface="Arial Bold"/>
                <a:cs typeface="Arial Bold"/>
                <a:sym typeface="Arial Bold"/>
                <a:hlinkClick r:id="rId3" tooltip="https://github.com/Alsafa2005/aicte-project.git"/>
              </a:rPr>
              <a:t>https://github.com/Alsafa2005/aicte-project.git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DAGe-h822xw</dc:identifier>
  <dcterms:modified xsi:type="dcterms:W3CDTF">2011-08-01T06:04:30Z</dcterms:modified>
  <cp:revision>1</cp:revision>
  <dc:title>DOC-20250213-WA0005.</dc:title>
</cp:coreProperties>
</file>