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66" r:id="rId2"/>
    <p:sldId id="268" r:id="rId3"/>
    <p:sldId id="270" r:id="rId4"/>
    <p:sldId id="265" r:id="rId5"/>
    <p:sldId id="262" r:id="rId6"/>
    <p:sldId id="267" r:id="rId7"/>
    <p:sldId id="264" r:id="rId8"/>
    <p:sldId id="258" r:id="rId9"/>
    <p:sldId id="259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18A3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46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35B7-640B-E142-A6F7-792DB632594E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2D3F7-FCD5-A14E-9C11-336F5F8127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02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58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17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652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675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43002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82914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3354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/>
              <a:t>النموذج الاولي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5975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234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878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643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46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444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09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67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18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896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3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859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591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085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quranthon.demo4.dev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microsoft.com/office/2007/relationships/hdphoto" Target="../media/hdphoto1.wdp"/><Relationship Id="rId9" Type="http://schemas.openxmlformats.org/officeDocument/2006/relationships/hyperlink" Target="https://quranthon.demo4.dev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hyperlink" Target="https://quranthon.demo4.dev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0.sv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0">
            <a:extLst>
              <a:ext uri="{FF2B5EF4-FFF2-40B4-BE49-F238E27FC236}">
                <a16:creationId xmlns:a16="http://schemas.microsoft.com/office/drawing/2014/main" id="{9D9C4D51-CDBA-4226-9FC9-28BDA74343FD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18" name="Picture 17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77DEA0A-9CF8-F34E-A571-FBFB3C2A6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63" t="11704" r="24518" b="15407"/>
          <a:stretch/>
        </p:blipFill>
        <p:spPr>
          <a:xfrm>
            <a:off x="4363720" y="802640"/>
            <a:ext cx="3464561" cy="499872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FB5BC70-8DBF-4498-9BE9-2C5955B4D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24EEF4C-99F1-4207-8C6E-46C88D76D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977FFA5-AC18-4DD1-B15D-522D8E05C8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0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0">
            <a:extLst>
              <a:ext uri="{FF2B5EF4-FFF2-40B4-BE49-F238E27FC236}">
                <a16:creationId xmlns:a16="http://schemas.microsoft.com/office/drawing/2014/main" id="{88A17AD2-2BAB-4530-86E7-D72AB6E50713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63" t="11704" r="24518" b="15407"/>
          <a:stretch/>
        </p:blipFill>
        <p:spPr>
          <a:xfrm>
            <a:off x="4363720" y="158542"/>
            <a:ext cx="3464561" cy="4998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077B6D-8389-435B-A83F-5C0CC0C3169E}"/>
              </a:ext>
            </a:extLst>
          </p:cNvPr>
          <p:cNvSpPr txBox="1"/>
          <p:nvPr/>
        </p:nvSpPr>
        <p:spPr>
          <a:xfrm>
            <a:off x="4668519" y="5315804"/>
            <a:ext cx="285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800" dirty="0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شكرا لكم </a:t>
            </a:r>
            <a:endParaRPr lang="en-US" sz="4800" dirty="0"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12" name="Picture 11" descr="Shap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2B82D8A6-03D6-4EB7-8BF4-F7AAB90DE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A6B0E2AE-41C4-4381-876C-F615EBB13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CAE490E6-454B-4B2C-83FB-A13FA0C92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791607DF-E61F-4703-B02D-9FA680D2714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2031168" y="2670003"/>
            <a:ext cx="7344181" cy="207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3600" dirty="0">
                <a:solidFill>
                  <a:srgbClr val="218A3C"/>
                </a:solidFill>
                <a:latin typeface="CentSchbkCyrill BT" panose="02040603050705020303" pitchFamily="18" charset="-52"/>
                <a:ea typeface="GE SS Text Light" panose="020A0503020102020204" pitchFamily="18" charset="-78"/>
                <a:cs typeface="GE SS Text Light" panose="020A0503020102020204" pitchFamily="18" charset="-78"/>
              </a:rPr>
              <a:t>A web system confine the Similarity of Quran Ayat or paragraphs</a:t>
            </a:r>
            <a:endParaRPr lang="ar-SA" sz="3600" dirty="0">
              <a:solidFill>
                <a:srgbClr val="218A3C"/>
              </a:solidFill>
              <a:latin typeface="CentSchbkCyrill BT" panose="02040603050705020303" pitchFamily="18" charset="-52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DD3226-586A-4700-8A7E-8533B8F846CF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4E47CE-0F3B-4C25-8E7B-8FE19492280D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33304" y="2100631"/>
            <a:ext cx="9969274" cy="304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ما الذي الهمك لعمل المشروع متشابه القرآن</a:t>
            </a: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 كان ولا زال من الإشكالات التي تواجه أيحافظ أيًّا كان عمره أو مستوى حفظه، ولم أرَ في حياتي حل تقني يساعد في حل تجاوز هذا الإشكال</a:t>
            </a: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endParaRPr lang="ar-SA" sz="2400" b="0" i="0" dirty="0">
              <a:solidFill>
                <a:schemeClr val="accent3">
                  <a:lumMod val="75000"/>
                </a:schemeClr>
              </a:solidFill>
              <a:effectLst/>
              <a:latin typeface="Circular"/>
            </a:endParaRPr>
          </a:p>
          <a:p>
            <a:pPr algn="ctr" rtl="0"/>
            <a:r>
              <a:rPr lang="en-US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Similar verses in Quran are one of the biggest problems for the anyone who wants to memorize Quran. And I have not seen I technical solution for it.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1BD26-0011-4D3D-A1A3-81A4D690E6DC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80520-A06E-45E6-955E-0B34ED8F0CF9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1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548698" y="257160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المشكلة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2416721" y="825107"/>
            <a:ext cx="6880091" cy="2329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وجود لبس عند تسميع آيات لها آيات مشابهة في القران الكريم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3581652" y="1163551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628486" y="3495961"/>
            <a:ext cx="4356100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الحل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3690806" y="4436944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0945D-78FA-8C4A-9C03-99A901B5EA8A}"/>
              </a:ext>
            </a:extLst>
          </p:cNvPr>
          <p:cNvSpPr/>
          <p:nvPr/>
        </p:nvSpPr>
        <p:spPr>
          <a:xfrm>
            <a:off x="3690806" y="3708591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ar-SA" sz="3600" dirty="0">
              <a:solidFill>
                <a:srgbClr val="218A3C"/>
              </a:solidFill>
              <a:latin typeface="Khmer MN" pitchFamily="2" charset="0"/>
              <a:ea typeface="Ayuthaya" pitchFamily="2" charset="-34"/>
              <a:cs typeface="Mishafi Gol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2103120" y="4363036"/>
            <a:ext cx="7272228" cy="2094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حصر جميع المتشابهات في القرآن الكريم</a:t>
            </a:r>
            <a:b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بالذكاء الاصطناعي أو من خلال الحفاظ لمحاولة ضبطها</a:t>
            </a: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6EF4FE6B-235A-41A3-98BE-C7F41C2ED78D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2237291" y="2508906"/>
            <a:ext cx="7161301" cy="207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برنامج يستخدم منهجية تشابه الكلمات والجمل والآيات في القران ليسهل ضبط المتشابه لمساعدة حفاظ كتاب الله </a:t>
            </a:r>
            <a:r>
              <a:rPr lang="ar-SA" sz="3600" dirty="0" err="1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للاتقان</a:t>
            </a:r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 بدرجة عالية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923348" y="6044909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C13B4939-BE17-4203-9B81-D599F739E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54FD7CF1-C864-47F8-B48E-BBF51E8A1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761FB2D6-E6FE-4459-842B-5BD9D74E6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FF12DBF6-A820-4AED-8016-EB0E962B614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F726DDE-8B73-443E-9D17-F6C7D4EEC465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6F2A09-0D11-493D-9A79-3FF6FE13426F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9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FFD50579-129E-4700-AF1D-BD7F086D7EA8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61848" y="1686561"/>
            <a:ext cx="9948254" cy="416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A web system confine the Similarity of Quran Ayat or paragraphs:</a:t>
            </a:r>
          </a:p>
          <a:p>
            <a:pPr rtl="1">
              <a:lnSpc>
                <a:spcPct val="150000"/>
              </a:lnSpc>
            </a:pPr>
            <a:endParaRPr lang="en-US" sz="20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Artificial intelligence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Web based &amp; Responsive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Support 10 Languages for browsing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Points for users how passed Similarity Or audit and add Similarity to the system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Flag passed Similarity </a:t>
            </a:r>
            <a:endParaRPr lang="ar-SA" sz="20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793358" y="6078108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0" name="Picture 19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044874D-D269-4E09-B5DC-34DA212D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8CD2105-97C5-418B-90BE-289C1BA4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9C41762-CA03-43B3-AFA3-82A2367C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B0E58F1-91E8-45E6-9CCB-369CE35B78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C0F4BDD-F1B9-4523-BC3E-29CB3ABAFD86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0D18BB-127C-4C44-A83C-7011014082D3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5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CB345919-6C65-43ED-A7D6-93C7E273726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F67E8-F206-EC40-B41B-7651ED791E09}"/>
              </a:ext>
            </a:extLst>
          </p:cNvPr>
          <p:cNvGrpSpPr/>
          <p:nvPr/>
        </p:nvGrpSpPr>
        <p:grpSpPr>
          <a:xfrm>
            <a:off x="1716201" y="1395156"/>
            <a:ext cx="7914702" cy="5216653"/>
            <a:chOff x="192200" y="1395156"/>
            <a:chExt cx="7914702" cy="521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442242-7224-B946-9824-3FE426DE731C}"/>
                </a:ext>
              </a:extLst>
            </p:cNvPr>
            <p:cNvGrpSpPr/>
            <p:nvPr/>
          </p:nvGrpSpPr>
          <p:grpSpPr>
            <a:xfrm>
              <a:off x="5462929" y="1412498"/>
              <a:ext cx="2643973" cy="5199311"/>
              <a:chOff x="514622" y="1768098"/>
              <a:chExt cx="2780106" cy="519931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79C1E1-EE79-4249-8233-0424797B1638}"/>
                  </a:ext>
                </a:extLst>
              </p:cNvPr>
              <p:cNvGrpSpPr/>
              <p:nvPr/>
            </p:nvGrpSpPr>
            <p:grpSpPr>
              <a:xfrm>
                <a:off x="514622" y="1768098"/>
                <a:ext cx="2780106" cy="5199311"/>
                <a:chOff x="933722" y="1768098"/>
                <a:chExt cx="2780106" cy="5199311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1E6DA042-1508-AE4A-81BD-1124F3C82CC9}"/>
                    </a:ext>
                  </a:extLst>
                </p:cNvPr>
                <p:cNvSpPr/>
                <p:nvPr/>
              </p:nvSpPr>
              <p:spPr>
                <a:xfrm>
                  <a:off x="1118059" y="190897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8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B3F937DC-0231-6A44-881C-6E1532CB83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3722" y="1768098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13" descr="Logo&#10;&#10;Description automatically generated">
                <a:extLst>
                  <a:ext uri="{FF2B5EF4-FFF2-40B4-BE49-F238E27FC236}">
                    <a16:creationId xmlns:a16="http://schemas.microsoft.com/office/drawing/2014/main" id="{14553734-7111-CB45-B000-62B94E515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7759" y="2030574"/>
                <a:ext cx="1054100" cy="1054100"/>
              </a:xfrm>
              <a:prstGeom prst="rect">
                <a:avLst/>
              </a:prstGeom>
            </p:spPr>
          </p:pic>
        </p:grpSp>
        <p:pic>
          <p:nvPicPr>
            <p:cNvPr id="18" name="صورة 4">
              <a:extLst>
                <a:ext uri="{FF2B5EF4-FFF2-40B4-BE49-F238E27FC236}">
                  <a16:creationId xmlns:a16="http://schemas.microsoft.com/office/drawing/2014/main" id="{FD643570-37E6-D940-9A20-390B8C9D2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1" t="35993" r="37667" b="36702"/>
            <a:stretch/>
          </p:blipFill>
          <p:spPr>
            <a:xfrm>
              <a:off x="6077195" y="3036446"/>
              <a:ext cx="1406540" cy="1466851"/>
            </a:xfrm>
            <a:prstGeom prst="rect">
              <a:avLst/>
            </a:prstGeom>
          </p:spPr>
        </p:pic>
        <p:sp>
          <p:nvSpPr>
            <p:cNvPr id="19" name="مستطيل 5">
              <a:extLst>
                <a:ext uri="{FF2B5EF4-FFF2-40B4-BE49-F238E27FC236}">
                  <a16:creationId xmlns:a16="http://schemas.microsoft.com/office/drawing/2014/main" id="{1993A462-2580-4640-A2CF-5C123959E265}"/>
                </a:ext>
              </a:extLst>
            </p:cNvPr>
            <p:cNvSpPr/>
            <p:nvPr/>
          </p:nvSpPr>
          <p:spPr>
            <a:xfrm>
              <a:off x="5966834" y="4768909"/>
              <a:ext cx="1636161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الدخول</a:t>
              </a:r>
            </a:p>
          </p:txBody>
        </p:sp>
        <p:sp>
          <p:nvSpPr>
            <p:cNvPr id="21" name="مستطيل 5">
              <a:extLst>
                <a:ext uri="{FF2B5EF4-FFF2-40B4-BE49-F238E27FC236}">
                  <a16:creationId xmlns:a16="http://schemas.microsoft.com/office/drawing/2014/main" id="{39AD162F-701C-EB4F-8708-E77835EA1875}"/>
                </a:ext>
              </a:extLst>
            </p:cNvPr>
            <p:cNvSpPr/>
            <p:nvPr/>
          </p:nvSpPr>
          <p:spPr>
            <a:xfrm>
              <a:off x="5961166" y="5297691"/>
              <a:ext cx="1636162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جديد 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15F7E-98D9-9744-BC0A-E505DF238FDE}"/>
                </a:ext>
              </a:extLst>
            </p:cNvPr>
            <p:cNvGrpSpPr/>
            <p:nvPr/>
          </p:nvGrpSpPr>
          <p:grpSpPr>
            <a:xfrm>
              <a:off x="192200" y="1412498"/>
              <a:ext cx="2643973" cy="5199311"/>
              <a:chOff x="512634" y="1750756"/>
              <a:chExt cx="2780106" cy="519931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F50219-BD92-A94B-989B-4F372639AF63}"/>
                  </a:ext>
                </a:extLst>
              </p:cNvPr>
              <p:cNvGrpSpPr/>
              <p:nvPr/>
            </p:nvGrpSpPr>
            <p:grpSpPr>
              <a:xfrm>
                <a:off x="512634" y="1750756"/>
                <a:ext cx="2780106" cy="5199311"/>
                <a:chOff x="931734" y="1750756"/>
                <a:chExt cx="2780106" cy="5199311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51BC7F11-FB40-D148-86EA-3D77EE2F8812}"/>
                    </a:ext>
                  </a:extLst>
                </p:cNvPr>
                <p:cNvSpPr/>
                <p:nvPr/>
              </p:nvSpPr>
              <p:spPr>
                <a:xfrm>
                  <a:off x="1127987" y="183701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29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5D360B65-2206-D84E-A10A-B365AC14D7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1734" y="1750756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7" name="Picture 26" descr="Logo&#10;&#10;Description automatically generated">
                <a:extLst>
                  <a:ext uri="{FF2B5EF4-FFF2-40B4-BE49-F238E27FC236}">
                    <a16:creationId xmlns:a16="http://schemas.microsoft.com/office/drawing/2014/main" id="{766B9AF8-6BB1-0446-AFB2-C57139C98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550" y="2013232"/>
                <a:ext cx="1054100" cy="10541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39FD48-79D2-144D-BCC4-02E6FBF689D9}"/>
                </a:ext>
              </a:extLst>
            </p:cNvPr>
            <p:cNvGrpSpPr/>
            <p:nvPr/>
          </p:nvGrpSpPr>
          <p:grpSpPr>
            <a:xfrm>
              <a:off x="2818598" y="1395156"/>
              <a:ext cx="2643973" cy="5199311"/>
              <a:chOff x="2878918" y="1377812"/>
              <a:chExt cx="2643973" cy="519931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159CCAE-FD4A-7E4A-939C-035DBC46F2A3}"/>
                  </a:ext>
                </a:extLst>
              </p:cNvPr>
              <p:cNvGrpSpPr/>
              <p:nvPr/>
            </p:nvGrpSpPr>
            <p:grpSpPr>
              <a:xfrm>
                <a:off x="2878918" y="1377812"/>
                <a:ext cx="2643973" cy="5199311"/>
                <a:chOff x="520265" y="1716071"/>
                <a:chExt cx="2780106" cy="519931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D795CDB1-26B0-014F-BC47-7B5E8D5849EB}"/>
                    </a:ext>
                  </a:extLst>
                </p:cNvPr>
                <p:cNvGrpSpPr/>
                <p:nvPr/>
              </p:nvGrpSpPr>
              <p:grpSpPr>
                <a:xfrm>
                  <a:off x="520265" y="1716071"/>
                  <a:ext cx="2780106" cy="5199311"/>
                  <a:chOff x="939365" y="1716071"/>
                  <a:chExt cx="2780106" cy="5199311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649AB20B-A222-F74D-9F22-93FF155AB837}"/>
                      </a:ext>
                    </a:extLst>
                  </p:cNvPr>
                  <p:cNvSpPr/>
                  <p:nvPr/>
                </p:nvSpPr>
                <p:spPr>
                  <a:xfrm>
                    <a:off x="1131849" y="1884720"/>
                    <a:ext cx="2387600" cy="4917553"/>
                  </a:xfrm>
                  <a:prstGeom prst="roundRect">
                    <a:avLst>
                      <a:gd name="adj" fmla="val 1028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ar-SA"/>
                  </a:p>
                </p:txBody>
              </p:sp>
              <p:pic>
                <p:nvPicPr>
                  <p:cNvPr id="34" name="Picture 2" descr="ÙØªÙØ¬Ø© Ø¨Ø­Ø« Ø§ÙØµÙØ± Ø¹Ù â«ÙÙÙØ°Ø¬ Ø´ÙÙ iphoneâ¬â">
                    <a:extLst>
                      <a:ext uri="{FF2B5EF4-FFF2-40B4-BE49-F238E27FC236}">
                        <a16:creationId xmlns:a16="http://schemas.microsoft.com/office/drawing/2014/main" id="{EF851C3B-F51A-E847-8BD8-1A621CDC5E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00" b="97656" l="27969" r="72344">
                                <a14:foregroundMark x1="58281" y1="4844" x2="58281" y2="4844"/>
                                <a14:foregroundMark x1="58281" y1="4844" x2="60938" y2="4688"/>
                                <a14:foregroundMark x1="40469" y1="5000" x2="45000" y2="4219"/>
                                <a14:foregroundMark x1="54688" y1="6563" x2="48125" y2="5938"/>
                                <a14:foregroundMark x1="64219" y1="2500" x2="64219" y2="2500"/>
                                <a14:foregroundMark x1="72344" y1="30938" x2="72344" y2="30938"/>
                                <a14:foregroundMark x1="28281" y1="31250" x2="28281" y2="31250"/>
                                <a14:foregroundMark x1="28125" y1="17344" x2="28125" y2="17344"/>
                                <a14:foregroundMark x1="28125" y1="17344" x2="28125" y2="17344"/>
                                <a14:foregroundMark x1="28438" y1="17344" x2="27969" y2="24219"/>
                                <a14:foregroundMark x1="71406" y1="22969" x2="71406" y2="18750"/>
                                <a14:foregroundMark x1="71875" y1="45938" x2="71875" y2="43281"/>
                                <a14:foregroundMark x1="28750" y1="94844" x2="28750" y2="94844"/>
                                <a14:foregroundMark x1="33438" y1="97344" x2="49219" y2="97656"/>
                                <a14:foregroundMark x1="70313" y1="96250" x2="70313" y2="96250"/>
                                <a14:foregroundMark x1="64063" y1="97344" x2="64063" y2="97344"/>
                                <a14:foregroundMark x1="71875" y1="48594" x2="71875" y2="51406"/>
                                <a14:foregroundMark x1="70313" y1="5000" x2="70313" y2="5000"/>
                                <a14:foregroundMark x1="70313" y1="5000" x2="71719" y2="6719"/>
                                <a14:backgroundMark x1="55156" y1="29531" x2="54688" y2="4109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844" r="25313"/>
                  <a:stretch/>
                </p:blipFill>
                <p:spPr bwMode="auto">
                  <a:xfrm>
                    <a:off x="939365" y="1716071"/>
                    <a:ext cx="2780106" cy="519931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2" name="Picture 31" descr="Logo&#10;&#10;Description automatically generated">
                  <a:extLst>
                    <a:ext uri="{FF2B5EF4-FFF2-40B4-BE49-F238E27FC236}">
                      <a16:creationId xmlns:a16="http://schemas.microsoft.com/office/drawing/2014/main" id="{472FE6F8-73B3-8641-BCA6-475D2F06A1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7180" y="1978547"/>
                  <a:ext cx="1054100" cy="1054100"/>
                </a:xfrm>
                <a:prstGeom prst="rect">
                  <a:avLst/>
                </a:prstGeom>
              </p:spPr>
            </p:pic>
          </p:grpSp>
          <p:sp>
            <p:nvSpPr>
              <p:cNvPr id="35" name="مستطيل 102">
                <a:extLst>
                  <a:ext uri="{FF2B5EF4-FFF2-40B4-BE49-F238E27FC236}">
                    <a16:creationId xmlns:a16="http://schemas.microsoft.com/office/drawing/2014/main" id="{8B688919-CDAD-6D42-844D-3AB53741BA52}"/>
                  </a:ext>
                </a:extLst>
              </p:cNvPr>
              <p:cNvSpPr/>
              <p:nvPr/>
            </p:nvSpPr>
            <p:spPr>
              <a:xfrm>
                <a:off x="3528889" y="3033733"/>
                <a:ext cx="141754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 rtl="1"/>
                <a:r>
                  <a:rPr lang="ar-SA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E SS Text Light" panose="020A0503020102020204" pitchFamily="18" charset="-78"/>
                    <a:ea typeface="GE SS Text Light" panose="020A0503020102020204" pitchFamily="18" charset="-78"/>
                    <a:cs typeface="GE SS Text Light" panose="020A0503020102020204" pitchFamily="18" charset="-78"/>
                  </a:rPr>
                  <a:t>متشابه القران</a:t>
                </a: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endParaRPr>
              </a:p>
            </p:txBody>
          </p:sp>
          <p:pic>
            <p:nvPicPr>
              <p:cNvPr id="6" name="Graphic 5" descr="Female Profile with solid fill">
                <a:extLst>
                  <a:ext uri="{FF2B5EF4-FFF2-40B4-BE49-F238E27FC236}">
                    <a16:creationId xmlns:a16="http://schemas.microsoft.com/office/drawing/2014/main" id="{913E9D05-72CB-3D4E-8EF2-E62837067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94785" y="2395233"/>
                <a:ext cx="675794" cy="675794"/>
              </a:xfrm>
              <a:prstGeom prst="rect">
                <a:avLst/>
              </a:prstGeom>
            </p:spPr>
          </p:pic>
          <p:sp>
            <p:nvSpPr>
              <p:cNvPr id="37" name="مستطيل 5">
                <a:extLst>
                  <a:ext uri="{FF2B5EF4-FFF2-40B4-BE49-F238E27FC236}">
                    <a16:creationId xmlns:a16="http://schemas.microsoft.com/office/drawing/2014/main" id="{553016B7-60FE-0046-A4E6-A79B043F7598}"/>
                  </a:ext>
                </a:extLst>
              </p:cNvPr>
              <p:cNvSpPr/>
              <p:nvPr/>
            </p:nvSpPr>
            <p:spPr>
              <a:xfrm>
                <a:off x="3528889" y="3954486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اختيار اللغة </a:t>
                </a:r>
              </a:p>
            </p:txBody>
          </p:sp>
          <p:sp>
            <p:nvSpPr>
              <p:cNvPr id="38" name="مستطيل 5">
                <a:extLst>
                  <a:ext uri="{FF2B5EF4-FFF2-40B4-BE49-F238E27FC236}">
                    <a16:creationId xmlns:a16="http://schemas.microsoft.com/office/drawing/2014/main" id="{F7973C1B-9714-554F-98EC-6DB388579B8E}"/>
                  </a:ext>
                </a:extLst>
              </p:cNvPr>
              <p:cNvSpPr/>
              <p:nvPr/>
            </p:nvSpPr>
            <p:spPr>
              <a:xfrm>
                <a:off x="3515697" y="4385753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إضافة اية </a:t>
                </a:r>
              </a:p>
            </p:txBody>
          </p:sp>
          <p:sp>
            <p:nvSpPr>
              <p:cNvPr id="39" name="مستطيل 5">
                <a:extLst>
                  <a:ext uri="{FF2B5EF4-FFF2-40B4-BE49-F238E27FC236}">
                    <a16:creationId xmlns:a16="http://schemas.microsoft.com/office/drawing/2014/main" id="{DCBD28A6-DF6D-884D-BD43-254D687EC166}"/>
                  </a:ext>
                </a:extLst>
              </p:cNvPr>
              <p:cNvSpPr/>
              <p:nvPr/>
            </p:nvSpPr>
            <p:spPr>
              <a:xfrm>
                <a:off x="3511355" y="4838801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المتشابهات</a:t>
                </a:r>
              </a:p>
            </p:txBody>
          </p:sp>
          <p:sp>
            <p:nvSpPr>
              <p:cNvPr id="40" name="مستطيل 5">
                <a:extLst>
                  <a:ext uri="{FF2B5EF4-FFF2-40B4-BE49-F238E27FC236}">
                    <a16:creationId xmlns:a16="http://schemas.microsoft.com/office/drawing/2014/main" id="{FB8FBE7D-C7B9-B244-A815-806B495733DA}"/>
                  </a:ext>
                </a:extLst>
              </p:cNvPr>
              <p:cNvSpPr/>
              <p:nvPr/>
            </p:nvSpPr>
            <p:spPr>
              <a:xfrm>
                <a:off x="3511693" y="5322104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المفضلة</a:t>
                </a:r>
              </a:p>
            </p:txBody>
          </p:sp>
        </p:grpSp>
        <p:sp>
          <p:nvSpPr>
            <p:cNvPr id="42" name="مستطيل 5">
              <a:extLst>
                <a:ext uri="{FF2B5EF4-FFF2-40B4-BE49-F238E27FC236}">
                  <a16:creationId xmlns:a16="http://schemas.microsoft.com/office/drawing/2014/main" id="{A7DD242B-63D5-864E-8B7D-A8CA1D7C6C96}"/>
                </a:ext>
              </a:extLst>
            </p:cNvPr>
            <p:cNvSpPr/>
            <p:nvPr/>
          </p:nvSpPr>
          <p:spPr>
            <a:xfrm>
              <a:off x="533524" y="2097824"/>
              <a:ext cx="1417544" cy="2600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المتشابهات</a:t>
              </a:r>
            </a:p>
          </p:txBody>
        </p:sp>
        <p:sp>
          <p:nvSpPr>
            <p:cNvPr id="43" name="مستطيل 5">
              <a:extLst>
                <a:ext uri="{FF2B5EF4-FFF2-40B4-BE49-F238E27FC236}">
                  <a16:creationId xmlns:a16="http://schemas.microsoft.com/office/drawing/2014/main" id="{7F56E9C2-92A6-044B-9631-89FDAFC12C37}"/>
                </a:ext>
              </a:extLst>
            </p:cNvPr>
            <p:cNvSpPr/>
            <p:nvPr/>
          </p:nvSpPr>
          <p:spPr>
            <a:xfrm>
              <a:off x="533523" y="3346399"/>
              <a:ext cx="1958755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 وجعلوا لله أندادا ليضلوا عن سبيله قل تمتعوا فإن مصيركم إلى النار ) </a:t>
              </a:r>
            </a:p>
          </p:txBody>
        </p:sp>
        <p:sp>
          <p:nvSpPr>
            <p:cNvPr id="46" name="مستطيل 5">
              <a:extLst>
                <a:ext uri="{FF2B5EF4-FFF2-40B4-BE49-F238E27FC236}">
                  <a16:creationId xmlns:a16="http://schemas.microsoft.com/office/drawing/2014/main" id="{27C634B9-6EC3-B044-B4B7-3D4EBD83FA86}"/>
                </a:ext>
              </a:extLst>
            </p:cNvPr>
            <p:cNvSpPr/>
            <p:nvPr/>
          </p:nvSpPr>
          <p:spPr>
            <a:xfrm>
              <a:off x="815660" y="3021486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ابراهيم آية "٣٠ " </a:t>
              </a:r>
            </a:p>
          </p:txBody>
        </p:sp>
        <p:sp>
          <p:nvSpPr>
            <p:cNvPr id="47" name="مستطيل 5">
              <a:extLst>
                <a:ext uri="{FF2B5EF4-FFF2-40B4-BE49-F238E27FC236}">
                  <a16:creationId xmlns:a16="http://schemas.microsoft.com/office/drawing/2014/main" id="{92585395-E52A-274B-B0FD-74AD8707C926}"/>
                </a:ext>
              </a:extLst>
            </p:cNvPr>
            <p:cNvSpPr/>
            <p:nvPr/>
          </p:nvSpPr>
          <p:spPr>
            <a:xfrm>
              <a:off x="533524" y="5067977"/>
              <a:ext cx="1930788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(وجعل لله أندادا ليضل عن سبيله قل تمتع بكفرك قليلا إنك من أصحاب النار) </a:t>
              </a:r>
            </a:p>
          </p:txBody>
        </p:sp>
        <p:sp>
          <p:nvSpPr>
            <p:cNvPr id="48" name="مستطيل 5">
              <a:extLst>
                <a:ext uri="{FF2B5EF4-FFF2-40B4-BE49-F238E27FC236}">
                  <a16:creationId xmlns:a16="http://schemas.microsoft.com/office/drawing/2014/main" id="{8D777FEA-1BBC-9647-960C-6DDC9A246B91}"/>
                </a:ext>
              </a:extLst>
            </p:cNvPr>
            <p:cNvSpPr/>
            <p:nvPr/>
          </p:nvSpPr>
          <p:spPr>
            <a:xfrm>
              <a:off x="820665" y="4761639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الزمر آية "٣٠ " 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DDF9B-1CBC-F340-AAB5-CE5573D2A55F}"/>
              </a:ext>
            </a:extLst>
          </p:cNvPr>
          <p:cNvSpPr/>
          <p:nvPr/>
        </p:nvSpPr>
        <p:spPr>
          <a:xfrm>
            <a:off x="3917950" y="-117088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النموذج الاولى</a:t>
            </a:r>
          </a:p>
        </p:txBody>
      </p:sp>
      <p:pic>
        <p:nvPicPr>
          <p:cNvPr id="44" name="Picture 43" descr="Shap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9715CF29-18CD-4E09-9377-6D8F8B1835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CC420E25-2420-4A59-A2B3-8878CAEFC1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D3FDD6CE-DCA8-4B3C-B6CB-5447964A20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F74DC45B-350A-4238-9934-0B1513471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1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0">
            <a:extLst>
              <a:ext uri="{FF2B5EF4-FFF2-40B4-BE49-F238E27FC236}">
                <a16:creationId xmlns:a16="http://schemas.microsoft.com/office/drawing/2014/main" id="{9391B291-BA20-47C9-9007-2EF12089BA27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9" name="Picture 8" descr="A close-up of a machine&#10;&#10;Description automatically generated with low confidence">
            <a:extLst>
              <a:ext uri="{FF2B5EF4-FFF2-40B4-BE49-F238E27FC236}">
                <a16:creationId xmlns:a16="http://schemas.microsoft.com/office/drawing/2014/main" id="{AF391CE8-74B3-F441-978C-5C4AD00E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04" y="1691718"/>
            <a:ext cx="5423338" cy="35786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546ECDA-0BB2-DA40-8ACF-71ADB7659413}"/>
              </a:ext>
            </a:extLst>
          </p:cNvPr>
          <p:cNvGrpSpPr/>
          <p:nvPr/>
        </p:nvGrpSpPr>
        <p:grpSpPr>
          <a:xfrm>
            <a:off x="7498133" y="2765083"/>
            <a:ext cx="2141170" cy="1031829"/>
            <a:chOff x="6188786" y="2260586"/>
            <a:chExt cx="2141170" cy="1031829"/>
          </a:xfrm>
        </p:grpSpPr>
        <p:cxnSp>
          <p:nvCxnSpPr>
            <p:cNvPr id="21" name="موصل: على شكل مرفق 9">
              <a:extLst>
                <a:ext uri="{FF2B5EF4-FFF2-40B4-BE49-F238E27FC236}">
                  <a16:creationId xmlns:a16="http://schemas.microsoft.com/office/drawing/2014/main" id="{556FC689-739A-7B4C-A723-869509B586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88786" y="2660696"/>
              <a:ext cx="2110956" cy="631719"/>
            </a:xfrm>
            <a:prstGeom prst="bentConnector3">
              <a:avLst>
                <a:gd name="adj1" fmla="val 67597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مستطيل 37">
              <a:extLst>
                <a:ext uri="{FF2B5EF4-FFF2-40B4-BE49-F238E27FC236}">
                  <a16:creationId xmlns:a16="http://schemas.microsoft.com/office/drawing/2014/main" id="{FA27FC11-61E6-3F41-9BBD-43F5900AE2AF}"/>
                </a:ext>
              </a:extLst>
            </p:cNvPr>
            <p:cNvSpPr/>
            <p:nvPr/>
          </p:nvSpPr>
          <p:spPr>
            <a:xfrm>
              <a:off x="6633337" y="2260586"/>
              <a:ext cx="169661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شرائح العملاء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FA978E-3487-8D40-A143-36FC9DEACCEA}"/>
              </a:ext>
            </a:extLst>
          </p:cNvPr>
          <p:cNvGrpSpPr/>
          <p:nvPr/>
        </p:nvGrpSpPr>
        <p:grpSpPr>
          <a:xfrm>
            <a:off x="5055641" y="420243"/>
            <a:ext cx="2442493" cy="1690872"/>
            <a:chOff x="4555901" y="746230"/>
            <a:chExt cx="2442493" cy="1690872"/>
          </a:xfrm>
        </p:grpSpPr>
        <p:cxnSp>
          <p:nvCxnSpPr>
            <p:cNvPr id="25" name="موصل: على شكل مرفق 51">
              <a:extLst>
                <a:ext uri="{FF2B5EF4-FFF2-40B4-BE49-F238E27FC236}">
                  <a16:creationId xmlns:a16="http://schemas.microsoft.com/office/drawing/2014/main" id="{A224C9AC-EB07-D948-B2E7-2DCF71B6B3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8879" y="1144254"/>
              <a:ext cx="2199515" cy="1292848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مستطيل 52">
              <a:extLst>
                <a:ext uri="{FF2B5EF4-FFF2-40B4-BE49-F238E27FC236}">
                  <a16:creationId xmlns:a16="http://schemas.microsoft.com/office/drawing/2014/main" id="{9F211488-73A9-3F44-8426-2D3A071E6D14}"/>
                </a:ext>
              </a:extLst>
            </p:cNvPr>
            <p:cNvSpPr/>
            <p:nvPr/>
          </p:nvSpPr>
          <p:spPr>
            <a:xfrm>
              <a:off x="4555901" y="746230"/>
              <a:ext cx="20807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الميزة التنافسية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0DADAE-3D40-334C-973E-86B6D9B57294}"/>
              </a:ext>
            </a:extLst>
          </p:cNvPr>
          <p:cNvGrpSpPr/>
          <p:nvPr/>
        </p:nvGrpSpPr>
        <p:grpSpPr>
          <a:xfrm>
            <a:off x="5596759" y="5166282"/>
            <a:ext cx="2136339" cy="1249984"/>
            <a:chOff x="4072758" y="5166282"/>
            <a:chExt cx="2136339" cy="1249984"/>
          </a:xfrm>
        </p:grpSpPr>
        <p:cxnSp>
          <p:nvCxnSpPr>
            <p:cNvPr id="31" name="موصل: على شكل مرفق 54">
              <a:extLst>
                <a:ext uri="{FF2B5EF4-FFF2-40B4-BE49-F238E27FC236}">
                  <a16:creationId xmlns:a16="http://schemas.microsoft.com/office/drawing/2014/main" id="{76DD8F7A-CDB1-B24E-B142-9C2485694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484" y="5166282"/>
              <a:ext cx="1868613" cy="811425"/>
            </a:xfrm>
            <a:prstGeom prst="bentConnector3">
              <a:avLst>
                <a:gd name="adj1" fmla="val 99954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مستطيل 61">
              <a:extLst>
                <a:ext uri="{FF2B5EF4-FFF2-40B4-BE49-F238E27FC236}">
                  <a16:creationId xmlns:a16="http://schemas.microsoft.com/office/drawing/2014/main" id="{199730AB-AB0E-664C-B13B-1659833A6846}"/>
                </a:ext>
              </a:extLst>
            </p:cNvPr>
            <p:cNvSpPr/>
            <p:nvPr/>
          </p:nvSpPr>
          <p:spPr>
            <a:xfrm>
              <a:off x="4072758" y="6016156"/>
              <a:ext cx="19768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مصادر الإيرادات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AB630-938D-344C-836B-3DFB7D76952C}"/>
              </a:ext>
            </a:extLst>
          </p:cNvPr>
          <p:cNvGrpSpPr/>
          <p:nvPr/>
        </p:nvGrpSpPr>
        <p:grpSpPr>
          <a:xfrm>
            <a:off x="2630104" y="5218334"/>
            <a:ext cx="1995270" cy="1197933"/>
            <a:chOff x="1106104" y="5218333"/>
            <a:chExt cx="1995270" cy="1197933"/>
          </a:xfrm>
        </p:grpSpPr>
        <p:sp>
          <p:nvSpPr>
            <p:cNvPr id="30" name="مستطيل 68">
              <a:extLst>
                <a:ext uri="{FF2B5EF4-FFF2-40B4-BE49-F238E27FC236}">
                  <a16:creationId xmlns:a16="http://schemas.microsoft.com/office/drawing/2014/main" id="{49E49420-6EDC-BC41-9663-7EB3BB2D82B6}"/>
                </a:ext>
              </a:extLst>
            </p:cNvPr>
            <p:cNvSpPr/>
            <p:nvPr/>
          </p:nvSpPr>
          <p:spPr>
            <a:xfrm>
              <a:off x="1106104" y="6016156"/>
              <a:ext cx="1793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هيكل التكاليف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82FAB4-EE64-EE4D-96B2-5467675118D7}"/>
                </a:ext>
              </a:extLst>
            </p:cNvPr>
            <p:cNvGrpSpPr/>
            <p:nvPr/>
          </p:nvGrpSpPr>
          <p:grpSpPr>
            <a:xfrm>
              <a:off x="1232761" y="5218333"/>
              <a:ext cx="1868613" cy="759374"/>
              <a:chOff x="1232761" y="5218333"/>
              <a:chExt cx="1868613" cy="759374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E28B8AB-3FD9-D342-8800-E41B2E868896}"/>
                  </a:ext>
                </a:extLst>
              </p:cNvPr>
              <p:cNvCxnSpPr/>
              <p:nvPr/>
            </p:nvCxnSpPr>
            <p:spPr>
              <a:xfrm flipV="1">
                <a:off x="1235936" y="5218333"/>
                <a:ext cx="0" cy="759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81563C9-A83D-6F44-B0A2-573DF40B739B}"/>
                  </a:ext>
                </a:extLst>
              </p:cNvPr>
              <p:cNvCxnSpPr/>
              <p:nvPr/>
            </p:nvCxnSpPr>
            <p:spPr>
              <a:xfrm>
                <a:off x="1232761" y="5974532"/>
                <a:ext cx="18686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45F62C6-CA1A-1F4F-9E5B-183A2A453919}"/>
              </a:ext>
            </a:extLst>
          </p:cNvPr>
          <p:cNvSpPr/>
          <p:nvPr/>
        </p:nvSpPr>
        <p:spPr>
          <a:xfrm>
            <a:off x="5000552" y="841446"/>
            <a:ext cx="3970728" cy="87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متعدد اللغات 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ضبط واتقان الحفظ بالآيات المتشابهة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مكافئة عند إضافة متشابهات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D563E-1BF6-BC48-A35B-D80283896E33}"/>
              </a:ext>
            </a:extLst>
          </p:cNvPr>
          <p:cNvSpPr/>
          <p:nvPr/>
        </p:nvSpPr>
        <p:spPr>
          <a:xfrm>
            <a:off x="8161078" y="2829287"/>
            <a:ext cx="1952991" cy="1454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- حافظي القرآن الكريم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420E1C-F60E-434D-B0D8-77AE443A5FFD}"/>
              </a:ext>
            </a:extLst>
          </p:cNvPr>
          <p:cNvSpPr/>
          <p:nvPr/>
        </p:nvSpPr>
        <p:spPr>
          <a:xfrm>
            <a:off x="5839084" y="5140534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</a:rPr>
              <a:t>- </a:t>
            </a: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الاشتراكات</a:t>
            </a:r>
            <a:r>
              <a:rPr lang="ar-SA" dirty="0">
                <a:solidFill>
                  <a:srgbClr val="218A3C"/>
                </a:solidFill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53DA91-B778-E342-B5A9-8D5E073B1564}"/>
              </a:ext>
            </a:extLst>
          </p:cNvPr>
          <p:cNvSpPr/>
          <p:nvPr/>
        </p:nvSpPr>
        <p:spPr>
          <a:xfrm>
            <a:off x="2781946" y="5134185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التسويق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الرواتب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تطوير البرنامج </a:t>
            </a:r>
          </a:p>
        </p:txBody>
      </p:sp>
      <p:pic>
        <p:nvPicPr>
          <p:cNvPr id="44" name="Picture 43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8E29EAA-3E92-44AD-A799-D63E36FF4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82CF0C23-44D0-43FF-A356-203F86E8E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0217301-8D6D-407B-A8B9-8E592224C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427E3A1C-3E22-4CEA-8A7D-3AA6C1703D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0">
            <a:extLst>
              <a:ext uri="{FF2B5EF4-FFF2-40B4-BE49-F238E27FC236}">
                <a16:creationId xmlns:a16="http://schemas.microsoft.com/office/drawing/2014/main" id="{6C004D75-AD95-4212-8D17-0F7CA6914C4A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81628A-A9B8-7344-961D-B6605A2C1300}"/>
              </a:ext>
            </a:extLst>
          </p:cNvPr>
          <p:cNvSpPr/>
          <p:nvPr/>
        </p:nvSpPr>
        <p:spPr>
          <a:xfrm>
            <a:off x="4127500" y="-190624"/>
            <a:ext cx="3937000" cy="144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فريق العمل </a:t>
            </a:r>
          </a:p>
        </p:txBody>
      </p:sp>
      <p:pic>
        <p:nvPicPr>
          <p:cNvPr id="4" name="Graphic 3" descr="Female Profile with solid fill">
            <a:extLst>
              <a:ext uri="{FF2B5EF4-FFF2-40B4-BE49-F238E27FC236}">
                <a16:creationId xmlns:a16="http://schemas.microsoft.com/office/drawing/2014/main" id="{D292C0FF-19F9-104B-8AB1-0E87AB3BD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5309743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with solid fill">
            <a:extLst>
              <a:ext uri="{FF2B5EF4-FFF2-40B4-BE49-F238E27FC236}">
                <a16:creationId xmlns:a16="http://schemas.microsoft.com/office/drawing/2014/main" id="{DB599DA2-ECAE-C047-81AD-AF847F299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3927496"/>
            <a:ext cx="914400" cy="914400"/>
          </a:xfrm>
          <a:prstGeom prst="rect">
            <a:avLst/>
          </a:prstGeom>
        </p:spPr>
      </p:pic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E63C1429-F3B0-BA42-8193-BD399FD9A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1163004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626386-ADD5-7F4B-B084-32066E069146}"/>
              </a:ext>
            </a:extLst>
          </p:cNvPr>
          <p:cNvSpPr/>
          <p:nvPr/>
        </p:nvSpPr>
        <p:spPr>
          <a:xfrm>
            <a:off x="3622808" y="1136850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م. عبدالعزيز الصفدي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تقنية معلومات – مطور حلول وأنظمة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المؤسس/ تقنية</a:t>
            </a:r>
            <a:endParaRPr lang="en-US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2B1093-D0FE-E84B-98B6-D0AC1E479E73}"/>
              </a:ext>
            </a:extLst>
          </p:cNvPr>
          <p:cNvSpPr/>
          <p:nvPr/>
        </p:nvSpPr>
        <p:spPr>
          <a:xfrm>
            <a:off x="3683000" y="5362507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سارة الخميس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التصميم " موشن جرافيك "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0E7B3F-36EC-6649-8F75-EB73EE34F95E}"/>
              </a:ext>
            </a:extLst>
          </p:cNvPr>
          <p:cNvSpPr/>
          <p:nvPr/>
        </p:nvSpPr>
        <p:spPr>
          <a:xfrm>
            <a:off x="3736973" y="4003914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خيريه إبراهيم 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ريادة اعمال</a:t>
            </a:r>
          </a:p>
        </p:txBody>
      </p:sp>
      <p:pic>
        <p:nvPicPr>
          <p:cNvPr id="25" name="Picture 24" descr="Shap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982952C-FB6A-4EC2-AC6F-961226B7C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91E33B0F-E38B-4625-A401-2FAAC740F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72185245-AFD0-4F91-B3FA-E1F1E46D92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D1B7951D-0375-49D1-98D7-B91F37F8F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5C720C-3130-4A8C-9447-5018B426D5F5}"/>
              </a:ext>
            </a:extLst>
          </p:cNvPr>
          <p:cNvSpPr/>
          <p:nvPr/>
        </p:nvSpPr>
        <p:spPr>
          <a:xfrm>
            <a:off x="3465806" y="2502146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أ. سعيد علي الشهري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مترجم ومطور أعمال</a:t>
            </a:r>
          </a:p>
        </p:txBody>
      </p:sp>
      <p:pic>
        <p:nvPicPr>
          <p:cNvPr id="30" name="Graphic 29" descr="Male profile with solid fill">
            <a:extLst>
              <a:ext uri="{FF2B5EF4-FFF2-40B4-BE49-F238E27FC236}">
                <a16:creationId xmlns:a16="http://schemas.microsoft.com/office/drawing/2014/main" id="{8019F2E7-0A7D-489E-B88B-BABA1E894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2545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386</Words>
  <Application>Microsoft Office PowerPoint</Application>
  <PresentationFormat>Widescreen</PresentationFormat>
  <Paragraphs>76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CentSchbkCyrill BT</vt:lpstr>
      <vt:lpstr>Circular</vt:lpstr>
      <vt:lpstr>GE SS Text Light</vt:lpstr>
      <vt:lpstr>Khmer MN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32912</dc:creator>
  <cp:lastModifiedBy>Abdulaziz Al safadi</cp:lastModifiedBy>
  <cp:revision>72</cp:revision>
  <dcterms:created xsi:type="dcterms:W3CDTF">2021-05-29T05:29:33Z</dcterms:created>
  <dcterms:modified xsi:type="dcterms:W3CDTF">2021-05-29T14:09:51Z</dcterms:modified>
</cp:coreProperties>
</file>