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yberbotics.com/doc/guide/objects" TargetMode="External"/><Relationship Id="rId3" Type="http://schemas.openxmlformats.org/officeDocument/2006/relationships/hyperlink" Target="https://cyberbotics.com/doc/guide/appearances" TargetMode="External"/><Relationship Id="rId4" Type="http://schemas.openxmlformats.org/officeDocument/2006/relationships/hyperlink" Target="https://cyberbotics.com/doc/reference/nodes-and-api-functions" TargetMode="External"/><Relationship Id="rId9" Type="http://schemas.openxmlformats.org/officeDocument/2006/relationships/hyperlink" Target="https://cyberbotics.com/doc/guide/using-matlab" TargetMode="External"/><Relationship Id="rId5" Type="http://schemas.openxmlformats.org/officeDocument/2006/relationships/hyperlink" Target="https://cyberbotics.com/doc/guide/using-c" TargetMode="External"/><Relationship Id="rId6" Type="http://schemas.openxmlformats.org/officeDocument/2006/relationships/hyperlink" Target="https://cyberbotics.com/doc/guide/using-cpp" TargetMode="External"/><Relationship Id="rId7" Type="http://schemas.openxmlformats.org/officeDocument/2006/relationships/hyperlink" Target="https://cyberbotics.com/doc/guide/using-python" TargetMode="External"/><Relationship Id="rId8" Type="http://schemas.openxmlformats.org/officeDocument/2006/relationships/hyperlink" Target="https://cyberbotics.com/doc/guide/using-java"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Hello, this is team 4’s autonomous mini blimp project</a:t>
            </a:r>
            <a:endParaRPr/>
          </a:p>
          <a:p>
            <a:pPr indent="-298450" lvl="0" marL="457200" rtl="0" algn="l">
              <a:spcBef>
                <a:spcPts val="0"/>
              </a:spcBef>
              <a:spcAft>
                <a:spcPts val="0"/>
              </a:spcAft>
              <a:buSzPts val="1100"/>
              <a:buChar char="●"/>
            </a:pPr>
            <a:r>
              <a:rPr lang="en"/>
              <a:t>Our sponsor is Golois and advisor is Dr. Perkowski</a:t>
            </a:r>
            <a:endParaRPr/>
          </a:p>
          <a:p>
            <a:pPr indent="-298450" lvl="0" marL="457200" rtl="0" algn="l">
              <a:spcBef>
                <a:spcPts val="0"/>
              </a:spcBef>
              <a:spcAft>
                <a:spcPts val="0"/>
              </a:spcAft>
              <a:buSzPts val="1100"/>
              <a:buChar char="●"/>
            </a:pPr>
            <a:r>
              <a:rPr lang="en"/>
              <a:t>I’m Ben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b644f223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b644f22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Jacob 2</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b644f223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b644f223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Victor 1</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b644f223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b644f223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 2</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b644f223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b644f223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Victor 2</a:t>
            </a:r>
            <a:endParaRPr sz="1500"/>
          </a:p>
          <a:p>
            <a:pPr indent="0" lvl="0" marL="0" rtl="0" algn="l">
              <a:spcBef>
                <a:spcPts val="0"/>
              </a:spcBef>
              <a:spcAft>
                <a:spcPts val="0"/>
              </a:spcAft>
              <a:buNone/>
            </a:pPr>
            <a:r>
              <a:t/>
            </a:r>
            <a:endParaRPr sz="100"/>
          </a:p>
          <a:p>
            <a:pPr indent="-355600" lvl="0" marL="457200" rtl="0" algn="l">
              <a:lnSpc>
                <a:spcPct val="115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Open source and multi-platform desktop application </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Library includes robots, sensors, actuators,</a:t>
            </a:r>
            <a:r>
              <a:rPr lang="en" sz="2000">
                <a:solidFill>
                  <a:schemeClr val="dk1"/>
                </a:solidFill>
                <a:uFill>
                  <a:noFill/>
                </a:uFill>
                <a:latin typeface="Calibri"/>
                <a:ea typeface="Calibri"/>
                <a:cs typeface="Calibri"/>
                <a:sym typeface="Calibri"/>
                <a:hlinkClick r:id="rId2">
                  <a:extLst>
                    <a:ext uri="{A12FA001-AC4F-418D-AE19-62706E023703}">
                      <ahyp:hlinkClr val="tx"/>
                    </a:ext>
                  </a:extLst>
                </a:hlinkClick>
              </a:rPr>
              <a:t> objects</a:t>
            </a:r>
            <a:r>
              <a:rPr lang="en" sz="2000">
                <a:solidFill>
                  <a:schemeClr val="dk1"/>
                </a:solidFill>
                <a:latin typeface="Calibri"/>
                <a:ea typeface="Calibri"/>
                <a:cs typeface="Calibri"/>
                <a:sym typeface="Calibri"/>
              </a:rPr>
              <a:t> and</a:t>
            </a:r>
            <a:r>
              <a:rPr lang="en" sz="2000">
                <a:solidFill>
                  <a:schemeClr val="dk1"/>
                </a:solidFill>
                <a:uFill>
                  <a:noFill/>
                </a:uFill>
                <a:latin typeface="Calibri"/>
                <a:ea typeface="Calibri"/>
                <a:cs typeface="Calibri"/>
                <a:sym typeface="Calibri"/>
                <a:hlinkClick r:id="rId3">
                  <a:extLst>
                    <a:ext uri="{A12FA001-AC4F-418D-AE19-62706E023703}">
                      <ahyp:hlinkClr val="tx"/>
                    </a:ext>
                  </a:extLst>
                </a:hlinkClick>
              </a:rPr>
              <a:t> materials</a:t>
            </a:r>
            <a:r>
              <a:rPr lang="en"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S</a:t>
            </a:r>
            <a:r>
              <a:rPr lang="en" sz="2000">
                <a:solidFill>
                  <a:schemeClr val="dk1"/>
                </a:solidFill>
                <a:uFill>
                  <a:noFill/>
                </a:uFill>
                <a:latin typeface="Calibri"/>
                <a:ea typeface="Calibri"/>
                <a:cs typeface="Calibri"/>
                <a:sym typeface="Calibri"/>
                <a:hlinkClick r:id="rId4">
                  <a:extLst>
                    <a:ext uri="{A12FA001-AC4F-418D-AE19-62706E023703}">
                      <ahyp:hlinkClr val="tx"/>
                    </a:ext>
                  </a:extLst>
                </a:hlinkClick>
              </a:rPr>
              <a:t>imple AP</a:t>
            </a:r>
            <a:r>
              <a:rPr lang="en" sz="2000">
                <a:solidFill>
                  <a:schemeClr val="dk1"/>
                </a:solidFill>
                <a:latin typeface="Calibri"/>
                <a:ea typeface="Calibri"/>
                <a:cs typeface="Calibri"/>
                <a:sym typeface="Calibri"/>
              </a:rPr>
              <a:t>I and can be programmed in</a:t>
            </a:r>
            <a:r>
              <a:rPr lang="en" sz="2000">
                <a:solidFill>
                  <a:schemeClr val="dk1"/>
                </a:solidFill>
                <a:uFill>
                  <a:noFill/>
                </a:uFill>
                <a:latin typeface="Calibri"/>
                <a:ea typeface="Calibri"/>
                <a:cs typeface="Calibri"/>
                <a:sym typeface="Calibri"/>
                <a:hlinkClick r:id="rId5">
                  <a:extLst>
                    <a:ext uri="{A12FA001-AC4F-418D-AE19-62706E023703}">
                      <ahyp:hlinkClr val="tx"/>
                    </a:ext>
                  </a:extLst>
                </a:hlinkClick>
              </a:rPr>
              <a:t> C</a:t>
            </a:r>
            <a:r>
              <a:rPr lang="en" sz="2000">
                <a:solidFill>
                  <a:schemeClr val="dk1"/>
                </a:solidFill>
                <a:latin typeface="Calibri"/>
                <a:ea typeface="Calibri"/>
                <a:cs typeface="Calibri"/>
                <a:sym typeface="Calibri"/>
              </a:rPr>
              <a:t>,</a:t>
            </a:r>
            <a:r>
              <a:rPr lang="en" sz="2000">
                <a:solidFill>
                  <a:schemeClr val="dk1"/>
                </a:solidFill>
                <a:uFill>
                  <a:noFill/>
                </a:uFill>
                <a:latin typeface="Calibri"/>
                <a:ea typeface="Calibri"/>
                <a:cs typeface="Calibri"/>
                <a:sym typeface="Calibri"/>
                <a:hlinkClick r:id="rId6">
                  <a:extLst>
                    <a:ext uri="{A12FA001-AC4F-418D-AE19-62706E023703}">
                      <ahyp:hlinkClr val="tx"/>
                    </a:ext>
                  </a:extLst>
                </a:hlinkClick>
              </a:rPr>
              <a:t> C++</a:t>
            </a:r>
            <a:r>
              <a:rPr lang="en" sz="2000">
                <a:solidFill>
                  <a:schemeClr val="dk1"/>
                </a:solidFill>
                <a:latin typeface="Calibri"/>
                <a:ea typeface="Calibri"/>
                <a:cs typeface="Calibri"/>
                <a:sym typeface="Calibri"/>
              </a:rPr>
              <a:t>,</a:t>
            </a:r>
            <a:r>
              <a:rPr lang="en" sz="2000">
                <a:solidFill>
                  <a:schemeClr val="dk1"/>
                </a:solidFill>
                <a:uFill>
                  <a:noFill/>
                </a:uFill>
                <a:latin typeface="Calibri"/>
                <a:ea typeface="Calibri"/>
                <a:cs typeface="Calibri"/>
                <a:sym typeface="Calibri"/>
                <a:hlinkClick r:id="rId7">
                  <a:extLst>
                    <a:ext uri="{A12FA001-AC4F-418D-AE19-62706E023703}">
                      <ahyp:hlinkClr val="tx"/>
                    </a:ext>
                  </a:extLst>
                </a:hlinkClick>
              </a:rPr>
              <a:t> Python</a:t>
            </a:r>
            <a:r>
              <a:rPr lang="en" sz="2000">
                <a:solidFill>
                  <a:schemeClr val="dk1"/>
                </a:solidFill>
                <a:latin typeface="Calibri"/>
                <a:ea typeface="Calibri"/>
                <a:cs typeface="Calibri"/>
                <a:sym typeface="Calibri"/>
              </a:rPr>
              <a:t>,</a:t>
            </a:r>
            <a:r>
              <a:rPr lang="en" sz="2000">
                <a:solidFill>
                  <a:schemeClr val="dk1"/>
                </a:solidFill>
                <a:uFill>
                  <a:noFill/>
                </a:uFill>
                <a:latin typeface="Calibri"/>
                <a:ea typeface="Calibri"/>
                <a:cs typeface="Calibri"/>
                <a:sym typeface="Calibri"/>
                <a:hlinkClick r:id="rId8">
                  <a:extLst>
                    <a:ext uri="{A12FA001-AC4F-418D-AE19-62706E023703}">
                      <ahyp:hlinkClr val="tx"/>
                    </a:ext>
                  </a:extLst>
                </a:hlinkClick>
              </a:rPr>
              <a:t> Java</a:t>
            </a:r>
            <a:r>
              <a:rPr lang="en" sz="2000">
                <a:solidFill>
                  <a:schemeClr val="dk1"/>
                </a:solidFill>
                <a:latin typeface="Calibri"/>
                <a:ea typeface="Calibri"/>
                <a:cs typeface="Calibri"/>
                <a:sym typeface="Calibri"/>
              </a:rPr>
              <a:t>,</a:t>
            </a:r>
            <a:r>
              <a:rPr lang="en" sz="2000">
                <a:solidFill>
                  <a:schemeClr val="dk1"/>
                </a:solidFill>
                <a:uFill>
                  <a:noFill/>
                </a:uFill>
                <a:latin typeface="Calibri"/>
                <a:ea typeface="Calibri"/>
                <a:cs typeface="Calibri"/>
                <a:sym typeface="Calibri"/>
                <a:hlinkClick r:id="rId9">
                  <a:extLst>
                    <a:ext uri="{A12FA001-AC4F-418D-AE19-62706E023703}">
                      <ahyp:hlinkClr val="tx"/>
                    </a:ext>
                  </a:extLst>
                </a:hlinkClick>
              </a:rPr>
              <a:t> MATLAB</a:t>
            </a:r>
            <a:r>
              <a:rPr lang="en"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Modern GUI, a physics engine and an OpenGL 3.3 rendering engine.</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Runs on Windows, Linux and MacOS</a:t>
            </a:r>
            <a:endParaRPr sz="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b644f223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b644f223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Zeming 2</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b644f223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b644f223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 2</a:t>
            </a:r>
            <a:endParaRPr/>
          </a:p>
          <a:p>
            <a:pPr indent="-317500" lvl="0" marL="457200" rtl="0" algn="l">
              <a:spcBef>
                <a:spcPts val="0"/>
              </a:spcBef>
              <a:spcAft>
                <a:spcPts val="0"/>
              </a:spcAft>
              <a:buSzPts val="1400"/>
              <a:buChar char="●"/>
            </a:pPr>
            <a:r>
              <a:rPr lang="en" sz="1400"/>
              <a:t>At the start, we were given a scope that was very broad</a:t>
            </a:r>
            <a:endParaRPr sz="1400"/>
          </a:p>
          <a:p>
            <a:pPr indent="-317500" lvl="0" marL="457200" rtl="0" algn="l">
              <a:spcBef>
                <a:spcPts val="0"/>
              </a:spcBef>
              <a:spcAft>
                <a:spcPts val="0"/>
              </a:spcAft>
              <a:buSzPts val="1400"/>
              <a:buChar char="●"/>
            </a:pPr>
            <a:r>
              <a:rPr lang="en" sz="1400"/>
              <a:t>We narrowed down our scope by </a:t>
            </a:r>
            <a:r>
              <a:rPr lang="en" sz="1400"/>
              <a:t>pursuing</a:t>
            </a:r>
            <a:r>
              <a:rPr lang="en" sz="1400"/>
              <a:t> an experimental approach </a:t>
            </a:r>
            <a:endParaRPr sz="1400"/>
          </a:p>
          <a:p>
            <a:pPr indent="-317500" lvl="0" marL="457200" rtl="0" algn="l">
              <a:spcBef>
                <a:spcPts val="0"/>
              </a:spcBef>
              <a:spcAft>
                <a:spcPts val="0"/>
              </a:spcAft>
              <a:buSzPts val="1400"/>
              <a:buChar char="●"/>
            </a:pPr>
            <a:r>
              <a:rPr lang="en" sz="1400"/>
              <a:t>This turned out to be the wrong direction</a:t>
            </a:r>
            <a:endParaRPr sz="1400"/>
          </a:p>
          <a:p>
            <a:pPr indent="-317500" lvl="0" marL="457200" rtl="0" algn="l">
              <a:spcBef>
                <a:spcPts val="0"/>
              </a:spcBef>
              <a:spcAft>
                <a:spcPts val="0"/>
              </a:spcAft>
              <a:buSzPts val="1400"/>
              <a:buChar char="●"/>
            </a:pPr>
            <a:r>
              <a:rPr lang="en" sz="1400"/>
              <a:t>To correct this we redirected our project to pursue a digital simulation</a:t>
            </a:r>
            <a:endParaRPr sz="1400"/>
          </a:p>
          <a:p>
            <a:pPr indent="-317500" lvl="0" marL="457200" rtl="0" algn="l">
              <a:spcBef>
                <a:spcPts val="0"/>
              </a:spcBef>
              <a:spcAft>
                <a:spcPts val="0"/>
              </a:spcAft>
              <a:buSzPts val="1400"/>
              <a:buChar char="●"/>
            </a:pPr>
            <a:r>
              <a:rPr lang="en" sz="1400"/>
              <a:t>However the team had little experience with the simulation software which made this transition difficult</a:t>
            </a:r>
            <a:endParaRPr sz="1400"/>
          </a:p>
          <a:p>
            <a:pPr indent="-317500" lvl="0" marL="457200" rtl="0" algn="l">
              <a:spcBef>
                <a:spcPts val="0"/>
              </a:spcBef>
              <a:spcAft>
                <a:spcPts val="0"/>
              </a:spcAft>
              <a:buSzPts val="1400"/>
              <a:buChar char="●"/>
            </a:pPr>
            <a:r>
              <a:rPr lang="en" sz="1400"/>
              <a:t>Considering how effective the tool turned out to be, the team would have been more successful if this was the first approach</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b644f223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b644f223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b644f223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b644f223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b9788c11b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b9788c11b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b2808ef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b2808ef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Zeming 1</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b644f22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b644f22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Original Concept of Operations</a:t>
            </a:r>
            <a:endParaRPr sz="1600"/>
          </a:p>
          <a:p>
            <a:pPr indent="457200" lvl="0" marL="914400" rtl="0" algn="l">
              <a:spcBef>
                <a:spcPts val="0"/>
              </a:spcBef>
              <a:spcAft>
                <a:spcPts val="0"/>
              </a:spcAft>
              <a:buClr>
                <a:schemeClr val="dk1"/>
              </a:buClr>
              <a:buSzPts val="1100"/>
              <a:buFont typeface="Arial"/>
              <a:buNone/>
            </a:pPr>
            <a:r>
              <a:rPr lang="en" sz="1400"/>
              <a:t>1 Concept of Operations</a:t>
            </a:r>
            <a:endParaRPr sz="1400"/>
          </a:p>
          <a:p>
            <a:pPr indent="0" lvl="0" marL="0" rtl="0" algn="l">
              <a:spcBef>
                <a:spcPts val="0"/>
              </a:spcBef>
              <a:spcAft>
                <a:spcPts val="0"/>
              </a:spcAft>
              <a:buClr>
                <a:schemeClr val="dk1"/>
              </a:buClr>
              <a:buSzPts val="1100"/>
              <a:buFont typeface="Arial"/>
              <a:buNone/>
            </a:pPr>
            <a:r>
              <a:rPr lang="en" sz="1400"/>
              <a:t>The purpose of this project is to design a proof of concept of a semi-autonomous blimp</a:t>
            </a:r>
            <a:endParaRPr sz="1400"/>
          </a:p>
          <a:p>
            <a:pPr indent="0" lvl="0" marL="0" rtl="0" algn="l">
              <a:spcBef>
                <a:spcPts val="0"/>
              </a:spcBef>
              <a:spcAft>
                <a:spcPts val="0"/>
              </a:spcAft>
              <a:buClr>
                <a:schemeClr val="dk1"/>
              </a:buClr>
              <a:buSzPts val="1100"/>
              <a:buFont typeface="Arial"/>
              <a:buNone/>
            </a:pPr>
            <a:r>
              <a:rPr lang="en" sz="1400"/>
              <a:t>that will fly around an office space which is our Minimum Viable Product (MVP). The</a:t>
            </a:r>
            <a:endParaRPr sz="1400"/>
          </a:p>
          <a:p>
            <a:pPr indent="0" lvl="0" marL="0" rtl="0" algn="l">
              <a:spcBef>
                <a:spcPts val="0"/>
              </a:spcBef>
              <a:spcAft>
                <a:spcPts val="0"/>
              </a:spcAft>
              <a:buClr>
                <a:schemeClr val="dk1"/>
              </a:buClr>
              <a:buSzPts val="1100"/>
              <a:buFont typeface="Arial"/>
              <a:buNone/>
            </a:pPr>
            <a:r>
              <a:rPr lang="en" sz="1400"/>
              <a:t>craft uses helium as its primary lift mechanism, the craft must be remotely operable by a</a:t>
            </a:r>
            <a:endParaRPr sz="1400"/>
          </a:p>
          <a:p>
            <a:pPr indent="0" lvl="0" marL="0" rtl="0" algn="l">
              <a:spcBef>
                <a:spcPts val="0"/>
              </a:spcBef>
              <a:spcAft>
                <a:spcPts val="0"/>
              </a:spcAft>
              <a:buClr>
                <a:schemeClr val="dk1"/>
              </a:buClr>
              <a:buSzPts val="1100"/>
              <a:buFont typeface="Arial"/>
              <a:buNone/>
            </a:pPr>
            <a:r>
              <a:rPr lang="en" sz="1400"/>
              <a:t>typical hobby controller, and all power sources, radios, sensor control systems are</a:t>
            </a:r>
            <a:endParaRPr sz="1400"/>
          </a:p>
          <a:p>
            <a:pPr indent="0" lvl="0" marL="0" rtl="0" algn="l">
              <a:spcBef>
                <a:spcPts val="0"/>
              </a:spcBef>
              <a:spcAft>
                <a:spcPts val="0"/>
              </a:spcAft>
              <a:buClr>
                <a:schemeClr val="dk1"/>
              </a:buClr>
              <a:buSzPts val="1100"/>
              <a:buFont typeface="Arial"/>
              <a:buNone/>
            </a:pPr>
            <a:r>
              <a:rPr lang="en" sz="1400"/>
              <a:t>subject to a weight restriction depending on the blimp helium and shape. Manual control</a:t>
            </a:r>
            <a:endParaRPr sz="1400"/>
          </a:p>
          <a:p>
            <a:pPr indent="0" lvl="0" marL="0" rtl="0" algn="l">
              <a:spcBef>
                <a:spcPts val="0"/>
              </a:spcBef>
              <a:spcAft>
                <a:spcPts val="0"/>
              </a:spcAft>
              <a:buClr>
                <a:schemeClr val="dk1"/>
              </a:buClr>
              <a:buSzPts val="1100"/>
              <a:buFont typeface="Arial"/>
              <a:buNone/>
            </a:pPr>
            <a:r>
              <a:rPr lang="en" sz="1400"/>
              <a:t>from a remote will allow the user six-degrees of freedom. Galois will use the final</a:t>
            </a:r>
            <a:endParaRPr sz="1400"/>
          </a:p>
          <a:p>
            <a:pPr indent="0" lvl="0" marL="0" rtl="0" algn="l">
              <a:spcBef>
                <a:spcPts val="0"/>
              </a:spcBef>
              <a:spcAft>
                <a:spcPts val="0"/>
              </a:spcAft>
              <a:buClr>
                <a:schemeClr val="dk1"/>
              </a:buClr>
              <a:buSzPts val="1100"/>
              <a:buFont typeface="Arial"/>
              <a:buNone/>
            </a:pPr>
            <a:r>
              <a:rPr lang="en" sz="1400"/>
              <a:t>designed blimp to be used in an office environment for various tasks and for a team</a:t>
            </a:r>
            <a:endParaRPr sz="1400"/>
          </a:p>
          <a:p>
            <a:pPr indent="0" lvl="0" marL="0" rtl="0" algn="l">
              <a:spcBef>
                <a:spcPts val="0"/>
              </a:spcBef>
              <a:spcAft>
                <a:spcPts val="0"/>
              </a:spcAft>
              <a:buNone/>
            </a:pPr>
            <a:r>
              <a:rPr lang="en" sz="1400"/>
              <a:t>competition between blimps.</a:t>
            </a:r>
            <a:r>
              <a:rPr lang="en" sz="900"/>
              <a:t> </a:t>
            </a:r>
            <a:endParaRPr sz="900"/>
          </a:p>
          <a:p>
            <a:pPr indent="0" lvl="0" marL="0" rtl="0" algn="l">
              <a:spcBef>
                <a:spcPts val="0"/>
              </a:spcBef>
              <a:spcAft>
                <a:spcPts val="0"/>
              </a:spcAft>
              <a:buNone/>
            </a:pPr>
            <a:r>
              <a:t/>
            </a:r>
            <a:endParaRPr/>
          </a:p>
          <a:p>
            <a:pPr indent="0" lvl="0" marL="0" rtl="0" algn="l">
              <a:spcBef>
                <a:spcPts val="0"/>
              </a:spcBef>
              <a:spcAft>
                <a:spcPts val="0"/>
              </a:spcAft>
              <a:buNone/>
            </a:pPr>
            <a:r>
              <a:rPr lang="en"/>
              <a:t>Ben 1</a:t>
            </a:r>
            <a:endParaRPr/>
          </a:p>
          <a:p>
            <a:pPr indent="0" lvl="0" marL="0" rtl="0" algn="l">
              <a:spcBef>
                <a:spcPts val="0"/>
              </a:spcBef>
              <a:spcAft>
                <a:spcPts val="0"/>
              </a:spcAft>
              <a:buNone/>
            </a:pPr>
            <a:r>
              <a:t/>
            </a:r>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At the start, the idea was to create a mini-blimp with some </a:t>
            </a:r>
            <a:r>
              <a:rPr lang="en" sz="1800">
                <a:solidFill>
                  <a:srgbClr val="595959"/>
                </a:solidFill>
              </a:rPr>
              <a:t>autonomous</a:t>
            </a:r>
            <a:r>
              <a:rPr lang="en" sz="1800">
                <a:solidFill>
                  <a:srgbClr val="595959"/>
                </a:solidFill>
              </a:rPr>
              <a:t> controls</a:t>
            </a:r>
            <a:endParaRPr sz="1800">
              <a:solidFill>
                <a:srgbClr val="595959"/>
              </a:solidFill>
            </a:endParaRPr>
          </a:p>
          <a:p>
            <a:pPr indent="-342900" lvl="2" marL="1371600" rtl="0" algn="l">
              <a:lnSpc>
                <a:spcPct val="115000"/>
              </a:lnSpc>
              <a:spcBef>
                <a:spcPts val="0"/>
              </a:spcBef>
              <a:spcAft>
                <a:spcPts val="0"/>
              </a:spcAft>
              <a:buClr>
                <a:srgbClr val="595959"/>
              </a:buClr>
              <a:buSzPts val="1800"/>
              <a:buChar char="■"/>
            </a:pPr>
            <a:r>
              <a:rPr lang="en" sz="1800">
                <a:solidFill>
                  <a:srgbClr val="595959"/>
                </a:solidFill>
              </a:rPr>
              <a:t>Which would be </a:t>
            </a:r>
            <a:r>
              <a:rPr lang="en" sz="1800">
                <a:solidFill>
                  <a:srgbClr val="595959"/>
                </a:solidFill>
              </a:rPr>
              <a:t>collision</a:t>
            </a:r>
            <a:r>
              <a:rPr lang="en" sz="1800">
                <a:solidFill>
                  <a:srgbClr val="595959"/>
                </a:solidFill>
              </a:rPr>
              <a:t> detection</a:t>
            </a:r>
            <a:endParaRPr sz="1800">
              <a:solidFill>
                <a:srgbClr val="595959"/>
              </a:solidFill>
            </a:endParaRPr>
          </a:p>
          <a:p>
            <a:pPr indent="-342900" lvl="1" marL="914400" rtl="0" algn="l">
              <a:lnSpc>
                <a:spcPct val="115000"/>
              </a:lnSpc>
              <a:spcBef>
                <a:spcPts val="0"/>
              </a:spcBef>
              <a:spcAft>
                <a:spcPts val="0"/>
              </a:spcAft>
              <a:buClr>
                <a:srgbClr val="595959"/>
              </a:buClr>
              <a:buSzPts val="1800"/>
              <a:buChar char="○"/>
            </a:pPr>
            <a:r>
              <a:rPr lang="en" sz="1800">
                <a:solidFill>
                  <a:srgbClr val="595959"/>
                </a:solidFill>
              </a:rPr>
              <a:t>But for the most part is user controlled with a hobby controller </a:t>
            </a:r>
            <a:endParaRPr sz="1800">
              <a:solidFill>
                <a:srgbClr val="595959"/>
              </a:solidFill>
            </a:endParaRPr>
          </a:p>
          <a:p>
            <a:pPr indent="-342900" lvl="1" marL="914400" rtl="0" algn="l">
              <a:lnSpc>
                <a:spcPct val="115000"/>
              </a:lnSpc>
              <a:spcBef>
                <a:spcPts val="0"/>
              </a:spcBef>
              <a:spcAft>
                <a:spcPts val="0"/>
              </a:spcAft>
              <a:buClr>
                <a:srgbClr val="595959"/>
              </a:buClr>
              <a:buSzPts val="1800"/>
              <a:buChar char="○"/>
            </a:pPr>
            <a:r>
              <a:rPr lang="en" sz="1800">
                <a:solidFill>
                  <a:srgbClr val="595959"/>
                </a:solidFill>
              </a:rPr>
              <a:t>That was a big promise and would prove to go beyond 2 terms </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Now we revised the plan to use a simulation software to validate blimp design</a:t>
            </a:r>
            <a:endParaRPr sz="1800">
              <a:solidFill>
                <a:srgbClr val="595959"/>
              </a:solidFill>
            </a:endParaRPr>
          </a:p>
          <a:p>
            <a:pPr indent="-342900" lvl="1" marL="914400" rtl="0" algn="l">
              <a:lnSpc>
                <a:spcPct val="115000"/>
              </a:lnSpc>
              <a:spcBef>
                <a:spcPts val="0"/>
              </a:spcBef>
              <a:spcAft>
                <a:spcPts val="0"/>
              </a:spcAft>
              <a:buClr>
                <a:srgbClr val="595959"/>
              </a:buClr>
              <a:buSzPts val="1800"/>
              <a:buChar char="○"/>
            </a:pPr>
            <a:r>
              <a:rPr lang="en" sz="1800">
                <a:solidFill>
                  <a:srgbClr val="595959"/>
                </a:solidFill>
              </a:rPr>
              <a:t>The software will be able to test various designs (such as, size, shape, # of propellers)</a:t>
            </a:r>
            <a:endParaRPr sz="1800">
              <a:solidFill>
                <a:srgbClr val="595959"/>
              </a:solidFill>
            </a:endParaRPr>
          </a:p>
          <a:p>
            <a:pPr indent="-342900" lvl="1" marL="914400" rtl="0" algn="l">
              <a:lnSpc>
                <a:spcPct val="115000"/>
              </a:lnSpc>
              <a:spcBef>
                <a:spcPts val="0"/>
              </a:spcBef>
              <a:spcAft>
                <a:spcPts val="0"/>
              </a:spcAft>
              <a:buClr>
                <a:srgbClr val="595959"/>
              </a:buClr>
              <a:buSzPts val="1800"/>
              <a:buChar char="○"/>
            </a:pPr>
            <a:r>
              <a:rPr lang="en" sz="1800">
                <a:solidFill>
                  <a:srgbClr val="595959"/>
                </a:solidFill>
              </a:rPr>
              <a:t>And that will be used to simulate its performance</a:t>
            </a:r>
            <a:endParaRPr sz="1800">
              <a:solidFill>
                <a:srgbClr val="595959"/>
              </a:solidFill>
            </a:endParaRPr>
          </a:p>
          <a:p>
            <a:pPr indent="-342900" lvl="1" marL="914400" rtl="0" algn="l">
              <a:lnSpc>
                <a:spcPct val="115000"/>
              </a:lnSpc>
              <a:spcBef>
                <a:spcPts val="0"/>
              </a:spcBef>
              <a:spcAft>
                <a:spcPts val="0"/>
              </a:spcAft>
              <a:buClr>
                <a:srgbClr val="595959"/>
              </a:buClr>
              <a:buSzPts val="1800"/>
              <a:buChar char="○"/>
            </a:pPr>
            <a:r>
              <a:rPr lang="en" sz="1800">
                <a:solidFill>
                  <a:srgbClr val="595959"/>
                </a:solidFill>
              </a:rPr>
              <a:t>Then outputs its speed and turning </a:t>
            </a:r>
            <a:r>
              <a:rPr lang="en" sz="1800">
                <a:solidFill>
                  <a:srgbClr val="595959"/>
                </a:solidFill>
              </a:rPr>
              <a:t>capabilities</a:t>
            </a:r>
            <a:endParaRPr sz="1800">
              <a:solidFill>
                <a:srgbClr val="595959"/>
              </a:solidFill>
            </a:endParaRPr>
          </a:p>
          <a:p>
            <a:pPr indent="0" lvl="0" marL="0" rtl="0" algn="l">
              <a:lnSpc>
                <a:spcPct val="115000"/>
              </a:lnSpc>
              <a:spcBef>
                <a:spcPts val="0"/>
              </a:spcBef>
              <a:spcAft>
                <a:spcPts val="0"/>
              </a:spcAft>
              <a:buNone/>
            </a:pPr>
            <a:r>
              <a:t/>
            </a:r>
            <a:endParaRPr sz="1800">
              <a:solidFill>
                <a:srgbClr val="595959"/>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b644f223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b644f223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br>
              <a:rPr lang="en"/>
            </a:br>
            <a:br>
              <a:rPr lang="en"/>
            </a:br>
            <a:r>
              <a:rPr lang="en"/>
              <a:t>As </a:t>
            </a:r>
            <a:r>
              <a:rPr lang="en"/>
              <a:t>mentioned</a:t>
            </a:r>
            <a:r>
              <a:rPr lang="en"/>
              <a:t> earlier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b644f223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b644f223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Jacob 1</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e1ee9e10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e1ee9e10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zeming: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b644f22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b644f22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 1</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b644f223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b644f22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 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diagram was an additional </a:t>
            </a:r>
            <a:r>
              <a:rPr lang="en"/>
              <a:t>deliverable</a:t>
            </a:r>
            <a:r>
              <a:rPr lang="en"/>
              <a:t> that was to be implemented along with the simulation. This was to </a:t>
            </a:r>
            <a:r>
              <a:rPr lang="en"/>
              <a:t>allow</a:t>
            </a:r>
            <a:r>
              <a:rPr lang="en"/>
              <a:t> concurrent development of the design and </a:t>
            </a:r>
            <a:r>
              <a:rPr lang="en"/>
              <a:t>simulation</a:t>
            </a:r>
            <a:r>
              <a:rPr lang="en"/>
              <a:t>. This allowed a proper </a:t>
            </a:r>
            <a:r>
              <a:rPr lang="en"/>
              <a:t>efficiency </a:t>
            </a:r>
            <a:r>
              <a:rPr lang="en"/>
              <a:t>of time and gain greater insight into the effect of the chassis design. </a:t>
            </a:r>
            <a:br>
              <a:rPr lang="en"/>
            </a:br>
            <a:br>
              <a:rPr lang="en"/>
            </a:br>
            <a:r>
              <a:rPr lang="en"/>
              <a:t>So you can see the design in the full scale with a respective size of 1.4 m. If we look at the two photos below, we will see the chassis design that was design. As well as the exploded view of the design with all </a:t>
            </a:r>
            <a:r>
              <a:rPr lang="en"/>
              <a:t>fasteners. </a:t>
            </a:r>
            <a:br>
              <a:rPr lang="en"/>
            </a:br>
            <a:br>
              <a:rPr lang="en"/>
            </a:br>
            <a:r>
              <a:rPr lang="en"/>
              <a:t>The chassis design was further analyzed with the material properties and looking at the sponsor’s desires.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youtube.com/watch?v=aKeIVbEo1ns" TargetMode="Externa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11" Type="http://schemas.openxmlformats.org/officeDocument/2006/relationships/hyperlink" Target="https://youtu.be/IY3bQu2_xho" TargetMode="External"/><Relationship Id="rId10" Type="http://schemas.openxmlformats.org/officeDocument/2006/relationships/hyperlink" Target="https://cyberbotics.com/doc/guide/using-matlab" TargetMode="External"/><Relationship Id="rId13" Type="http://schemas.openxmlformats.org/officeDocument/2006/relationships/image" Target="../media/image4.jpg"/><Relationship Id="rId12" Type="http://schemas.openxmlformats.org/officeDocument/2006/relationships/hyperlink" Target="http://www.youtube.com/watch?v=g7G8geL38l8" TargetMode="External"/><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cyberbotics.com/doc/guide/objects" TargetMode="External"/><Relationship Id="rId4" Type="http://schemas.openxmlformats.org/officeDocument/2006/relationships/hyperlink" Target="https://cyberbotics.com/doc/guide/appearances" TargetMode="External"/><Relationship Id="rId9" Type="http://schemas.openxmlformats.org/officeDocument/2006/relationships/hyperlink" Target="https://cyberbotics.com/doc/guide/using-java" TargetMode="External"/><Relationship Id="rId5" Type="http://schemas.openxmlformats.org/officeDocument/2006/relationships/hyperlink" Target="https://cyberbotics.com/doc/reference/nodes-and-api-functions" TargetMode="External"/><Relationship Id="rId6" Type="http://schemas.openxmlformats.org/officeDocument/2006/relationships/hyperlink" Target="https://cyberbotics.com/doc/guide/using-c" TargetMode="External"/><Relationship Id="rId7" Type="http://schemas.openxmlformats.org/officeDocument/2006/relationships/hyperlink" Target="https://cyberbotics.com/doc/guide/using-cpp" TargetMode="External"/><Relationship Id="rId8" Type="http://schemas.openxmlformats.org/officeDocument/2006/relationships/hyperlink" Target="https://cyberbotics.com/doc/guide/using-pyth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gif"/><Relationship Id="rId4" Type="http://schemas.openxmlformats.org/officeDocument/2006/relationships/image" Target="../media/image3.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Autonomous </a:t>
            </a:r>
            <a:endParaRPr/>
          </a:p>
          <a:p>
            <a:pPr indent="0" lvl="0" marL="0" rtl="0" algn="ctr">
              <a:spcBef>
                <a:spcPts val="0"/>
              </a:spcBef>
              <a:spcAft>
                <a:spcPts val="0"/>
              </a:spcAft>
              <a:buNone/>
            </a:pPr>
            <a:r>
              <a:rPr lang="en"/>
              <a:t>Mini Blimp</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Team 4: </a:t>
            </a:r>
            <a:endParaRPr/>
          </a:p>
          <a:p>
            <a:pPr indent="0" lvl="0" marL="0" rtl="0" algn="ctr">
              <a:spcBef>
                <a:spcPts val="0"/>
              </a:spcBef>
              <a:spcAft>
                <a:spcPts val="0"/>
              </a:spcAft>
              <a:buNone/>
            </a:pPr>
            <a:r>
              <a:rPr lang="en"/>
              <a:t>Ben Vu, Dylan Filkins, Jacob Thomas, Nick Short, Victor Albarran, Zeming Zhou</a:t>
            </a:r>
            <a:endParaRPr/>
          </a:p>
          <a:p>
            <a:pPr indent="0" lvl="0" marL="0" rtl="0" algn="ctr">
              <a:spcBef>
                <a:spcPts val="0"/>
              </a:spcBef>
              <a:spcAft>
                <a:spcPts val="0"/>
              </a:spcAft>
              <a:buNone/>
            </a:pPr>
            <a:r>
              <a:rPr lang="en"/>
              <a:t>Sponsor: Galois		Advisor: Marek Perkowski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 of Software</a:t>
            </a:r>
            <a:endParaRPr/>
          </a:p>
        </p:txBody>
      </p:sp>
      <p:sp>
        <p:nvSpPr>
          <p:cNvPr id="187" name="Google Shape;187;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Several softwares were considered for use</a:t>
            </a:r>
            <a:endParaRPr/>
          </a:p>
          <a:p>
            <a:pPr indent="-311150" lvl="0" marL="457200" rtl="0" algn="l">
              <a:spcBef>
                <a:spcPts val="0"/>
              </a:spcBef>
              <a:spcAft>
                <a:spcPts val="0"/>
              </a:spcAft>
              <a:buSzPts val="1300"/>
              <a:buChar char="●"/>
            </a:pPr>
            <a:r>
              <a:rPr lang="en"/>
              <a:t>Each software was ranked based on features which were considered to be important</a:t>
            </a:r>
            <a:endParaRPr/>
          </a:p>
          <a:p>
            <a:pPr indent="-298450" lvl="1" marL="914400" rtl="0" algn="l">
              <a:spcBef>
                <a:spcPts val="0"/>
              </a:spcBef>
              <a:spcAft>
                <a:spcPts val="0"/>
              </a:spcAft>
              <a:buSzPts val="1100"/>
              <a:buChar char="○"/>
            </a:pPr>
            <a:r>
              <a:rPr lang="en"/>
              <a:t>Physics Modeling</a:t>
            </a:r>
            <a:endParaRPr/>
          </a:p>
          <a:p>
            <a:pPr indent="-298450" lvl="1" marL="914400" rtl="0" algn="l">
              <a:spcBef>
                <a:spcPts val="0"/>
              </a:spcBef>
              <a:spcAft>
                <a:spcPts val="0"/>
              </a:spcAft>
              <a:buSzPts val="1100"/>
              <a:buChar char="○"/>
            </a:pPr>
            <a:r>
              <a:rPr lang="en"/>
              <a:t>Ability to calculate path deviation</a:t>
            </a:r>
            <a:endParaRPr/>
          </a:p>
          <a:p>
            <a:pPr indent="-298450" lvl="1" marL="914400" rtl="0" algn="l">
              <a:spcBef>
                <a:spcPts val="0"/>
              </a:spcBef>
              <a:spcAft>
                <a:spcPts val="0"/>
              </a:spcAft>
              <a:buSzPts val="1100"/>
              <a:buChar char="○"/>
            </a:pPr>
            <a:r>
              <a:rPr lang="en"/>
              <a:t>Ability to visualize simulation</a:t>
            </a:r>
            <a:endParaRPr/>
          </a:p>
          <a:p>
            <a:pPr indent="-311150" lvl="0" marL="457200" rtl="0" algn="l">
              <a:spcBef>
                <a:spcPts val="0"/>
              </a:spcBef>
              <a:spcAft>
                <a:spcPts val="0"/>
              </a:spcAft>
              <a:buSzPts val="1300"/>
              <a:buChar char="●"/>
            </a:pPr>
            <a:r>
              <a:rPr lang="en"/>
              <a:t>Two softwares were chosen to create simulations:</a:t>
            </a:r>
            <a:endParaRPr/>
          </a:p>
          <a:p>
            <a:pPr indent="0" lvl="0" marL="457200" rtl="0" algn="l">
              <a:spcBef>
                <a:spcPts val="1200"/>
              </a:spcBef>
              <a:spcAft>
                <a:spcPts val="1200"/>
              </a:spcAft>
              <a:buNone/>
            </a:pPr>
            <a:r>
              <a:t/>
            </a:r>
            <a:endParaRPr/>
          </a:p>
        </p:txBody>
      </p:sp>
      <p:pic>
        <p:nvPicPr>
          <p:cNvPr id="188" name="Google Shape;188;p22"/>
          <p:cNvPicPr preferRelativeResize="0"/>
          <p:nvPr/>
        </p:nvPicPr>
        <p:blipFill>
          <a:blip r:embed="rId3">
            <a:alphaModFix/>
          </a:blip>
          <a:stretch>
            <a:fillRect/>
          </a:stretch>
        </p:blipFill>
        <p:spPr>
          <a:xfrm>
            <a:off x="819150" y="3544746"/>
            <a:ext cx="3665625" cy="1020275"/>
          </a:xfrm>
          <a:prstGeom prst="rect">
            <a:avLst/>
          </a:prstGeom>
          <a:noFill/>
          <a:ln>
            <a:noFill/>
          </a:ln>
        </p:spPr>
      </p:pic>
      <p:pic>
        <p:nvPicPr>
          <p:cNvPr id="189" name="Google Shape;189;p22"/>
          <p:cNvPicPr preferRelativeResize="0"/>
          <p:nvPr/>
        </p:nvPicPr>
        <p:blipFill>
          <a:blip r:embed="rId4">
            <a:alphaModFix/>
          </a:blip>
          <a:stretch>
            <a:fillRect/>
          </a:stretch>
        </p:blipFill>
        <p:spPr>
          <a:xfrm>
            <a:off x="5353075" y="3422012"/>
            <a:ext cx="2531501" cy="1265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Testing/Test Plans</a:t>
            </a:r>
            <a:endParaRPr/>
          </a:p>
        </p:txBody>
      </p:sp>
      <p:sp>
        <p:nvSpPr>
          <p:cNvPr id="195" name="Google Shape;195;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lang="en" sz="1600">
                <a:solidFill>
                  <a:schemeClr val="dk1"/>
                </a:solidFill>
              </a:rPr>
              <a:t>Maneuverability</a:t>
            </a:r>
            <a:endParaRPr sz="1600">
              <a:solidFill>
                <a:schemeClr val="dk1"/>
              </a:solidFill>
            </a:endParaRPr>
          </a:p>
          <a:p>
            <a:pPr indent="0" lvl="0" marL="0" rtl="0" algn="l">
              <a:spcBef>
                <a:spcPts val="600"/>
              </a:spcBef>
              <a:spcAft>
                <a:spcPts val="0"/>
              </a:spcAft>
              <a:buClr>
                <a:schemeClr val="dk1"/>
              </a:buClr>
              <a:buSzPts val="1100"/>
              <a:buFont typeface="Arial"/>
              <a:buNone/>
            </a:pPr>
            <a:r>
              <a:rPr lang="en" sz="1200">
                <a:solidFill>
                  <a:srgbClr val="000000"/>
                </a:solidFill>
                <a:highlight>
                  <a:srgbClr val="FFFFFF"/>
                </a:highlight>
              </a:rPr>
              <a:t>Maneuverability is the </a:t>
            </a:r>
            <a:r>
              <a:rPr lang="en" sz="1200">
                <a:solidFill>
                  <a:srgbClr val="000000"/>
                </a:solidFill>
                <a:highlight>
                  <a:srgbClr val="FFFFFF"/>
                </a:highlight>
              </a:rPr>
              <a:t>blimps</a:t>
            </a:r>
            <a:r>
              <a:rPr lang="en" sz="1200">
                <a:solidFill>
                  <a:srgbClr val="000000"/>
                </a:solidFill>
                <a:highlight>
                  <a:srgbClr val="FFFFFF"/>
                </a:highlight>
              </a:rPr>
              <a:t> ability to change position, direction, and speed.Blimp</a:t>
            </a:r>
            <a:endParaRPr sz="1600">
              <a:solidFill>
                <a:srgbClr val="000000"/>
              </a:solidFill>
            </a:endParaRPr>
          </a:p>
          <a:p>
            <a:pPr indent="0" lvl="0" marL="0" rtl="0" algn="l">
              <a:spcBef>
                <a:spcPts val="0"/>
              </a:spcBef>
              <a:spcAft>
                <a:spcPts val="0"/>
              </a:spcAft>
              <a:buNone/>
            </a:pPr>
            <a:r>
              <a:rPr b="1" lang="en" sz="1200">
                <a:solidFill>
                  <a:srgbClr val="000000"/>
                </a:solidFill>
              </a:rPr>
              <a:t>Top Speed</a:t>
            </a:r>
            <a:endParaRPr b="1" sz="1200">
              <a:solidFill>
                <a:srgbClr val="000000"/>
              </a:solidFill>
            </a:endParaRPr>
          </a:p>
          <a:p>
            <a:pPr indent="0" lvl="0" marL="0" rtl="0" algn="l">
              <a:spcBef>
                <a:spcPts val="0"/>
              </a:spcBef>
              <a:spcAft>
                <a:spcPts val="0"/>
              </a:spcAft>
              <a:buNone/>
            </a:pPr>
            <a:r>
              <a:rPr b="1" lang="en" sz="1200">
                <a:solidFill>
                  <a:srgbClr val="000000"/>
                </a:solidFill>
              </a:rPr>
              <a:t>Turning Radius</a:t>
            </a:r>
            <a:endParaRPr b="1" sz="1200">
              <a:solidFill>
                <a:srgbClr val="000000"/>
              </a:solidFill>
            </a:endParaRPr>
          </a:p>
          <a:p>
            <a:pPr indent="0" lvl="0" marL="0" rtl="0" algn="l">
              <a:spcBef>
                <a:spcPts val="0"/>
              </a:spcBef>
              <a:spcAft>
                <a:spcPts val="0"/>
              </a:spcAft>
              <a:buNone/>
            </a:pPr>
            <a:r>
              <a:rPr b="1" lang="en" sz="1200">
                <a:solidFill>
                  <a:srgbClr val="000000"/>
                </a:solidFill>
              </a:rPr>
              <a:t>Acceleration</a:t>
            </a:r>
            <a:endParaRPr b="1" sz="1200">
              <a:solidFill>
                <a:srgbClr val="000000"/>
              </a:solidFill>
            </a:endParaRPr>
          </a:p>
          <a:p>
            <a:pPr indent="0" lvl="0" marL="0" rtl="0" algn="l">
              <a:spcBef>
                <a:spcPts val="0"/>
              </a:spcBef>
              <a:spcAft>
                <a:spcPts val="0"/>
              </a:spcAft>
              <a:buNone/>
            </a:pPr>
            <a:r>
              <a:rPr b="1" lang="en" sz="1200">
                <a:solidFill>
                  <a:srgbClr val="000000"/>
                </a:solidFill>
              </a:rPr>
              <a:t>Total Mass</a:t>
            </a:r>
            <a:endParaRPr b="1" sz="1200">
              <a:solidFill>
                <a:srgbClr val="000000"/>
              </a:solidFill>
            </a:endParaRPr>
          </a:p>
          <a:p>
            <a:pPr indent="0" lvl="0" marL="0" rtl="0" algn="l">
              <a:spcBef>
                <a:spcPts val="0"/>
              </a:spcBef>
              <a:spcAft>
                <a:spcPts val="0"/>
              </a:spcAft>
              <a:buNone/>
            </a:pPr>
            <a:r>
              <a:rPr b="1" lang="en" sz="1200">
                <a:solidFill>
                  <a:srgbClr val="000000"/>
                </a:solidFill>
              </a:rPr>
              <a:t>Buoyant Force</a:t>
            </a:r>
            <a:endParaRPr b="1" sz="1200">
              <a:solidFill>
                <a:srgbClr val="000000"/>
              </a:solidFill>
            </a:endParaRPr>
          </a:p>
          <a:p>
            <a:pPr indent="0" lvl="0" marL="0" rtl="0" algn="l">
              <a:spcBef>
                <a:spcPts val="0"/>
              </a:spcBef>
              <a:spcAft>
                <a:spcPts val="0"/>
              </a:spcAft>
              <a:buClr>
                <a:schemeClr val="dk1"/>
              </a:buClr>
              <a:buSzPts val="1100"/>
              <a:buFont typeface="Arial"/>
              <a:buNone/>
            </a:pPr>
            <a:r>
              <a:rPr b="1" lang="en" sz="1200">
                <a:solidFill>
                  <a:srgbClr val="000000"/>
                </a:solidFill>
              </a:rPr>
              <a:t>Power Draw</a:t>
            </a:r>
            <a:endParaRPr b="1" sz="12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CoppelliaSim</a:t>
            </a:r>
            <a:endParaRPr/>
          </a:p>
        </p:txBody>
      </p:sp>
      <p:sp>
        <p:nvSpPr>
          <p:cNvPr id="201" name="Google Shape;201;p24"/>
          <p:cNvSpPr txBox="1"/>
          <p:nvPr>
            <p:ph idx="1" type="body"/>
          </p:nvPr>
        </p:nvSpPr>
        <p:spPr>
          <a:xfrm>
            <a:off x="819150" y="1754250"/>
            <a:ext cx="2971800" cy="2675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Open source and multi-platform desktop application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Built-in library includes robots, sensors, and actuators.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Simulation scripts are natively written in LUA.</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Remote API access via C++, Java, Python, Matlab, and LUA.</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Several options for physics engines, including Bullet, ODE, Vortex, and Newton.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Runs on Windows, Linux and macOS.</a:t>
            </a:r>
            <a:endParaRPr sz="1200"/>
          </a:p>
        </p:txBody>
      </p:sp>
      <p:pic>
        <p:nvPicPr>
          <p:cNvPr descr="CoppeliaSim Simulation of a blimp with primitive way point navigation." id="202" name="Google Shape;202;p24" title="CoppeliaSim">
            <a:hlinkClick r:id="rId3"/>
          </p:cNvPr>
          <p:cNvPicPr preferRelativeResize="0"/>
          <p:nvPr/>
        </p:nvPicPr>
        <p:blipFill>
          <a:blip r:embed="rId4">
            <a:alphaModFix/>
          </a:blip>
          <a:stretch>
            <a:fillRect/>
          </a:stretch>
        </p:blipFill>
        <p:spPr>
          <a:xfrm>
            <a:off x="3931920" y="941832"/>
            <a:ext cx="4663440" cy="348825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WeBots</a:t>
            </a:r>
            <a:endParaRPr/>
          </a:p>
        </p:txBody>
      </p:sp>
      <p:sp>
        <p:nvSpPr>
          <p:cNvPr id="208" name="Google Shape;208;p25"/>
          <p:cNvSpPr txBox="1"/>
          <p:nvPr>
            <p:ph idx="1" type="body"/>
          </p:nvPr>
        </p:nvSpPr>
        <p:spPr>
          <a:xfrm>
            <a:off x="819150" y="1635500"/>
            <a:ext cx="2976300" cy="2659500"/>
          </a:xfrm>
          <a:prstGeom prst="rect">
            <a:avLst/>
          </a:prstGeom>
        </p:spPr>
        <p:txBody>
          <a:bodyPr anchorCtr="0" anchor="t" bIns="91425" lIns="91425" spcFirstLastPara="1" rIns="91425" wrap="square" tIns="91425">
            <a:normAutofit fontScale="25000"/>
          </a:bodyPr>
          <a:lstStyle/>
          <a:p>
            <a:pPr indent="-304800" lvl="0" marL="457200" rtl="0" algn="l">
              <a:lnSpc>
                <a:spcPct val="115000"/>
              </a:lnSpc>
              <a:spcBef>
                <a:spcPts val="0"/>
              </a:spcBef>
              <a:spcAft>
                <a:spcPts val="0"/>
              </a:spcAft>
              <a:buClr>
                <a:srgbClr val="000000"/>
              </a:buClr>
              <a:buSzPct val="100000"/>
              <a:buChar char="●"/>
            </a:pPr>
            <a:r>
              <a:rPr lang="en" sz="4800">
                <a:solidFill>
                  <a:srgbClr val="000000"/>
                </a:solidFill>
              </a:rPr>
              <a:t>Open source and multi-platform desktop application </a:t>
            </a:r>
            <a:endParaRPr sz="4800">
              <a:solidFill>
                <a:srgbClr val="000000"/>
              </a:solidFill>
            </a:endParaRPr>
          </a:p>
          <a:p>
            <a:pPr indent="-304800" lvl="0" marL="457200" rtl="0" algn="l">
              <a:lnSpc>
                <a:spcPct val="115000"/>
              </a:lnSpc>
              <a:spcBef>
                <a:spcPts val="0"/>
              </a:spcBef>
              <a:spcAft>
                <a:spcPts val="0"/>
              </a:spcAft>
              <a:buClr>
                <a:srgbClr val="000000"/>
              </a:buClr>
              <a:buSzPct val="100000"/>
              <a:buChar char="●"/>
            </a:pPr>
            <a:r>
              <a:rPr lang="en" sz="4800">
                <a:solidFill>
                  <a:srgbClr val="000000"/>
                </a:solidFill>
              </a:rPr>
              <a:t>Library includes robots, sensors, actuators,</a:t>
            </a:r>
            <a:r>
              <a:rPr lang="en" sz="4800">
                <a:solidFill>
                  <a:srgbClr val="000000"/>
                </a:solidFill>
                <a:uFill>
                  <a:noFill/>
                </a:uFill>
                <a:hlinkClick r:id="rId3">
                  <a:extLst>
                    <a:ext uri="{A12FA001-AC4F-418D-AE19-62706E023703}">
                      <ahyp:hlinkClr val="tx"/>
                    </a:ext>
                  </a:extLst>
                </a:hlinkClick>
              </a:rPr>
              <a:t> objects</a:t>
            </a:r>
            <a:r>
              <a:rPr lang="en" sz="4800">
                <a:solidFill>
                  <a:srgbClr val="000000"/>
                </a:solidFill>
              </a:rPr>
              <a:t> and</a:t>
            </a:r>
            <a:r>
              <a:rPr lang="en" sz="4800">
                <a:solidFill>
                  <a:srgbClr val="000000"/>
                </a:solidFill>
                <a:uFill>
                  <a:noFill/>
                </a:uFill>
                <a:hlinkClick r:id="rId4">
                  <a:extLst>
                    <a:ext uri="{A12FA001-AC4F-418D-AE19-62706E023703}">
                      <ahyp:hlinkClr val="tx"/>
                    </a:ext>
                  </a:extLst>
                </a:hlinkClick>
              </a:rPr>
              <a:t> materials</a:t>
            </a:r>
            <a:r>
              <a:rPr lang="en" sz="4800">
                <a:solidFill>
                  <a:srgbClr val="000000"/>
                </a:solidFill>
              </a:rPr>
              <a:t>. </a:t>
            </a:r>
            <a:endParaRPr sz="4800">
              <a:solidFill>
                <a:srgbClr val="000000"/>
              </a:solidFill>
            </a:endParaRPr>
          </a:p>
          <a:p>
            <a:pPr indent="-304800" lvl="0" marL="457200" rtl="0" algn="l">
              <a:lnSpc>
                <a:spcPct val="115000"/>
              </a:lnSpc>
              <a:spcBef>
                <a:spcPts val="0"/>
              </a:spcBef>
              <a:spcAft>
                <a:spcPts val="0"/>
              </a:spcAft>
              <a:buClr>
                <a:srgbClr val="000000"/>
              </a:buClr>
              <a:buSzPct val="100000"/>
              <a:buChar char="●"/>
            </a:pPr>
            <a:r>
              <a:rPr lang="en" sz="4800">
                <a:solidFill>
                  <a:srgbClr val="000000"/>
                </a:solidFill>
              </a:rPr>
              <a:t>S</a:t>
            </a:r>
            <a:r>
              <a:rPr lang="en" sz="4800">
                <a:solidFill>
                  <a:srgbClr val="000000"/>
                </a:solidFill>
                <a:uFill>
                  <a:noFill/>
                </a:uFill>
                <a:hlinkClick r:id="rId5">
                  <a:extLst>
                    <a:ext uri="{A12FA001-AC4F-418D-AE19-62706E023703}">
                      <ahyp:hlinkClr val="tx"/>
                    </a:ext>
                  </a:extLst>
                </a:hlinkClick>
              </a:rPr>
              <a:t>imple AP</a:t>
            </a:r>
            <a:r>
              <a:rPr lang="en" sz="4800">
                <a:solidFill>
                  <a:srgbClr val="000000"/>
                </a:solidFill>
              </a:rPr>
              <a:t>I and can be programmed in</a:t>
            </a:r>
            <a:r>
              <a:rPr lang="en" sz="4800">
                <a:solidFill>
                  <a:srgbClr val="000000"/>
                </a:solidFill>
                <a:uFill>
                  <a:noFill/>
                </a:uFill>
                <a:hlinkClick r:id="rId6">
                  <a:extLst>
                    <a:ext uri="{A12FA001-AC4F-418D-AE19-62706E023703}">
                      <ahyp:hlinkClr val="tx"/>
                    </a:ext>
                  </a:extLst>
                </a:hlinkClick>
              </a:rPr>
              <a:t> C</a:t>
            </a:r>
            <a:r>
              <a:rPr lang="en" sz="4800">
                <a:solidFill>
                  <a:srgbClr val="000000"/>
                </a:solidFill>
              </a:rPr>
              <a:t>,</a:t>
            </a:r>
            <a:r>
              <a:rPr lang="en" sz="4800">
                <a:solidFill>
                  <a:srgbClr val="000000"/>
                </a:solidFill>
                <a:uFill>
                  <a:noFill/>
                </a:uFill>
                <a:hlinkClick r:id="rId7">
                  <a:extLst>
                    <a:ext uri="{A12FA001-AC4F-418D-AE19-62706E023703}">
                      <ahyp:hlinkClr val="tx"/>
                    </a:ext>
                  </a:extLst>
                </a:hlinkClick>
              </a:rPr>
              <a:t> C++</a:t>
            </a:r>
            <a:r>
              <a:rPr lang="en" sz="4800">
                <a:solidFill>
                  <a:srgbClr val="000000"/>
                </a:solidFill>
              </a:rPr>
              <a:t>,</a:t>
            </a:r>
            <a:r>
              <a:rPr lang="en" sz="4800">
                <a:solidFill>
                  <a:srgbClr val="000000"/>
                </a:solidFill>
                <a:uFill>
                  <a:noFill/>
                </a:uFill>
                <a:hlinkClick r:id="rId8">
                  <a:extLst>
                    <a:ext uri="{A12FA001-AC4F-418D-AE19-62706E023703}">
                      <ahyp:hlinkClr val="tx"/>
                    </a:ext>
                  </a:extLst>
                </a:hlinkClick>
              </a:rPr>
              <a:t> Python</a:t>
            </a:r>
            <a:r>
              <a:rPr lang="en" sz="4800">
                <a:solidFill>
                  <a:srgbClr val="000000"/>
                </a:solidFill>
              </a:rPr>
              <a:t>,</a:t>
            </a:r>
            <a:r>
              <a:rPr lang="en" sz="4800">
                <a:solidFill>
                  <a:srgbClr val="000000"/>
                </a:solidFill>
                <a:uFill>
                  <a:noFill/>
                </a:uFill>
                <a:hlinkClick r:id="rId9">
                  <a:extLst>
                    <a:ext uri="{A12FA001-AC4F-418D-AE19-62706E023703}">
                      <ahyp:hlinkClr val="tx"/>
                    </a:ext>
                  </a:extLst>
                </a:hlinkClick>
              </a:rPr>
              <a:t> Java</a:t>
            </a:r>
            <a:r>
              <a:rPr lang="en" sz="4800">
                <a:solidFill>
                  <a:srgbClr val="000000"/>
                </a:solidFill>
              </a:rPr>
              <a:t>,</a:t>
            </a:r>
            <a:r>
              <a:rPr lang="en" sz="4800">
                <a:solidFill>
                  <a:srgbClr val="000000"/>
                </a:solidFill>
                <a:uFill>
                  <a:noFill/>
                </a:uFill>
                <a:hlinkClick r:id="rId10">
                  <a:extLst>
                    <a:ext uri="{A12FA001-AC4F-418D-AE19-62706E023703}">
                      <ahyp:hlinkClr val="tx"/>
                    </a:ext>
                  </a:extLst>
                </a:hlinkClick>
              </a:rPr>
              <a:t> MATLAB</a:t>
            </a:r>
            <a:r>
              <a:rPr lang="en" sz="4800">
                <a:solidFill>
                  <a:srgbClr val="000000"/>
                </a:solidFill>
              </a:rPr>
              <a:t>.</a:t>
            </a:r>
            <a:endParaRPr sz="4800">
              <a:solidFill>
                <a:srgbClr val="000000"/>
              </a:solidFill>
            </a:endParaRPr>
          </a:p>
          <a:p>
            <a:pPr indent="-304800" lvl="0" marL="457200" rtl="0" algn="l">
              <a:lnSpc>
                <a:spcPct val="115000"/>
              </a:lnSpc>
              <a:spcBef>
                <a:spcPts val="0"/>
              </a:spcBef>
              <a:spcAft>
                <a:spcPts val="0"/>
              </a:spcAft>
              <a:buClr>
                <a:srgbClr val="000000"/>
              </a:buClr>
              <a:buSzPct val="100000"/>
              <a:buChar char="●"/>
            </a:pPr>
            <a:r>
              <a:rPr lang="en" sz="4800">
                <a:solidFill>
                  <a:srgbClr val="000000"/>
                </a:solidFill>
              </a:rPr>
              <a:t>Modern GUI, a physics engine and an OpenGL 3.3 rendering engine.</a:t>
            </a:r>
            <a:endParaRPr sz="4800">
              <a:solidFill>
                <a:srgbClr val="000000"/>
              </a:solidFill>
            </a:endParaRPr>
          </a:p>
          <a:p>
            <a:pPr indent="-304800" lvl="0" marL="457200" rtl="0" algn="l">
              <a:lnSpc>
                <a:spcPct val="115000"/>
              </a:lnSpc>
              <a:spcBef>
                <a:spcPts val="0"/>
              </a:spcBef>
              <a:spcAft>
                <a:spcPts val="0"/>
              </a:spcAft>
              <a:buClr>
                <a:srgbClr val="000000"/>
              </a:buClr>
              <a:buSzPct val="100000"/>
              <a:buChar char="●"/>
            </a:pPr>
            <a:r>
              <a:rPr lang="en" sz="4800">
                <a:solidFill>
                  <a:srgbClr val="000000"/>
                </a:solidFill>
              </a:rPr>
              <a:t>Runs on Windows, Linux and macOS.</a:t>
            </a:r>
            <a:endParaRPr sz="4800">
              <a:solidFill>
                <a:srgbClr val="000000"/>
              </a:solidFill>
            </a:endParaRPr>
          </a:p>
          <a:p>
            <a:pPr indent="0" lvl="0" marL="0" rtl="0" algn="l">
              <a:lnSpc>
                <a:spcPct val="200000"/>
              </a:lnSpc>
              <a:spcBef>
                <a:spcPts val="1200"/>
              </a:spcBef>
              <a:spcAft>
                <a:spcPts val="1200"/>
              </a:spcAft>
              <a:buNone/>
            </a:pPr>
            <a:r>
              <a:rPr lang="en" sz="1200">
                <a:solidFill>
                  <a:srgbClr val="000000"/>
                </a:solidFill>
              </a:rPr>
              <a:t>            </a:t>
            </a:r>
            <a:r>
              <a:rPr lang="en" sz="4800">
                <a:solidFill>
                  <a:srgbClr val="000000"/>
                </a:solidFill>
              </a:rPr>
              <a:t>     </a:t>
            </a:r>
            <a:r>
              <a:rPr lang="en" sz="4800" u="sng">
                <a:solidFill>
                  <a:schemeClr val="hlink"/>
                </a:solidFill>
                <a:hlinkClick r:id="rId11"/>
              </a:rPr>
              <a:t>Webots Blimp Simulation </a:t>
            </a:r>
            <a:endParaRPr sz="4800">
              <a:solidFill>
                <a:srgbClr val="000000"/>
              </a:solidFill>
            </a:endParaRPr>
          </a:p>
        </p:txBody>
      </p:sp>
      <p:pic>
        <p:nvPicPr>
          <p:cNvPr descr="ECE413 Blimp Simulation" id="209" name="Google Shape;209;p25" title="blimpN2">
            <a:hlinkClick r:id="rId12"/>
          </p:cNvPr>
          <p:cNvPicPr preferRelativeResize="0"/>
          <p:nvPr/>
        </p:nvPicPr>
        <p:blipFill>
          <a:blip r:embed="rId13">
            <a:alphaModFix/>
          </a:blip>
          <a:stretch>
            <a:fillRect/>
          </a:stretch>
        </p:blipFill>
        <p:spPr>
          <a:xfrm>
            <a:off x="4057225" y="10331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was Achieved</a:t>
            </a:r>
            <a:endParaRPr/>
          </a:p>
        </p:txBody>
      </p:sp>
      <p:sp>
        <p:nvSpPr>
          <p:cNvPr id="215" name="Google Shape;215;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5864" lvl="0" marL="457200" rtl="0" algn="l">
              <a:spcBef>
                <a:spcPts val="0"/>
              </a:spcBef>
              <a:spcAft>
                <a:spcPts val="0"/>
              </a:spcAft>
              <a:buSzPts val="1374"/>
              <a:buChar char="●"/>
            </a:pPr>
            <a:r>
              <a:rPr lang="en" sz="1374"/>
              <a:t>Airship - The envelope design allows navigation through indoor environments.</a:t>
            </a:r>
            <a:endParaRPr sz="1374"/>
          </a:p>
          <a:p>
            <a:pPr indent="-315864" lvl="0" marL="457200" rtl="0" algn="l">
              <a:spcBef>
                <a:spcPts val="0"/>
              </a:spcBef>
              <a:spcAft>
                <a:spcPts val="0"/>
              </a:spcAft>
              <a:buSzPts val="1374"/>
              <a:buChar char="●"/>
            </a:pPr>
            <a:r>
              <a:rPr lang="en" sz="1374"/>
              <a:t>Gondola - The gondola uses a lightweight perforated design so the air resistance is not significant and will not reduce the top speed of the blimp. This model also does not negatively affect the balance of the blimp.</a:t>
            </a:r>
            <a:endParaRPr sz="1374"/>
          </a:p>
          <a:p>
            <a:pPr indent="-315864" lvl="0" marL="457200" rtl="0" algn="l">
              <a:spcBef>
                <a:spcPts val="0"/>
              </a:spcBef>
              <a:spcAft>
                <a:spcPts val="0"/>
              </a:spcAft>
              <a:buSzPts val="1374"/>
              <a:buChar char="●"/>
            </a:pPr>
            <a:r>
              <a:rPr lang="en" sz="1374"/>
              <a:t>Blimp Movement - We have theorized an optimal movement method but were not able to </a:t>
            </a:r>
            <a:r>
              <a:rPr lang="en" sz="1374"/>
              <a:t>implement</a:t>
            </a:r>
            <a:r>
              <a:rPr lang="en" sz="1374"/>
              <a:t> it into the simulation.</a:t>
            </a:r>
            <a:endParaRPr sz="1374"/>
          </a:p>
          <a:p>
            <a:pPr indent="0" lvl="0" marL="0" rtl="0" algn="l">
              <a:spcBef>
                <a:spcPts val="1200"/>
              </a:spcBef>
              <a:spcAft>
                <a:spcPts val="1200"/>
              </a:spcAft>
              <a:buNone/>
            </a:pPr>
            <a:r>
              <a:t/>
            </a:r>
            <a:endParaRPr b="1" sz="2000">
              <a:highlight>
                <a:schemeClr val="dk1"/>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Post Mortem </a:t>
            </a:r>
            <a:endParaRPr/>
          </a:p>
        </p:txBody>
      </p:sp>
      <p:sp>
        <p:nvSpPr>
          <p:cNvPr id="221" name="Google Shape;221;p27"/>
          <p:cNvSpPr txBox="1"/>
          <p:nvPr>
            <p:ph idx="1" type="body"/>
          </p:nvPr>
        </p:nvSpPr>
        <p:spPr>
          <a:xfrm>
            <a:off x="830700" y="1479225"/>
            <a:ext cx="3709200" cy="3051000"/>
          </a:xfrm>
          <a:prstGeom prst="rect">
            <a:avLst/>
          </a:prstGeom>
        </p:spPr>
        <p:txBody>
          <a:bodyPr anchorCtr="0" anchor="t" bIns="91425" lIns="91425" spcFirstLastPara="1" rIns="91425" wrap="square" tIns="91425">
            <a:normAutofit fontScale="85000" lnSpcReduction="10000"/>
          </a:bodyPr>
          <a:lstStyle/>
          <a:p>
            <a:pPr indent="-314960" lvl="0" marL="457200" rtl="0" algn="l">
              <a:spcBef>
                <a:spcPts val="0"/>
              </a:spcBef>
              <a:spcAft>
                <a:spcPts val="0"/>
              </a:spcAft>
              <a:buSzPct val="100000"/>
              <a:buChar char="●"/>
            </a:pPr>
            <a:r>
              <a:rPr lang="en" sz="1600"/>
              <a:t>Uncertain</a:t>
            </a:r>
            <a:r>
              <a:rPr lang="en" sz="1600"/>
              <a:t> deliverables due to miscommunication which lead to poor use of time.</a:t>
            </a:r>
            <a:endParaRPr sz="1600"/>
          </a:p>
          <a:p>
            <a:pPr indent="-314960" lvl="0" marL="457200" rtl="0" algn="l">
              <a:spcBef>
                <a:spcPts val="0"/>
              </a:spcBef>
              <a:spcAft>
                <a:spcPts val="0"/>
              </a:spcAft>
              <a:buSzPct val="100000"/>
              <a:buChar char="●"/>
            </a:pPr>
            <a:r>
              <a:rPr lang="en" sz="1600"/>
              <a:t>Team identified that project was falling behind schedule and requested </a:t>
            </a:r>
            <a:r>
              <a:rPr lang="en" sz="1600"/>
              <a:t>assistance</a:t>
            </a:r>
            <a:r>
              <a:rPr lang="en" sz="1600"/>
              <a:t>.</a:t>
            </a:r>
            <a:endParaRPr sz="1600"/>
          </a:p>
          <a:p>
            <a:pPr indent="-314960" lvl="0" marL="457200" rtl="0" algn="l">
              <a:spcBef>
                <a:spcPts val="0"/>
              </a:spcBef>
              <a:spcAft>
                <a:spcPts val="0"/>
              </a:spcAft>
              <a:buSzPct val="100000"/>
              <a:buChar char="●"/>
            </a:pPr>
            <a:r>
              <a:rPr lang="en" sz="1600"/>
              <a:t>Team members had very little experience with simulations and had a </a:t>
            </a:r>
            <a:r>
              <a:rPr lang="en" sz="1600"/>
              <a:t>difficult</a:t>
            </a:r>
            <a:r>
              <a:rPr lang="en" sz="1600"/>
              <a:t> time transitioning to the new approach.</a:t>
            </a:r>
            <a:endParaRPr sz="1600"/>
          </a:p>
          <a:p>
            <a:pPr indent="-314960" lvl="0" marL="457200" rtl="0" algn="l">
              <a:spcBef>
                <a:spcPts val="0"/>
              </a:spcBef>
              <a:spcAft>
                <a:spcPts val="0"/>
              </a:spcAft>
              <a:buSzPct val="100000"/>
              <a:buChar char="●"/>
            </a:pPr>
            <a:r>
              <a:rPr lang="en" sz="1600"/>
              <a:t>The simulation turned out to be an effective tool but would have been more successful if it had been the initial method.</a:t>
            </a:r>
            <a:endParaRPr sz="1600"/>
          </a:p>
          <a:p>
            <a:pPr indent="0" lvl="0" marL="457200" rtl="0" algn="l">
              <a:spcBef>
                <a:spcPts val="1200"/>
              </a:spcBef>
              <a:spcAft>
                <a:spcPts val="1200"/>
              </a:spcAft>
              <a:buNone/>
            </a:pPr>
            <a:r>
              <a:t/>
            </a:r>
            <a:endParaRPr/>
          </a:p>
        </p:txBody>
      </p:sp>
      <p:pic>
        <p:nvPicPr>
          <p:cNvPr id="222" name="Google Shape;222;p27"/>
          <p:cNvPicPr preferRelativeResize="0"/>
          <p:nvPr/>
        </p:nvPicPr>
        <p:blipFill>
          <a:blip r:embed="rId3">
            <a:alphaModFix/>
          </a:blip>
          <a:stretch>
            <a:fillRect/>
          </a:stretch>
        </p:blipFill>
        <p:spPr>
          <a:xfrm>
            <a:off x="4736334" y="1445050"/>
            <a:ext cx="4048491" cy="2586075"/>
          </a:xfrm>
          <a:prstGeom prst="rect">
            <a:avLst/>
          </a:prstGeom>
          <a:noFill/>
          <a:ln>
            <a:noFill/>
          </a:ln>
        </p:spPr>
      </p:pic>
      <p:pic>
        <p:nvPicPr>
          <p:cNvPr id="223" name="Google Shape;223;p27"/>
          <p:cNvPicPr preferRelativeResize="0"/>
          <p:nvPr/>
        </p:nvPicPr>
        <p:blipFill>
          <a:blip r:embed="rId4">
            <a:alphaModFix/>
          </a:blip>
          <a:stretch>
            <a:fillRect/>
          </a:stretch>
        </p:blipFill>
        <p:spPr>
          <a:xfrm rot="-308049">
            <a:off x="7587550" y="623643"/>
            <a:ext cx="1212473" cy="876289"/>
          </a:xfrm>
          <a:prstGeom prst="rect">
            <a:avLst/>
          </a:prstGeom>
          <a:noFill/>
          <a:ln>
            <a:noFill/>
          </a:ln>
        </p:spPr>
      </p:pic>
      <p:pic>
        <p:nvPicPr>
          <p:cNvPr id="224" name="Google Shape;224;p27"/>
          <p:cNvPicPr preferRelativeResize="0"/>
          <p:nvPr/>
        </p:nvPicPr>
        <p:blipFill>
          <a:blip r:embed="rId4">
            <a:alphaModFix/>
          </a:blip>
          <a:stretch>
            <a:fillRect/>
          </a:stretch>
        </p:blipFill>
        <p:spPr>
          <a:xfrm rot="-5083798">
            <a:off x="8115533" y="1815137"/>
            <a:ext cx="1333505" cy="73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Contributions</a:t>
            </a:r>
            <a:endParaRPr/>
          </a:p>
        </p:txBody>
      </p:sp>
      <p:sp>
        <p:nvSpPr>
          <p:cNvPr id="230" name="Google Shape;230;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47500" lnSpcReduction="20000"/>
          </a:bodyPr>
          <a:lstStyle/>
          <a:p>
            <a:pPr indent="0" lvl="0" marL="0" rtl="0" algn="l">
              <a:lnSpc>
                <a:spcPct val="150000"/>
              </a:lnSpc>
              <a:spcBef>
                <a:spcPts val="0"/>
              </a:spcBef>
              <a:spcAft>
                <a:spcPts val="0"/>
              </a:spcAft>
              <a:buNone/>
            </a:pPr>
            <a:r>
              <a:rPr lang="en" sz="3179"/>
              <a:t>Ben Vu - Documentation, SolidWorks, Github</a:t>
            </a:r>
            <a:endParaRPr sz="3179"/>
          </a:p>
          <a:p>
            <a:pPr indent="0" lvl="0" marL="0" rtl="0" algn="l">
              <a:lnSpc>
                <a:spcPct val="150000"/>
              </a:lnSpc>
              <a:spcBef>
                <a:spcPts val="0"/>
              </a:spcBef>
              <a:spcAft>
                <a:spcPts val="0"/>
              </a:spcAft>
              <a:buNone/>
            </a:pPr>
            <a:r>
              <a:rPr lang="en" sz="3179"/>
              <a:t>Dylan Filkins - SolidWorks, Documentation</a:t>
            </a:r>
            <a:endParaRPr sz="3179"/>
          </a:p>
          <a:p>
            <a:pPr indent="0" lvl="0" marL="0" rtl="0" algn="l">
              <a:lnSpc>
                <a:spcPct val="150000"/>
              </a:lnSpc>
              <a:spcBef>
                <a:spcPts val="0"/>
              </a:spcBef>
              <a:spcAft>
                <a:spcPts val="0"/>
              </a:spcAft>
              <a:buNone/>
            </a:pPr>
            <a:r>
              <a:rPr lang="en" sz="3179"/>
              <a:t>Jacob Thomas - Documentation, Simulation </a:t>
            </a:r>
            <a:endParaRPr sz="3179"/>
          </a:p>
          <a:p>
            <a:pPr indent="0" lvl="0" marL="0" rtl="0" algn="l">
              <a:lnSpc>
                <a:spcPct val="150000"/>
              </a:lnSpc>
              <a:spcBef>
                <a:spcPts val="0"/>
              </a:spcBef>
              <a:spcAft>
                <a:spcPts val="0"/>
              </a:spcAft>
              <a:buNone/>
            </a:pPr>
            <a:r>
              <a:rPr lang="en" sz="3179"/>
              <a:t>Nick Short - Simulation, Documentation</a:t>
            </a:r>
            <a:endParaRPr sz="3179"/>
          </a:p>
          <a:p>
            <a:pPr indent="0" lvl="0" marL="0" rtl="0" algn="l">
              <a:lnSpc>
                <a:spcPct val="150000"/>
              </a:lnSpc>
              <a:spcBef>
                <a:spcPts val="0"/>
              </a:spcBef>
              <a:spcAft>
                <a:spcPts val="0"/>
              </a:spcAft>
              <a:buNone/>
            </a:pPr>
            <a:r>
              <a:rPr lang="en" sz="3179"/>
              <a:t>Victor Albarran - Simulation, Github, Documentation</a:t>
            </a:r>
            <a:endParaRPr sz="3179"/>
          </a:p>
          <a:p>
            <a:pPr indent="0" lvl="0" marL="0" rtl="0" algn="l">
              <a:lnSpc>
                <a:spcPct val="150000"/>
              </a:lnSpc>
              <a:spcBef>
                <a:spcPts val="0"/>
              </a:spcBef>
              <a:spcAft>
                <a:spcPts val="0"/>
              </a:spcAft>
              <a:buClr>
                <a:schemeClr val="dk1"/>
              </a:buClr>
              <a:buSzPct val="34592"/>
              <a:buFont typeface="Arial"/>
              <a:buNone/>
            </a:pPr>
            <a:r>
              <a:rPr lang="en" sz="3179"/>
              <a:t>Zeming Zhou - Simulation, Documentation</a:t>
            </a:r>
            <a:endParaRPr sz="3179"/>
          </a:p>
          <a:p>
            <a:pPr indent="0" lvl="0" marL="0" rtl="0" algn="l">
              <a:spcBef>
                <a:spcPts val="0"/>
              </a:spcBef>
              <a:spcAft>
                <a:spcPts val="0"/>
              </a:spcAft>
              <a:buClr>
                <a:schemeClr val="dk1"/>
              </a:buClr>
              <a:buSzPct val="84615"/>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
        <p:nvSpPr>
          <p:cNvPr id="135" name="Google Shape;135;p14"/>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was the project?</a:t>
            </a:r>
            <a:endParaRPr/>
          </a:p>
        </p:txBody>
      </p:sp>
      <p:sp>
        <p:nvSpPr>
          <p:cNvPr id="141" name="Google Shape;141;p15"/>
          <p:cNvSpPr txBox="1"/>
          <p:nvPr/>
        </p:nvSpPr>
        <p:spPr>
          <a:xfrm>
            <a:off x="7811225" y="-1551325"/>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飞艇将完全在室内、办公室环境中使用</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main purpose of the airship</a:t>
            </a:r>
            <a:endParaRPr/>
          </a:p>
          <a:p>
            <a:pPr indent="-311150" lvl="0" marL="457200" rtl="0" algn="l">
              <a:spcBef>
                <a:spcPts val="1200"/>
              </a:spcBef>
              <a:spcAft>
                <a:spcPts val="0"/>
              </a:spcAft>
              <a:buSzPts val="1300"/>
              <a:buChar char="●"/>
            </a:pPr>
            <a:r>
              <a:rPr lang="en"/>
              <a:t>The Blimp will be used entirely in indoor and office environments</a:t>
            </a:r>
            <a:endParaRPr/>
          </a:p>
          <a:p>
            <a:pPr indent="-311150" lvl="0" marL="457200" rtl="0" algn="l">
              <a:spcBef>
                <a:spcPts val="0"/>
              </a:spcBef>
              <a:spcAft>
                <a:spcPts val="0"/>
              </a:spcAft>
              <a:buSzPts val="1300"/>
              <a:buChar char="●"/>
            </a:pPr>
            <a:r>
              <a:rPr lang="en"/>
              <a:t>The Blimp will perform the task of detecting and transmitting information</a:t>
            </a:r>
            <a:endParaRPr/>
          </a:p>
          <a:p>
            <a:pPr indent="-311150" lvl="0" marL="457200" rtl="0" algn="l">
              <a:spcBef>
                <a:spcPts val="0"/>
              </a:spcBef>
              <a:spcAft>
                <a:spcPts val="0"/>
              </a:spcAft>
              <a:buSzPts val="1300"/>
              <a:buChar char="●"/>
            </a:pPr>
            <a:r>
              <a:rPr lang="en"/>
              <a:t>Since the airship needs to transmit information, it will need network connectivity and the ability to recognize objects.</a:t>
            </a:r>
            <a:endParaRPr/>
          </a:p>
          <a:p>
            <a:pPr indent="-311150" lvl="0" marL="457200" rtl="0" algn="l">
              <a:spcBef>
                <a:spcPts val="0"/>
              </a:spcBef>
              <a:spcAft>
                <a:spcPts val="0"/>
              </a:spcAft>
              <a:buSzPts val="1300"/>
              <a:buChar char="●"/>
            </a:pPr>
            <a:r>
              <a:rPr lang="en"/>
              <a:t>Recognize voice information through microphone</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08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Concept of Operations</a:t>
            </a:r>
            <a:endParaRPr/>
          </a:p>
        </p:txBody>
      </p:sp>
      <p:sp>
        <p:nvSpPr>
          <p:cNvPr id="148" name="Google Shape;148;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Initial task </a:t>
            </a:r>
            <a:endParaRPr/>
          </a:p>
          <a:p>
            <a:pPr indent="-311150" lvl="0" marL="457200" rtl="0" algn="l">
              <a:lnSpc>
                <a:spcPct val="115000"/>
              </a:lnSpc>
              <a:spcBef>
                <a:spcPts val="0"/>
              </a:spcBef>
              <a:spcAft>
                <a:spcPts val="0"/>
              </a:spcAft>
              <a:buSzPts val="1300"/>
              <a:buChar char="●"/>
            </a:pPr>
            <a:r>
              <a:rPr lang="en"/>
              <a:t>Create a mini-blimp with some autonomous </a:t>
            </a:r>
            <a:r>
              <a:rPr lang="en"/>
              <a:t>controls</a:t>
            </a:r>
            <a:endParaRPr/>
          </a:p>
          <a:p>
            <a:pPr indent="-311150" lvl="0" marL="457200" rtl="0" algn="l">
              <a:lnSpc>
                <a:spcPct val="115000"/>
              </a:lnSpc>
              <a:spcBef>
                <a:spcPts val="0"/>
              </a:spcBef>
              <a:spcAft>
                <a:spcPts val="0"/>
              </a:spcAft>
              <a:buSzPts val="1300"/>
              <a:buChar char="●"/>
            </a:pPr>
            <a:r>
              <a:rPr lang="en"/>
              <a:t>Is able to be manually controlled (similar to RC flight) by user</a:t>
            </a:r>
            <a:endParaRPr/>
          </a:p>
          <a:p>
            <a:pPr indent="0" lvl="0" marL="0" rtl="0" algn="l">
              <a:lnSpc>
                <a:spcPct val="100000"/>
              </a:lnSpc>
              <a:spcBef>
                <a:spcPts val="0"/>
              </a:spcBef>
              <a:spcAft>
                <a:spcPts val="0"/>
              </a:spcAft>
              <a:buNone/>
            </a:pPr>
            <a:r>
              <a:t/>
            </a:r>
            <a:endParaRPr/>
          </a:p>
          <a:p>
            <a:pPr indent="0" lvl="0" marL="0" rtl="0" algn="l">
              <a:lnSpc>
                <a:spcPct val="115000"/>
              </a:lnSpc>
              <a:spcBef>
                <a:spcPts val="0"/>
              </a:spcBef>
              <a:spcAft>
                <a:spcPts val="0"/>
              </a:spcAft>
              <a:buNone/>
            </a:pPr>
            <a:r>
              <a:rPr lang="en"/>
              <a:t>Now the task is to find simulation software that can validate blimp design</a:t>
            </a:r>
            <a:endParaRPr/>
          </a:p>
          <a:p>
            <a:pPr indent="-311150" lvl="0" marL="457200" rtl="0" algn="l">
              <a:spcBef>
                <a:spcPts val="0"/>
              </a:spcBef>
              <a:spcAft>
                <a:spcPts val="0"/>
              </a:spcAft>
              <a:buSzPts val="1300"/>
              <a:buChar char="●"/>
            </a:pPr>
            <a:r>
              <a:rPr lang="en"/>
              <a:t>Test different blimp designs (Volume, Shape, # of propellers)</a:t>
            </a:r>
            <a:endParaRPr/>
          </a:p>
          <a:p>
            <a:pPr indent="-311150" lvl="0" marL="457200" rtl="0" algn="l">
              <a:spcBef>
                <a:spcPts val="0"/>
              </a:spcBef>
              <a:spcAft>
                <a:spcPts val="0"/>
              </a:spcAft>
              <a:buSzPts val="1300"/>
              <a:buChar char="●"/>
            </a:pPr>
            <a:r>
              <a:rPr lang="en"/>
              <a:t>Simulate blimp performance</a:t>
            </a:r>
            <a:endParaRPr/>
          </a:p>
          <a:p>
            <a:pPr indent="-311150" lvl="0" marL="457200" rtl="0" algn="l">
              <a:lnSpc>
                <a:spcPct val="115000"/>
              </a:lnSpc>
              <a:spcBef>
                <a:spcPts val="0"/>
              </a:spcBef>
              <a:spcAft>
                <a:spcPts val="0"/>
              </a:spcAft>
              <a:buSzPts val="1300"/>
              <a:buChar char="●"/>
            </a:pPr>
            <a:r>
              <a:rPr lang="en"/>
              <a:t>Be able to output speed and turning capabilities of blimp </a:t>
            </a:r>
            <a:endParaRPr/>
          </a:p>
          <a:p>
            <a:pPr indent="0" lvl="0" marL="457200" rtl="0" algn="l">
              <a:lnSpc>
                <a:spcPct val="115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 Plan</a:t>
            </a:r>
            <a:endParaRPr/>
          </a:p>
        </p:txBody>
      </p:sp>
      <p:sp>
        <p:nvSpPr>
          <p:cNvPr id="154" name="Google Shape;154;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a:t>
            </a:r>
            <a:r>
              <a:rPr lang="en"/>
              <a:t>initial</a:t>
            </a:r>
            <a:r>
              <a:rPr lang="en"/>
              <a:t> plan was to develop an autonomous blimp prototype for two scenarios (office use for Galois and DARPA competition). </a:t>
            </a:r>
            <a:endParaRPr/>
          </a:p>
          <a:p>
            <a:pPr indent="-311150" lvl="0" marL="457200" rtl="0" algn="l">
              <a:spcBef>
                <a:spcPts val="0"/>
              </a:spcBef>
              <a:spcAft>
                <a:spcPts val="0"/>
              </a:spcAft>
              <a:buSzPts val="1300"/>
              <a:buChar char="●"/>
            </a:pPr>
            <a:r>
              <a:rPr lang="en"/>
              <a:t>The office environment would be to relay information and messages to employees. </a:t>
            </a:r>
            <a:endParaRPr/>
          </a:p>
          <a:p>
            <a:pPr indent="-311150" lvl="0" marL="457200" rtl="0" algn="l">
              <a:spcBef>
                <a:spcPts val="0"/>
              </a:spcBef>
              <a:spcAft>
                <a:spcPts val="0"/>
              </a:spcAft>
              <a:buSzPts val="1300"/>
              <a:buChar char="●"/>
            </a:pPr>
            <a:r>
              <a:rPr lang="en"/>
              <a:t>The DARPA </a:t>
            </a:r>
            <a:r>
              <a:rPr lang="en"/>
              <a:t>competition</a:t>
            </a:r>
            <a:r>
              <a:rPr lang="en"/>
              <a:t> required the blimp to perform in a </a:t>
            </a:r>
            <a:r>
              <a:rPr lang="en"/>
              <a:t>Quidditch</a:t>
            </a:r>
            <a:r>
              <a:rPr lang="en"/>
              <a:t> like match to showcase capabilities</a:t>
            </a:r>
            <a:endParaRPr/>
          </a:p>
          <a:p>
            <a:pPr indent="-311150" lvl="0" marL="457200" rtl="0" algn="l">
              <a:spcBef>
                <a:spcPts val="0"/>
              </a:spcBef>
              <a:spcAft>
                <a:spcPts val="0"/>
              </a:spcAft>
              <a:buSzPts val="1300"/>
              <a:buChar char="●"/>
            </a:pPr>
            <a:r>
              <a:rPr lang="en"/>
              <a:t>Considerations by Galois and DARPA would be considered for autonomous operating and outside influences (wind, image recognition, attacks, etc) </a:t>
            </a:r>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Revised Plan</a:t>
            </a:r>
            <a:endParaRPr/>
          </a:p>
        </p:txBody>
      </p:sp>
      <p:sp>
        <p:nvSpPr>
          <p:cNvPr id="160" name="Google Shape;160;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Due to COVID-19 impacts the scope of the project was changed to focus efforts on office use.</a:t>
            </a:r>
            <a:endParaRPr/>
          </a:p>
          <a:p>
            <a:pPr indent="-311150" lvl="0" marL="457200" rtl="0" algn="l">
              <a:spcBef>
                <a:spcPts val="0"/>
              </a:spcBef>
              <a:spcAft>
                <a:spcPts val="0"/>
              </a:spcAft>
              <a:buSzPts val="1300"/>
              <a:buChar char="●"/>
            </a:pPr>
            <a:r>
              <a:rPr lang="en"/>
              <a:t>AI would be integrated later by the sponsor</a:t>
            </a:r>
            <a:endParaRPr/>
          </a:p>
          <a:p>
            <a:pPr indent="-311150" lvl="0" marL="457200" rtl="0" algn="l">
              <a:spcBef>
                <a:spcPts val="0"/>
              </a:spcBef>
              <a:spcAft>
                <a:spcPts val="0"/>
              </a:spcAft>
              <a:buSzPts val="1300"/>
              <a:buChar char="●"/>
            </a:pPr>
            <a:r>
              <a:rPr lang="en"/>
              <a:t>Creating a physical prototype was determined to be unfeasible. Instead a computer simulation would be created</a:t>
            </a:r>
            <a:endParaRPr/>
          </a:p>
          <a:p>
            <a:pPr indent="-311150" lvl="0" marL="457200" rtl="0" algn="l">
              <a:spcBef>
                <a:spcPts val="0"/>
              </a:spcBef>
              <a:spcAft>
                <a:spcPts val="0"/>
              </a:spcAft>
              <a:buSzPts val="1300"/>
              <a:buChar char="●"/>
            </a:pPr>
            <a:r>
              <a:rPr lang="en"/>
              <a:t>The simulation would model the behavior of a blimp to provide information about blimp dynamics</a:t>
            </a:r>
            <a:endParaRPr/>
          </a:p>
          <a:p>
            <a:pPr indent="-311150" lvl="0" marL="457200" rtl="0" algn="l">
              <a:spcBef>
                <a:spcPts val="0"/>
              </a:spcBef>
              <a:spcAft>
                <a:spcPts val="0"/>
              </a:spcAft>
              <a:buSzPts val="1300"/>
              <a:buChar char="●"/>
            </a:pPr>
            <a:r>
              <a:rPr lang="en"/>
              <a:t>The simulation could then be used to help design a custom chassis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Main Components of the Blimp</a:t>
            </a:r>
            <a:endParaRPr/>
          </a:p>
          <a:p>
            <a:pPr indent="0" lvl="0" marL="0" rtl="0" algn="l">
              <a:spcBef>
                <a:spcPts val="0"/>
              </a:spcBef>
              <a:spcAft>
                <a:spcPts val="0"/>
              </a:spcAft>
              <a:buNone/>
            </a:pPr>
            <a:r>
              <a:t/>
            </a:r>
            <a:endParaRPr/>
          </a:p>
        </p:txBody>
      </p:sp>
      <p:sp>
        <p:nvSpPr>
          <p:cNvPr id="166" name="Google Shape;166;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Envelope</a:t>
            </a:r>
            <a:r>
              <a:rPr lang="en"/>
              <a:t> - It consists of a shell containing a gas less dense than air. The gas not only provides lift for the airship, but also provides a "structure" for the envelope to keep the shape of the shell unchanged.</a:t>
            </a:r>
            <a:endParaRPr/>
          </a:p>
          <a:p>
            <a:pPr indent="-311150" lvl="0" marL="457200" rtl="0" algn="l">
              <a:spcBef>
                <a:spcPts val="0"/>
              </a:spcBef>
              <a:spcAft>
                <a:spcPts val="0"/>
              </a:spcAft>
              <a:buSzPts val="1300"/>
              <a:buChar char="●"/>
            </a:pPr>
            <a:r>
              <a:rPr lang="en"/>
              <a:t>Gondola - It is used to carry various electronic equipment and as the connection point of the engine. The gondola is the heaviest part of the airship, so the lightest materials must be selected to manufacture the gondola.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IP and Prior Work</a:t>
            </a:r>
            <a:endParaRPr/>
          </a:p>
        </p:txBody>
      </p:sp>
      <p:sp>
        <p:nvSpPr>
          <p:cNvPr id="172" name="Google Shape;172;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suppressed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Diagram</a:t>
            </a:r>
            <a:endParaRPr/>
          </a:p>
        </p:txBody>
      </p:sp>
      <p:sp>
        <p:nvSpPr>
          <p:cNvPr id="178" name="Google Shape;178;p21"/>
          <p:cNvSpPr txBox="1"/>
          <p:nvPr>
            <p:ph idx="1" type="body"/>
          </p:nvPr>
        </p:nvSpPr>
        <p:spPr>
          <a:xfrm>
            <a:off x="830700" y="1417850"/>
            <a:ext cx="3709200" cy="3021000"/>
          </a:xfrm>
          <a:prstGeom prst="rect">
            <a:avLst/>
          </a:prstGeom>
          <a:noFill/>
        </p:spPr>
        <p:txBody>
          <a:bodyPr anchorCtr="0" anchor="t" bIns="91425" lIns="91425" spcFirstLastPara="1" rIns="91425" wrap="square" tIns="91425">
            <a:normAutofit fontScale="70000" lnSpcReduction="20000"/>
          </a:bodyPr>
          <a:lstStyle/>
          <a:p>
            <a:pPr indent="-326390" lvl="0" marL="457200" rtl="0" algn="l">
              <a:spcBef>
                <a:spcPts val="0"/>
              </a:spcBef>
              <a:spcAft>
                <a:spcPts val="0"/>
              </a:spcAft>
              <a:buSzPct val="100000"/>
              <a:buChar char="●"/>
            </a:pPr>
            <a:r>
              <a:rPr lang="en" sz="2200" u="sng"/>
              <a:t>Chassis Specifications: </a:t>
            </a:r>
            <a:endParaRPr sz="2200" u="sng"/>
          </a:p>
          <a:p>
            <a:pPr indent="-326390" lvl="1" marL="914400" rtl="0" algn="l">
              <a:spcBef>
                <a:spcPts val="0"/>
              </a:spcBef>
              <a:spcAft>
                <a:spcPts val="0"/>
              </a:spcAft>
              <a:buSzPct val="100000"/>
              <a:buChar char="○"/>
            </a:pPr>
            <a:r>
              <a:rPr lang="en" sz="2200"/>
              <a:t>~ 22 x 10 x 8.5 cm</a:t>
            </a:r>
            <a:endParaRPr sz="2200"/>
          </a:p>
          <a:p>
            <a:pPr indent="-326390" lvl="1" marL="914400" rtl="0" algn="l">
              <a:spcBef>
                <a:spcPts val="0"/>
              </a:spcBef>
              <a:spcAft>
                <a:spcPts val="0"/>
              </a:spcAft>
              <a:buSzPct val="100000"/>
              <a:buChar char="○"/>
            </a:pPr>
            <a:r>
              <a:rPr lang="en" sz="2200"/>
              <a:t>80 grams without components</a:t>
            </a:r>
            <a:endParaRPr sz="2200"/>
          </a:p>
          <a:p>
            <a:pPr indent="-326390" lvl="1" marL="914400" rtl="0" algn="l">
              <a:spcBef>
                <a:spcPts val="0"/>
              </a:spcBef>
              <a:spcAft>
                <a:spcPts val="0"/>
              </a:spcAft>
              <a:buSzPct val="100000"/>
              <a:buChar char="○"/>
            </a:pPr>
            <a:r>
              <a:rPr lang="en" sz="2200"/>
              <a:t>PLA</a:t>
            </a:r>
            <a:endParaRPr sz="2200"/>
          </a:p>
          <a:p>
            <a:pPr indent="-326390" lvl="0" marL="457200" rtl="0" algn="l">
              <a:spcBef>
                <a:spcPts val="0"/>
              </a:spcBef>
              <a:spcAft>
                <a:spcPts val="0"/>
              </a:spcAft>
              <a:buSzPct val="100000"/>
              <a:buChar char="●"/>
            </a:pPr>
            <a:r>
              <a:rPr lang="en" sz="2200" u="sng"/>
              <a:t>Chassis Considerations: </a:t>
            </a:r>
            <a:endParaRPr sz="2200" u="sng"/>
          </a:p>
          <a:p>
            <a:pPr indent="-326390" lvl="1" marL="914400" rtl="0" algn="l">
              <a:spcBef>
                <a:spcPts val="0"/>
              </a:spcBef>
              <a:spcAft>
                <a:spcPts val="0"/>
              </a:spcAft>
              <a:buSzPct val="100000"/>
              <a:buChar char="○"/>
            </a:pPr>
            <a:r>
              <a:rPr lang="en" sz="2200"/>
              <a:t>Airflow over electrical components</a:t>
            </a:r>
            <a:endParaRPr sz="2200"/>
          </a:p>
          <a:p>
            <a:pPr indent="-326390" lvl="1" marL="914400" rtl="0" algn="l">
              <a:spcBef>
                <a:spcPts val="0"/>
              </a:spcBef>
              <a:spcAft>
                <a:spcPts val="0"/>
              </a:spcAft>
              <a:buSzPct val="100000"/>
              <a:buChar char="○"/>
            </a:pPr>
            <a:r>
              <a:rPr lang="en" sz="2200"/>
              <a:t>Shroud over propellers</a:t>
            </a:r>
            <a:endParaRPr sz="2200"/>
          </a:p>
          <a:p>
            <a:pPr indent="-326390" lvl="1" marL="914400" rtl="0" algn="l">
              <a:spcBef>
                <a:spcPts val="0"/>
              </a:spcBef>
              <a:spcAft>
                <a:spcPts val="0"/>
              </a:spcAft>
              <a:buSzPct val="100000"/>
              <a:buChar char="○"/>
            </a:pPr>
            <a:r>
              <a:rPr lang="en" sz="2200"/>
              <a:t>Protection of electrical components</a:t>
            </a:r>
            <a:endParaRPr sz="2200"/>
          </a:p>
          <a:p>
            <a:pPr indent="-326390" lvl="1" marL="914400" rtl="0" algn="l">
              <a:spcBef>
                <a:spcPts val="0"/>
              </a:spcBef>
              <a:spcAft>
                <a:spcPts val="0"/>
              </a:spcAft>
              <a:buSzPct val="100000"/>
              <a:buChar char="○"/>
            </a:pPr>
            <a:r>
              <a:rPr lang="en" sz="2200"/>
              <a:t>Modularity in propeller placement</a:t>
            </a:r>
            <a:endParaRPr sz="2200"/>
          </a:p>
        </p:txBody>
      </p:sp>
      <p:pic>
        <p:nvPicPr>
          <p:cNvPr id="179" name="Google Shape;179;p21"/>
          <p:cNvPicPr preferRelativeResize="0"/>
          <p:nvPr/>
        </p:nvPicPr>
        <p:blipFill rotWithShape="1">
          <a:blip r:embed="rId3">
            <a:alphaModFix/>
          </a:blip>
          <a:srcRect b="0" l="26734" r="0" t="0"/>
          <a:stretch/>
        </p:blipFill>
        <p:spPr>
          <a:xfrm>
            <a:off x="6471800" y="3336450"/>
            <a:ext cx="2360500" cy="1506249"/>
          </a:xfrm>
          <a:prstGeom prst="rect">
            <a:avLst/>
          </a:prstGeom>
          <a:noFill/>
          <a:ln>
            <a:noFill/>
          </a:ln>
        </p:spPr>
      </p:pic>
      <p:pic>
        <p:nvPicPr>
          <p:cNvPr id="180" name="Google Shape;180;p21"/>
          <p:cNvPicPr preferRelativeResize="0"/>
          <p:nvPr/>
        </p:nvPicPr>
        <p:blipFill>
          <a:blip r:embed="rId4">
            <a:alphaModFix/>
          </a:blip>
          <a:stretch>
            <a:fillRect/>
          </a:stretch>
        </p:blipFill>
        <p:spPr>
          <a:xfrm>
            <a:off x="4525950" y="898897"/>
            <a:ext cx="4306351" cy="2300828"/>
          </a:xfrm>
          <a:prstGeom prst="rect">
            <a:avLst/>
          </a:prstGeom>
          <a:noFill/>
          <a:ln>
            <a:noFill/>
          </a:ln>
        </p:spPr>
      </p:pic>
      <p:pic>
        <p:nvPicPr>
          <p:cNvPr id="181" name="Google Shape;181;p21"/>
          <p:cNvPicPr preferRelativeResize="0"/>
          <p:nvPr/>
        </p:nvPicPr>
        <p:blipFill>
          <a:blip r:embed="rId5">
            <a:alphaModFix/>
          </a:blip>
          <a:stretch>
            <a:fillRect/>
          </a:stretch>
        </p:blipFill>
        <p:spPr>
          <a:xfrm>
            <a:off x="4525950" y="3336450"/>
            <a:ext cx="1945851" cy="15062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