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Lst>
  <p:notesMasterIdLst>
    <p:notesMasterId r:id="rId9"/>
  </p:notesMasterIdLst>
  <p:sldIdLst>
    <p:sldId id="256" r:id="rId10"/>
  </p:sldIdLst>
  <p:sldSz cy="32918400" cx="43891200"/>
  <p:notesSz cx="6858000" cy="9144000"/>
  <p:embeddedFontLst>
    <p:embeddedFont>
      <p:font typeface="Arial Black"/>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2" roundtripDataSignature="AMtx7mjrlGORVffAd724LYknEgZXOPfV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73CA9C-CF22-41BC-8C93-4AF2D8E1296B}">
  <a:tblStyle styleId="{0273CA9C-CF22-41BC-8C93-4AF2D8E1296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281"/>
        <p:guide pos="2736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ArialBlack-regular.fntdata"/><Relationship Id="rId10" Type="http://schemas.openxmlformats.org/officeDocument/2006/relationships/slide" Target="slides/slide1.xml"/><Relationship Id="rId12" Type="http://customschemas.google.com/relationships/presentationmetadata" Target="metadata"/><Relationship Id="rId9" Type="http://schemas.openxmlformats.org/officeDocument/2006/relationships/notesMaster" Target="notesMasters/notesMaster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9" name="Google Shape;11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19" name="Shape 19"/>
        <p:cNvGrpSpPr/>
        <p:nvPr/>
      </p:nvGrpSpPr>
      <p:grpSpPr>
        <a:xfrm>
          <a:off x="0" y="0"/>
          <a:ext cx="0" cy="0"/>
          <a:chOff x="0" y="0"/>
          <a:chExt cx="0" cy="0"/>
        </a:xfrm>
      </p:grpSpPr>
      <p:sp>
        <p:nvSpPr>
          <p:cNvPr id="20" name="Google Shape;20;p3"/>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6" type="body"/>
          </p:nvPr>
        </p:nvSpPr>
        <p:spPr>
          <a:xfrm>
            <a:off x="22448845"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7" type="body"/>
          </p:nvPr>
        </p:nvSpPr>
        <p:spPr>
          <a:xfrm>
            <a:off x="22440906"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8" type="body"/>
          </p:nvPr>
        </p:nvSpPr>
        <p:spPr>
          <a:xfrm>
            <a:off x="33422044"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9" type="body"/>
          </p:nvPr>
        </p:nvSpPr>
        <p:spPr>
          <a:xfrm>
            <a:off x="33422044"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3" type="body"/>
          </p:nvPr>
        </p:nvSpPr>
        <p:spPr>
          <a:xfrm>
            <a:off x="33422044"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14" type="body"/>
          </p:nvPr>
        </p:nvSpPr>
        <p:spPr>
          <a:xfrm>
            <a:off x="33422044"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5" type="body"/>
          </p:nvPr>
        </p:nvSpPr>
        <p:spPr>
          <a:xfrm>
            <a:off x="33422044" y="25679402"/>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16" type="body"/>
          </p:nvPr>
        </p:nvSpPr>
        <p:spPr>
          <a:xfrm>
            <a:off x="33422044" y="26433447"/>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2F2F2F"/>
              </a:buClr>
              <a:buSzPts val="5400"/>
              <a:buFont typeface="Arial"/>
              <a:buNone/>
              <a:defRPr b="0" i="0" sz="54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5" name="Google Shape;35;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2F2F2F"/>
              </a:buClr>
              <a:buSzPts val="8000"/>
              <a:buFont typeface="Arial"/>
              <a:buNone/>
              <a:defRPr b="0" i="0" sz="80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6" name="Google Shape;36;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2F2F2F"/>
              </a:buClr>
              <a:buSzPts val="9600"/>
              <a:buFont typeface="Arial"/>
              <a:buNone/>
              <a:defRPr b="1" i="0" sz="96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Quick Guides - 4 Columns">
  <p:cSld name="Without Quick Guides - 4 Columns">
    <p:spTree>
      <p:nvGrpSpPr>
        <p:cNvPr id="45" name="Shape 45"/>
        <p:cNvGrpSpPr/>
        <p:nvPr/>
      </p:nvGrpSpPr>
      <p:grpSpPr>
        <a:xfrm>
          <a:off x="0" y="0"/>
          <a:ext cx="0" cy="0"/>
          <a:chOff x="0" y="0"/>
          <a:chExt cx="0" cy="0"/>
        </a:xfrm>
      </p:grpSpPr>
      <p:sp>
        <p:nvSpPr>
          <p:cNvPr id="46" name="Google Shape;46;p5"/>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5"/>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5"/>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5"/>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5"/>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5"/>
          <p:cNvSpPr txBox="1"/>
          <p:nvPr>
            <p:ph idx="6" type="body"/>
          </p:nvPr>
        </p:nvSpPr>
        <p:spPr>
          <a:xfrm>
            <a:off x="22448845"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5"/>
          <p:cNvSpPr txBox="1"/>
          <p:nvPr>
            <p:ph idx="7" type="body"/>
          </p:nvPr>
        </p:nvSpPr>
        <p:spPr>
          <a:xfrm>
            <a:off x="22440906"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5"/>
          <p:cNvSpPr txBox="1"/>
          <p:nvPr>
            <p:ph idx="8" type="body"/>
          </p:nvPr>
        </p:nvSpPr>
        <p:spPr>
          <a:xfrm>
            <a:off x="33422044"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5"/>
          <p:cNvSpPr txBox="1"/>
          <p:nvPr>
            <p:ph idx="9" type="body"/>
          </p:nvPr>
        </p:nvSpPr>
        <p:spPr>
          <a:xfrm>
            <a:off x="33422044"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5"/>
          <p:cNvSpPr txBox="1"/>
          <p:nvPr>
            <p:ph idx="13" type="body"/>
          </p:nvPr>
        </p:nvSpPr>
        <p:spPr>
          <a:xfrm>
            <a:off x="33422044"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5"/>
          <p:cNvSpPr txBox="1"/>
          <p:nvPr>
            <p:ph idx="14" type="body"/>
          </p:nvPr>
        </p:nvSpPr>
        <p:spPr>
          <a:xfrm>
            <a:off x="33422044"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5"/>
          <p:cNvSpPr txBox="1"/>
          <p:nvPr>
            <p:ph idx="15" type="body"/>
          </p:nvPr>
        </p:nvSpPr>
        <p:spPr>
          <a:xfrm>
            <a:off x="33422044" y="25679402"/>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5"/>
          <p:cNvSpPr txBox="1"/>
          <p:nvPr>
            <p:ph idx="16" type="body"/>
          </p:nvPr>
        </p:nvSpPr>
        <p:spPr>
          <a:xfrm>
            <a:off x="33422044" y="26433447"/>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5"/>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2F2F2F"/>
              </a:buClr>
              <a:buSzPts val="5400"/>
              <a:buFont typeface="Arial"/>
              <a:buNone/>
              <a:defRPr b="0" i="0" sz="54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2F2F2F"/>
              </a:buClr>
              <a:buSzPts val="8000"/>
              <a:buFont typeface="Arial"/>
              <a:buNone/>
              <a:defRPr b="0" i="0" sz="80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2F2F2F"/>
              </a:buClr>
              <a:buSzPts val="9600"/>
              <a:buFont typeface="Arial"/>
              <a:buNone/>
              <a:defRPr b="1" i="0" sz="96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3 Columns">
    <p:spTree>
      <p:nvGrpSpPr>
        <p:cNvPr id="73" name="Shape 73"/>
        <p:cNvGrpSpPr/>
        <p:nvPr/>
      </p:nvGrpSpPr>
      <p:grpSpPr>
        <a:xfrm>
          <a:off x="0" y="0"/>
          <a:ext cx="0" cy="0"/>
          <a:chOff x="0" y="0"/>
          <a:chExt cx="0" cy="0"/>
        </a:xfrm>
      </p:grpSpPr>
      <p:sp>
        <p:nvSpPr>
          <p:cNvPr id="74" name="Google Shape;74;p7"/>
          <p:cNvSpPr txBox="1"/>
          <p:nvPr>
            <p:ph idx="1" type="body"/>
          </p:nvPr>
        </p:nvSpPr>
        <p:spPr>
          <a:xfrm>
            <a:off x="904186" y="6295353"/>
            <a:ext cx="13591277"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5" name="Google Shape;75;p7"/>
          <p:cNvSpPr txBox="1"/>
          <p:nvPr>
            <p:ph idx="2" type="body"/>
          </p:nvPr>
        </p:nvSpPr>
        <p:spPr>
          <a:xfrm>
            <a:off x="922338" y="5431995"/>
            <a:ext cx="13573126"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6" name="Google Shape;76;p7"/>
          <p:cNvSpPr txBox="1"/>
          <p:nvPr>
            <p:ph idx="3" type="body"/>
          </p:nvPr>
        </p:nvSpPr>
        <p:spPr>
          <a:xfrm>
            <a:off x="922338" y="18240478"/>
            <a:ext cx="13592865"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7" name="Google Shape;77;p7"/>
          <p:cNvSpPr txBox="1"/>
          <p:nvPr>
            <p:ph idx="4" type="body"/>
          </p:nvPr>
        </p:nvSpPr>
        <p:spPr>
          <a:xfrm>
            <a:off x="942080" y="17409230"/>
            <a:ext cx="1357312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8" name="Google Shape;78;p7"/>
          <p:cNvSpPr txBox="1"/>
          <p:nvPr>
            <p:ph idx="5" type="body"/>
          </p:nvPr>
        </p:nvSpPr>
        <p:spPr>
          <a:xfrm>
            <a:off x="15154277" y="2159508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79" name="Google Shape;79;p7"/>
          <p:cNvSpPr txBox="1"/>
          <p:nvPr>
            <p:ph idx="6" type="body"/>
          </p:nvPr>
        </p:nvSpPr>
        <p:spPr>
          <a:xfrm>
            <a:off x="15154277" y="20739663"/>
            <a:ext cx="13571534"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0" name="Google Shape;80;p7"/>
          <p:cNvSpPr txBox="1"/>
          <p:nvPr>
            <p:ph idx="7" type="body"/>
          </p:nvPr>
        </p:nvSpPr>
        <p:spPr>
          <a:xfrm>
            <a:off x="15162216" y="629535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1" name="Google Shape;81;p7"/>
          <p:cNvSpPr txBox="1"/>
          <p:nvPr>
            <p:ph idx="8" type="body"/>
          </p:nvPr>
        </p:nvSpPr>
        <p:spPr>
          <a:xfrm>
            <a:off x="15154277" y="5431995"/>
            <a:ext cx="135794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2" name="Google Shape;82;p7"/>
          <p:cNvSpPr txBox="1"/>
          <p:nvPr>
            <p:ph idx="9" type="body"/>
          </p:nvPr>
        </p:nvSpPr>
        <p:spPr>
          <a:xfrm>
            <a:off x="29395741" y="5431995"/>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3" name="Google Shape;83;p7"/>
          <p:cNvSpPr txBox="1"/>
          <p:nvPr>
            <p:ph idx="13" type="body"/>
          </p:nvPr>
        </p:nvSpPr>
        <p:spPr>
          <a:xfrm>
            <a:off x="29395741" y="6295353"/>
            <a:ext cx="13576029"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4" name="Google Shape;84;p7"/>
          <p:cNvSpPr txBox="1"/>
          <p:nvPr>
            <p:ph idx="14" type="body"/>
          </p:nvPr>
        </p:nvSpPr>
        <p:spPr>
          <a:xfrm>
            <a:off x="29395741" y="17377122"/>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5" name="Google Shape;85;p7"/>
          <p:cNvSpPr txBox="1"/>
          <p:nvPr>
            <p:ph idx="15" type="body"/>
          </p:nvPr>
        </p:nvSpPr>
        <p:spPr>
          <a:xfrm>
            <a:off x="29390709" y="18157350"/>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6" name="Google Shape;86;p7"/>
          <p:cNvSpPr txBox="1"/>
          <p:nvPr>
            <p:ph idx="16" type="body"/>
          </p:nvPr>
        </p:nvSpPr>
        <p:spPr>
          <a:xfrm>
            <a:off x="29395741" y="25845656"/>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7" name="Google Shape;87;p7"/>
          <p:cNvSpPr txBox="1"/>
          <p:nvPr>
            <p:ph idx="17" type="body"/>
          </p:nvPr>
        </p:nvSpPr>
        <p:spPr>
          <a:xfrm>
            <a:off x="29395741" y="26625888"/>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8" name="Google Shape;88;p7"/>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2F2F2F"/>
              </a:buClr>
              <a:buSzPts val="5400"/>
              <a:buFont typeface="Arial"/>
              <a:buNone/>
              <a:defRPr b="0" i="0" sz="54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9" name="Google Shape;89;p7"/>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2F2F2F"/>
              </a:buClr>
              <a:buSzPts val="8000"/>
              <a:buFont typeface="Arial"/>
              <a:buNone/>
              <a:defRPr b="0" i="0" sz="80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90" name="Google Shape;90;p7"/>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2F2F2F"/>
              </a:buClr>
              <a:buSzPts val="9600"/>
              <a:buFont typeface="Arial"/>
              <a:buNone/>
              <a:defRPr b="1" i="0" sz="96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center column">
  <p:cSld name="Wide center column">
    <p:spTree>
      <p:nvGrpSpPr>
        <p:cNvPr id="98" name="Shape 98"/>
        <p:cNvGrpSpPr/>
        <p:nvPr/>
      </p:nvGrpSpPr>
      <p:grpSpPr>
        <a:xfrm>
          <a:off x="0" y="0"/>
          <a:ext cx="0" cy="0"/>
          <a:chOff x="0" y="0"/>
          <a:chExt cx="0" cy="0"/>
        </a:xfrm>
      </p:grpSpPr>
      <p:sp>
        <p:nvSpPr>
          <p:cNvPr id="99" name="Google Shape;99;p9"/>
          <p:cNvSpPr txBox="1"/>
          <p:nvPr>
            <p:ph idx="1" type="body"/>
          </p:nvPr>
        </p:nvSpPr>
        <p:spPr>
          <a:xfrm>
            <a:off x="904188" y="6212225"/>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0" name="Google Shape;100;p9"/>
          <p:cNvSpPr txBox="1"/>
          <p:nvPr>
            <p:ph idx="2" type="body"/>
          </p:nvPr>
        </p:nvSpPr>
        <p:spPr>
          <a:xfrm>
            <a:off x="922341" y="5348867"/>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1" name="Google Shape;101;p9"/>
          <p:cNvSpPr txBox="1"/>
          <p:nvPr>
            <p:ph idx="3" type="body"/>
          </p:nvPr>
        </p:nvSpPr>
        <p:spPr>
          <a:xfrm>
            <a:off x="902598" y="15043763"/>
            <a:ext cx="1005840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2" name="Google Shape;102;p9"/>
          <p:cNvSpPr txBox="1"/>
          <p:nvPr>
            <p:ph idx="4" type="body"/>
          </p:nvPr>
        </p:nvSpPr>
        <p:spPr>
          <a:xfrm>
            <a:off x="922339"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3" name="Google Shape;103;p9"/>
          <p:cNvSpPr txBox="1"/>
          <p:nvPr>
            <p:ph idx="5" type="body"/>
          </p:nvPr>
        </p:nvSpPr>
        <p:spPr>
          <a:xfrm>
            <a:off x="11587163" y="6204287"/>
            <a:ext cx="20720047"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4" name="Google Shape;104;p9"/>
          <p:cNvSpPr txBox="1"/>
          <p:nvPr>
            <p:ph idx="6" type="body"/>
          </p:nvPr>
        </p:nvSpPr>
        <p:spPr>
          <a:xfrm>
            <a:off x="11587164" y="5348867"/>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5" name="Google Shape;105;p9"/>
          <p:cNvSpPr txBox="1"/>
          <p:nvPr>
            <p:ph idx="7" type="body"/>
          </p:nvPr>
        </p:nvSpPr>
        <p:spPr>
          <a:xfrm>
            <a:off x="11587164" y="21896538"/>
            <a:ext cx="20720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6" name="Google Shape;106;p9"/>
          <p:cNvSpPr txBox="1"/>
          <p:nvPr>
            <p:ph idx="8" type="body"/>
          </p:nvPr>
        </p:nvSpPr>
        <p:spPr>
          <a:xfrm>
            <a:off x="11587162" y="21074745"/>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Google Shape;107;p9"/>
          <p:cNvSpPr txBox="1"/>
          <p:nvPr>
            <p:ph idx="9" type="body"/>
          </p:nvPr>
        </p:nvSpPr>
        <p:spPr>
          <a:xfrm>
            <a:off x="32905538" y="5348867"/>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Google Shape;108;p9"/>
          <p:cNvSpPr txBox="1"/>
          <p:nvPr>
            <p:ph idx="13" type="body"/>
          </p:nvPr>
        </p:nvSpPr>
        <p:spPr>
          <a:xfrm>
            <a:off x="32905538" y="6212225"/>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Google Shape;109;p9"/>
          <p:cNvSpPr txBox="1"/>
          <p:nvPr>
            <p:ph idx="14" type="body"/>
          </p:nvPr>
        </p:nvSpPr>
        <p:spPr>
          <a:xfrm>
            <a:off x="32905538"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Google Shape;110;p9"/>
          <p:cNvSpPr txBox="1"/>
          <p:nvPr>
            <p:ph idx="15" type="body"/>
          </p:nvPr>
        </p:nvSpPr>
        <p:spPr>
          <a:xfrm>
            <a:off x="32905538"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Google Shape;111;p9"/>
          <p:cNvSpPr txBox="1"/>
          <p:nvPr>
            <p:ph idx="16" type="body"/>
          </p:nvPr>
        </p:nvSpPr>
        <p:spPr>
          <a:xfrm>
            <a:off x="32905538" y="25669877"/>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F2F2F"/>
              </a:buClr>
              <a:buSzPts val="3700"/>
              <a:buFont typeface="Arial"/>
              <a:buNone/>
              <a:defRPr b="1" i="0" sz="3700" u="sng" cap="none" strike="noStrike">
                <a:solidFill>
                  <a:srgbClr val="2F2F2F"/>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Google Shape;112;p9"/>
          <p:cNvSpPr txBox="1"/>
          <p:nvPr>
            <p:ph idx="17" type="body"/>
          </p:nvPr>
        </p:nvSpPr>
        <p:spPr>
          <a:xfrm>
            <a:off x="32905538" y="26436775"/>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480"/>
              </a:spcBef>
              <a:spcAft>
                <a:spcPts val="0"/>
              </a:spcAft>
              <a:buClr>
                <a:srgbClr val="2F2F2F"/>
              </a:buClr>
              <a:buSzPts val="2400"/>
              <a:buFont typeface="Arial"/>
              <a:buNone/>
              <a:defRPr b="0" i="0" sz="2400" u="none" cap="none" strike="noStrike">
                <a:solidFill>
                  <a:srgbClr val="2F2F2F"/>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9"/>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080"/>
              </a:spcBef>
              <a:spcAft>
                <a:spcPts val="0"/>
              </a:spcAft>
              <a:buClr>
                <a:srgbClr val="2F2F2F"/>
              </a:buClr>
              <a:buSzPts val="5400"/>
              <a:buFont typeface="Arial"/>
              <a:buNone/>
              <a:defRPr b="0" i="0" sz="54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Google Shape;114;p9"/>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600"/>
              </a:spcBef>
              <a:spcAft>
                <a:spcPts val="0"/>
              </a:spcAft>
              <a:buClr>
                <a:srgbClr val="2F2F2F"/>
              </a:buClr>
              <a:buSzPts val="8000"/>
              <a:buFont typeface="Arial"/>
              <a:buNone/>
              <a:defRPr b="0" i="0" sz="80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9"/>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920"/>
              </a:spcBef>
              <a:spcAft>
                <a:spcPts val="0"/>
              </a:spcAft>
              <a:buClr>
                <a:srgbClr val="2F2F2F"/>
              </a:buClr>
              <a:buSzPts val="9600"/>
              <a:buFont typeface="Arial"/>
              <a:buNone/>
              <a:defRPr b="1" i="0" sz="9600" u="none" cap="none" strike="noStrike">
                <a:solidFill>
                  <a:srgbClr val="2F2F2F"/>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BDB"/>
            </a:gs>
            <a:gs pos="100000">
              <a:schemeClr val="lt1"/>
            </a:gs>
          </a:gsLst>
          <a:lin ang="5400000" scaled="0"/>
        </a:gradFill>
      </p:bgPr>
    </p:bg>
    <p:spTree>
      <p:nvGrpSpPr>
        <p:cNvPr id="9" name="Shape 9"/>
        <p:cNvGrpSpPr/>
        <p:nvPr/>
      </p:nvGrpSpPr>
      <p:grpSpPr>
        <a:xfrm>
          <a:off x="0" y="0"/>
          <a:ext cx="0" cy="0"/>
          <a:chOff x="0" y="0"/>
          <a:chExt cx="0" cy="0"/>
        </a:xfrm>
      </p:grpSpPr>
      <p:sp>
        <p:nvSpPr>
          <p:cNvPr id="10" name="Google Shape;10;p2"/>
          <p:cNvSpPr/>
          <p:nvPr/>
        </p:nvSpPr>
        <p:spPr>
          <a:xfrm>
            <a:off x="446073" y="5475145"/>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p:nvPr/>
        </p:nvSpPr>
        <p:spPr>
          <a:xfrm>
            <a:off x="11428937" y="5475142"/>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2" name="Google Shape;12;p2"/>
          <p:cNvSpPr/>
          <p:nvPr/>
        </p:nvSpPr>
        <p:spPr>
          <a:xfrm>
            <a:off x="22411802" y="5475143"/>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3" name="Google Shape;13;p2"/>
          <p:cNvSpPr/>
          <p:nvPr/>
        </p:nvSpPr>
        <p:spPr>
          <a:xfrm>
            <a:off x="33394663" y="5475144"/>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0" y="0"/>
            <a:ext cx="43891199" cy="4800600"/>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cxnSp>
        <p:nvCxnSpPr>
          <p:cNvPr id="15" name="Google Shape;15;p2"/>
          <p:cNvCxnSpPr/>
          <p:nvPr/>
        </p:nvCxnSpPr>
        <p:spPr>
          <a:xfrm>
            <a:off x="0" y="4800600"/>
            <a:ext cx="43891199" cy="0"/>
          </a:xfrm>
          <a:prstGeom prst="straightConnector1">
            <a:avLst/>
          </a:prstGeom>
          <a:noFill/>
          <a:ln cap="flat" cmpd="sng" w="174625">
            <a:solidFill>
              <a:srgbClr val="B7B7B7"/>
            </a:solidFill>
            <a:prstDash val="solid"/>
            <a:round/>
            <a:headEnd len="sm" w="sm" type="none"/>
            <a:tailEnd len="sm" w="sm" type="none"/>
          </a:ln>
        </p:spPr>
      </p:cxnSp>
      <p:sp>
        <p:nvSpPr>
          <p:cNvPr id="16" name="Google Shape;16;p2"/>
          <p:cNvSpPr txBox="1"/>
          <p:nvPr/>
        </p:nvSpPr>
        <p:spPr>
          <a:xfrm>
            <a:off x="1484177" y="32124584"/>
            <a:ext cx="2514600" cy="379588"/>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7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graphicFrame>
        <p:nvGraphicFramePr>
          <p:cNvPr id="17" name="Google Shape;17;p2"/>
          <p:cNvGraphicFramePr/>
          <p:nvPr/>
        </p:nvGraphicFramePr>
        <p:xfrm>
          <a:off x="-10611120" y="14098"/>
          <a:ext cx="3000000" cy="3000000"/>
        </p:xfrm>
        <a:graphic>
          <a:graphicData uri="http://schemas.openxmlformats.org/drawingml/2006/table">
            <a:tbl>
              <a:tblPr bandRow="1" firstRow="1">
                <a:noFill/>
                <a:tableStyleId>{0273CA9C-CF22-41BC-8C93-4AF2D8E1296B}</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8" name="Google Shape;18;p2"/>
          <p:cNvGraphicFramePr/>
          <p:nvPr/>
        </p:nvGraphicFramePr>
        <p:xfrm>
          <a:off x="44695228" y="-84749"/>
          <a:ext cx="3000000" cy="3000000"/>
        </p:xfrm>
        <a:graphic>
          <a:graphicData uri="http://schemas.openxmlformats.org/drawingml/2006/table">
            <a:tbl>
              <a:tblPr bandRow="1" firstRow="1">
                <a:noFill/>
                <a:tableStyleId>{0273CA9C-CF22-41BC-8C93-4AF2D8E1296B}</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BDB"/>
            </a:gs>
            <a:gs pos="100000">
              <a:schemeClr val="lt1"/>
            </a:gs>
          </a:gsLst>
          <a:lin ang="5400000" scaled="0"/>
        </a:gradFill>
      </p:bgPr>
    </p:bg>
    <p:spTree>
      <p:nvGrpSpPr>
        <p:cNvPr id="37" name="Shape 37"/>
        <p:cNvGrpSpPr/>
        <p:nvPr/>
      </p:nvGrpSpPr>
      <p:grpSpPr>
        <a:xfrm>
          <a:off x="0" y="0"/>
          <a:ext cx="0" cy="0"/>
          <a:chOff x="0" y="0"/>
          <a:chExt cx="0" cy="0"/>
        </a:xfrm>
      </p:grpSpPr>
      <p:sp>
        <p:nvSpPr>
          <p:cNvPr id="38" name="Google Shape;38;p4"/>
          <p:cNvSpPr/>
          <p:nvPr/>
        </p:nvSpPr>
        <p:spPr>
          <a:xfrm>
            <a:off x="446073" y="5475145"/>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39" name="Google Shape;39;p4"/>
          <p:cNvSpPr/>
          <p:nvPr/>
        </p:nvSpPr>
        <p:spPr>
          <a:xfrm>
            <a:off x="11428937" y="5475142"/>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0" name="Google Shape;40;p4"/>
          <p:cNvSpPr/>
          <p:nvPr/>
        </p:nvSpPr>
        <p:spPr>
          <a:xfrm>
            <a:off x="22411802" y="5475143"/>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1" name="Google Shape;41;p4"/>
          <p:cNvSpPr/>
          <p:nvPr/>
        </p:nvSpPr>
        <p:spPr>
          <a:xfrm>
            <a:off x="33394663" y="5475144"/>
            <a:ext cx="10058400"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42" name="Google Shape;42;p4"/>
          <p:cNvSpPr/>
          <p:nvPr/>
        </p:nvSpPr>
        <p:spPr>
          <a:xfrm>
            <a:off x="0" y="0"/>
            <a:ext cx="43891199" cy="4800600"/>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cxnSp>
        <p:nvCxnSpPr>
          <p:cNvPr id="43" name="Google Shape;43;p4"/>
          <p:cNvCxnSpPr/>
          <p:nvPr/>
        </p:nvCxnSpPr>
        <p:spPr>
          <a:xfrm>
            <a:off x="0" y="4800600"/>
            <a:ext cx="43891199" cy="0"/>
          </a:xfrm>
          <a:prstGeom prst="straightConnector1">
            <a:avLst/>
          </a:prstGeom>
          <a:noFill/>
          <a:ln cap="flat" cmpd="sng" w="174625">
            <a:solidFill>
              <a:srgbClr val="B7B7B7"/>
            </a:solidFill>
            <a:prstDash val="solid"/>
            <a:round/>
            <a:headEnd len="sm" w="sm" type="none"/>
            <a:tailEnd len="sm" w="sm" type="none"/>
          </a:ln>
        </p:spPr>
      </p:cxnSp>
      <p:sp>
        <p:nvSpPr>
          <p:cNvPr id="44" name="Google Shape;44;p4"/>
          <p:cNvSpPr txBox="1"/>
          <p:nvPr/>
        </p:nvSpPr>
        <p:spPr>
          <a:xfrm>
            <a:off x="1484177" y="32124584"/>
            <a:ext cx="2514600" cy="379588"/>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7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BDB"/>
            </a:gs>
            <a:gs pos="100000">
              <a:schemeClr val="lt1"/>
            </a:gs>
          </a:gsLst>
          <a:lin ang="5400000" scaled="0"/>
        </a:gradFill>
      </p:bgPr>
    </p:bg>
    <p:spTree>
      <p:nvGrpSpPr>
        <p:cNvPr id="63" name="Shape 63"/>
        <p:cNvGrpSpPr/>
        <p:nvPr/>
      </p:nvGrpSpPr>
      <p:grpSpPr>
        <a:xfrm>
          <a:off x="0" y="0"/>
          <a:ext cx="0" cy="0"/>
          <a:chOff x="0" y="0"/>
          <a:chExt cx="0" cy="0"/>
        </a:xfrm>
      </p:grpSpPr>
      <p:cxnSp>
        <p:nvCxnSpPr>
          <p:cNvPr id="64" name="Google Shape;64;p6"/>
          <p:cNvCxnSpPr/>
          <p:nvPr/>
        </p:nvCxnSpPr>
        <p:spPr>
          <a:xfrm flipH="1" rot="10800000">
            <a:off x="-13946602" y="11526118"/>
            <a:ext cx="13577436" cy="818"/>
          </a:xfrm>
          <a:prstGeom prst="straightConnector1">
            <a:avLst/>
          </a:prstGeom>
          <a:noFill/>
          <a:ln cap="flat" cmpd="sng" w="9525">
            <a:solidFill>
              <a:srgbClr val="F2F2F2"/>
            </a:solidFill>
            <a:prstDash val="solid"/>
            <a:round/>
            <a:headEnd len="sm" w="sm" type="none"/>
            <a:tailEnd len="sm" w="sm" type="none"/>
          </a:ln>
        </p:spPr>
      </p:cxnSp>
      <p:sp>
        <p:nvSpPr>
          <p:cNvPr id="65" name="Google Shape;65;p6"/>
          <p:cNvSpPr/>
          <p:nvPr/>
        </p:nvSpPr>
        <p:spPr>
          <a:xfrm>
            <a:off x="29382628" y="5392017"/>
            <a:ext cx="13577436"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66" name="Google Shape;66;p6"/>
          <p:cNvSpPr/>
          <p:nvPr/>
        </p:nvSpPr>
        <p:spPr>
          <a:xfrm>
            <a:off x="15156881" y="5370818"/>
            <a:ext cx="13577436"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67" name="Google Shape;67;p6"/>
          <p:cNvSpPr/>
          <p:nvPr/>
        </p:nvSpPr>
        <p:spPr>
          <a:xfrm>
            <a:off x="931136" y="5413216"/>
            <a:ext cx="13577436"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68" name="Google Shape;68;p6"/>
          <p:cNvSpPr/>
          <p:nvPr/>
        </p:nvSpPr>
        <p:spPr>
          <a:xfrm>
            <a:off x="0" y="0"/>
            <a:ext cx="43891199" cy="4800600"/>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cxnSp>
        <p:nvCxnSpPr>
          <p:cNvPr id="69" name="Google Shape;69;p6"/>
          <p:cNvCxnSpPr/>
          <p:nvPr/>
        </p:nvCxnSpPr>
        <p:spPr>
          <a:xfrm>
            <a:off x="0" y="4800600"/>
            <a:ext cx="43891199" cy="0"/>
          </a:xfrm>
          <a:prstGeom prst="straightConnector1">
            <a:avLst/>
          </a:prstGeom>
          <a:noFill/>
          <a:ln cap="flat" cmpd="sng" w="174625">
            <a:solidFill>
              <a:srgbClr val="B7B7B7"/>
            </a:solidFill>
            <a:prstDash val="solid"/>
            <a:round/>
            <a:headEnd len="sm" w="sm" type="none"/>
            <a:tailEnd len="sm" w="sm" type="none"/>
          </a:ln>
        </p:spPr>
      </p:cxnSp>
      <p:sp>
        <p:nvSpPr>
          <p:cNvPr id="70" name="Google Shape;70;p6"/>
          <p:cNvSpPr txBox="1"/>
          <p:nvPr/>
        </p:nvSpPr>
        <p:spPr>
          <a:xfrm>
            <a:off x="1484177" y="32124584"/>
            <a:ext cx="2514600" cy="379588"/>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7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graphicFrame>
        <p:nvGraphicFramePr>
          <p:cNvPr id="71" name="Google Shape;71;p6"/>
          <p:cNvGraphicFramePr/>
          <p:nvPr/>
        </p:nvGraphicFramePr>
        <p:xfrm>
          <a:off x="-10611120" y="14098"/>
          <a:ext cx="3000000" cy="3000000"/>
        </p:xfrm>
        <a:graphic>
          <a:graphicData uri="http://schemas.openxmlformats.org/drawingml/2006/table">
            <a:tbl>
              <a:tblPr bandRow="1" firstRow="1">
                <a:noFill/>
                <a:tableStyleId>{0273CA9C-CF22-41BC-8C93-4AF2D8E1296B}</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72" name="Google Shape;72;p6"/>
          <p:cNvGraphicFramePr/>
          <p:nvPr/>
        </p:nvGraphicFramePr>
        <p:xfrm>
          <a:off x="44695228" y="-84749"/>
          <a:ext cx="3000000" cy="3000000"/>
        </p:xfrm>
        <a:graphic>
          <a:graphicData uri="http://schemas.openxmlformats.org/drawingml/2006/table">
            <a:tbl>
              <a:tblPr bandRow="1" firstRow="1">
                <a:noFill/>
                <a:tableStyleId>{0273CA9C-CF22-41BC-8C93-4AF2D8E1296B}</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BDB"/>
            </a:gs>
            <a:gs pos="100000">
              <a:schemeClr val="lt1"/>
            </a:gs>
          </a:gsLst>
          <a:lin ang="5400000" scaled="0"/>
        </a:gradFill>
      </p:bgPr>
    </p:bg>
    <p:spTree>
      <p:nvGrpSpPr>
        <p:cNvPr id="91" name="Shape 91"/>
        <p:cNvGrpSpPr/>
        <p:nvPr/>
      </p:nvGrpSpPr>
      <p:grpSpPr>
        <a:xfrm>
          <a:off x="0" y="0"/>
          <a:ext cx="0" cy="0"/>
          <a:chOff x="0" y="0"/>
          <a:chExt cx="0" cy="0"/>
        </a:xfrm>
      </p:grpSpPr>
      <p:sp>
        <p:nvSpPr>
          <p:cNvPr id="92" name="Google Shape;92;p8"/>
          <p:cNvSpPr/>
          <p:nvPr/>
        </p:nvSpPr>
        <p:spPr>
          <a:xfrm>
            <a:off x="789907" y="5392017"/>
            <a:ext cx="42170156" cy="26736674"/>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93" name="Google Shape;93;p8"/>
          <p:cNvSpPr/>
          <p:nvPr/>
        </p:nvSpPr>
        <p:spPr>
          <a:xfrm>
            <a:off x="0" y="0"/>
            <a:ext cx="43891199" cy="4800600"/>
          </a:xfrm>
          <a:prstGeom prst="roundRect">
            <a:avLst>
              <a:gd fmla="val 1956" name="adj"/>
            </a:avLst>
          </a:prstGeom>
          <a:gradFill>
            <a:gsLst>
              <a:gs pos="0">
                <a:srgbClr val="B7B7B7"/>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cxnSp>
        <p:nvCxnSpPr>
          <p:cNvPr id="94" name="Google Shape;94;p8"/>
          <p:cNvCxnSpPr/>
          <p:nvPr/>
        </p:nvCxnSpPr>
        <p:spPr>
          <a:xfrm>
            <a:off x="0" y="4800600"/>
            <a:ext cx="43891199" cy="0"/>
          </a:xfrm>
          <a:prstGeom prst="straightConnector1">
            <a:avLst/>
          </a:prstGeom>
          <a:noFill/>
          <a:ln cap="flat" cmpd="sng" w="174625">
            <a:solidFill>
              <a:srgbClr val="B7B7B7"/>
            </a:solidFill>
            <a:prstDash val="solid"/>
            <a:round/>
            <a:headEnd len="sm" w="sm" type="none"/>
            <a:tailEnd len="sm" w="sm" type="none"/>
          </a:ln>
        </p:spPr>
      </p:cxnSp>
      <p:sp>
        <p:nvSpPr>
          <p:cNvPr id="95" name="Google Shape;95;p8"/>
          <p:cNvSpPr txBox="1"/>
          <p:nvPr/>
        </p:nvSpPr>
        <p:spPr>
          <a:xfrm>
            <a:off x="1484177" y="32124584"/>
            <a:ext cx="2514600" cy="379588"/>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700" u="none" cap="none" strike="noStrike">
                <a:solidFill>
                  <a:srgbClr val="BFBFBF"/>
                </a:solidFill>
                <a:latin typeface="Arial"/>
                <a:ea typeface="Arial"/>
                <a:cs typeface="Arial"/>
                <a:sym typeface="Arial"/>
              </a:rPr>
              <a:t>RESEARCH POSTER PRESENTATION DESIGN © 2019</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graphicFrame>
        <p:nvGraphicFramePr>
          <p:cNvPr id="96" name="Google Shape;96;p8"/>
          <p:cNvGraphicFramePr/>
          <p:nvPr/>
        </p:nvGraphicFramePr>
        <p:xfrm>
          <a:off x="-10611120" y="14098"/>
          <a:ext cx="3000000" cy="3000000"/>
        </p:xfrm>
        <a:graphic>
          <a:graphicData uri="http://schemas.openxmlformats.org/drawingml/2006/table">
            <a:tbl>
              <a:tblPr bandRow="1" firstRow="1">
                <a:noFill/>
                <a:tableStyleId>{0273CA9C-CF22-41BC-8C93-4AF2D8E1296B}</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a:p>
                    <a:p>
                      <a:pPr indent="0" lvl="0" marL="0" marR="0" rtl="0" algn="l">
                        <a:spcBef>
                          <a:spcPts val="0"/>
                        </a:spcBef>
                        <a:spcAft>
                          <a:spcPts val="0"/>
                        </a:spcAft>
                        <a:buNone/>
                      </a:pPr>
                      <a:r>
                        <a:t/>
                      </a:r>
                      <a:endParaRPr i="0" sz="2000" u="none" cap="none" strike="noStrike">
                        <a:solidFill>
                          <a:srgbClr val="D9D9D9"/>
                        </a:solidFill>
                        <a:latin typeface="Arial"/>
                        <a:ea typeface="Arial"/>
                        <a:cs typeface="Arial"/>
                        <a:sym typeface="Arial"/>
                      </a:endParaRPr>
                    </a:p>
                    <a:p>
                      <a:pPr indent="0" lvl="0" marL="0" marR="0" rtl="0" algn="l">
                        <a:spcBef>
                          <a:spcPts val="0"/>
                        </a:spcBef>
                        <a:spcAft>
                          <a:spcPts val="0"/>
                        </a:spcAft>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t/>
                      </a:r>
                      <a:endParaRPr sz="2000" u="none" cap="none" strike="noStrike">
                        <a:solidFill>
                          <a:srgbClr val="1F3A4E"/>
                        </a:solidFill>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This is a template for a </a:t>
                      </a:r>
                      <a:endParaRPr/>
                    </a:p>
                    <a:p>
                      <a:pPr indent="0" lvl="0" marL="0" marR="0" rtl="0" algn="ctr">
                        <a:spcBef>
                          <a:spcPts val="0"/>
                        </a:spcBef>
                        <a:spcAft>
                          <a:spcPts val="0"/>
                        </a:spcAft>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a:p>
                  </a:txBody>
                  <a:tcPr marT="137150" marB="45725" marR="91450" marL="182875">
                    <a:solidFill>
                      <a:srgbClr val="010101"/>
                    </a:solidFill>
                  </a:tcPr>
                </a:tc>
              </a:tr>
              <a:tr h="428870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How to </a:t>
                      </a:r>
                      <a:r>
                        <a:rPr b="1" lang="en-US" sz="4000">
                          <a:solidFill>
                            <a:srgbClr val="FFC000"/>
                          </a:solidFill>
                          <a:latin typeface="Arial"/>
                          <a:ea typeface="Arial"/>
                          <a:cs typeface="Arial"/>
                          <a:sym typeface="Arial"/>
                        </a:rPr>
                        <a:t>Zoom in </a:t>
                      </a:r>
                      <a:r>
                        <a:rPr b="1" lang="en-US" sz="2400">
                          <a:solidFill>
                            <a:srgbClr val="FFC000"/>
                          </a:solidFill>
                          <a:latin typeface="Arial"/>
                          <a:ea typeface="Arial"/>
                          <a:cs typeface="Arial"/>
                          <a:sym typeface="Arial"/>
                        </a:rPr>
                        <a:t>and </a:t>
                      </a:r>
                      <a:r>
                        <a:rPr b="1" lang="en-US" sz="1800">
                          <a:solidFill>
                            <a:srgbClr val="FFC000"/>
                          </a:solidFill>
                          <a:latin typeface="Arial"/>
                          <a:ea typeface="Arial"/>
                          <a:cs typeface="Arial"/>
                          <a:sym typeface="Arial"/>
                        </a:rPr>
                        <a:t>out</a:t>
                      </a:r>
                      <a:endParaRPr b="1" sz="2400">
                        <a:solidFill>
                          <a:srgbClr val="FFC000"/>
                        </a:solidFill>
                        <a:latin typeface="Arial"/>
                        <a:ea typeface="Arial"/>
                        <a:cs typeface="Arial"/>
                        <a:sym typeface="Arial"/>
                      </a:endParaRPr>
                    </a:p>
                    <a:p>
                      <a:pPr indent="0" lvl="0" marL="0" marR="0" rtl="0" algn="l">
                        <a:spcBef>
                          <a:spcPts val="0"/>
                        </a:spcBef>
                        <a:spcAft>
                          <a:spcPts val="0"/>
                        </a:spcAft>
                        <a:buNone/>
                      </a:pPr>
                      <a:r>
                        <a:rPr b="0" lang="en-US" sz="2000">
                          <a:solidFill>
                            <a:srgbClr val="D9D9D9"/>
                          </a:solidFill>
                          <a:latin typeface="Arial"/>
                          <a:ea typeface="Arial"/>
                          <a:cs typeface="Arial"/>
                          <a:sym typeface="Arial"/>
                        </a:rPr>
                        <a:t>Use the PowerPoint zoom tool to adjust the screen magnification to view comfortably. PowerPoint provides 2 ways to zoom: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1. </a:t>
                      </a:r>
                      <a:r>
                        <a:rPr b="0" lang="en-US" sz="2000">
                          <a:solidFill>
                            <a:srgbClr val="D9D9D9"/>
                          </a:solidFill>
                          <a:latin typeface="Arial"/>
                          <a:ea typeface="Arial"/>
                          <a:cs typeface="Arial"/>
                          <a:sym typeface="Arial"/>
                        </a:rPr>
                        <a:t>On the top menu bar click on the VIEW tab and then click on ZOOM. Choose the zoom percentage that works best for you. </a:t>
                      </a:r>
                      <a:br>
                        <a:rPr b="0" lang="en-US" sz="2000">
                          <a:solidFill>
                            <a:srgbClr val="D9D9D9"/>
                          </a:solidFill>
                          <a:latin typeface="Arial"/>
                          <a:ea typeface="Arial"/>
                          <a:cs typeface="Arial"/>
                          <a:sym typeface="Arial"/>
                        </a:rPr>
                      </a:br>
                      <a:r>
                        <a:rPr b="0" lang="en-US" sz="2000">
                          <a:solidFill>
                            <a:srgbClr val="FFC000"/>
                          </a:solidFill>
                          <a:latin typeface="Arial"/>
                          <a:ea typeface="Arial"/>
                          <a:cs typeface="Arial"/>
                          <a:sym typeface="Arial"/>
                        </a:rPr>
                        <a:t>2. </a:t>
                      </a:r>
                      <a:r>
                        <a:rPr b="0" lang="en-US" sz="2000">
                          <a:solidFill>
                            <a:srgbClr val="D9D9D9"/>
                          </a:solidFill>
                          <a:latin typeface="Arial"/>
                          <a:ea typeface="Arial"/>
                          <a:cs typeface="Arial"/>
                          <a:sym typeface="Arial"/>
                        </a:rPr>
                        <a:t>For better zoom flexibility, use the zoom slider at the bottom right of the window.</a:t>
                      </a:r>
                      <a:endParaRPr/>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Ruler and Guides</a:t>
                      </a:r>
                      <a:br>
                        <a:rPr b="0" lang="en-US" sz="2000">
                          <a:solidFill>
                            <a:srgbClr val="FFC000"/>
                          </a:solidFill>
                          <a:latin typeface="Arial"/>
                          <a:ea typeface="Arial"/>
                          <a:cs typeface="Arial"/>
                          <a:sym typeface="Arial"/>
                        </a:rPr>
                      </a:br>
                      <a:r>
                        <a:rPr b="0" lang="en-US" sz="200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T="45725" marB="45725" marR="91450" marL="91450">
                    <a:solidFill>
                      <a:srgbClr val="010101"/>
                    </a:solidFill>
                  </a:tcPr>
                </a:tc>
                <a:tc hMerge="1"/>
              </a:tr>
              <a:tr h="3824350">
                <a:tc>
                  <a:txBody>
                    <a:bodyPr/>
                    <a:lstStyle/>
                    <a:p>
                      <a:pPr indent="0" lvl="0" marL="0" marR="0" rtl="0" algn="l">
                        <a:spcBef>
                          <a:spcPts val="0"/>
                        </a:spcBef>
                        <a:spcAft>
                          <a:spcPts val="0"/>
                        </a:spcAft>
                        <a:buNone/>
                      </a:pPr>
                      <a:r>
                        <a:t/>
                      </a:r>
                      <a:endParaRPr sz="2000">
                        <a:solidFill>
                          <a:srgbClr val="1F3A4E"/>
                        </a:solidFill>
                      </a:endParaRPr>
                    </a:p>
                  </a:txBody>
                  <a:tcPr marT="45725" marB="45725" marR="91450" marL="91450"/>
                </a:tc>
                <a:tc>
                  <a:txBody>
                    <a:bodyPr/>
                    <a:lstStyle/>
                    <a:p>
                      <a:pPr indent="0" lvl="1" marL="0" marR="0" rtl="0" algn="l">
                        <a:spcBef>
                          <a:spcPts val="0"/>
                        </a:spcBef>
                        <a:spcAft>
                          <a:spcPts val="0"/>
                        </a:spcAft>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a:p>
                  </a:txBody>
                  <a:tcPr marT="137150" marB="45725" marR="91450" marL="182875">
                    <a:solidFill>
                      <a:srgbClr val="010101"/>
                    </a:solidFill>
                  </a:tcPr>
                </a:tc>
              </a:tr>
              <a:tr h="3519125">
                <a:tc gridSpan="2">
                  <a:txBody>
                    <a:bodyPr/>
                    <a:lstStyle/>
                    <a:p>
                      <a:pPr indent="0" lvl="0" marL="0" marR="0" rtl="0" algn="l">
                        <a:spcBef>
                          <a:spcPts val="0"/>
                        </a:spcBef>
                        <a:spcAft>
                          <a:spcPts val="0"/>
                        </a:spcAft>
                        <a:buNone/>
                      </a:pPr>
                      <a:r>
                        <a:rPr b="1" lang="en-US" sz="2400">
                          <a:solidFill>
                            <a:srgbClr val="FFC000"/>
                          </a:solidFill>
                          <a:latin typeface="Arial"/>
                          <a:ea typeface="Arial"/>
                          <a:cs typeface="Arial"/>
                          <a:sym typeface="Arial"/>
                        </a:rPr>
                        <a:t>Adding content to the poster</a:t>
                      </a:r>
                      <a:endParaRPr/>
                    </a:p>
                    <a:p>
                      <a:pPr indent="0" lvl="0" marL="0" marR="0" rtl="0" algn="l">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indent="-342900" lvl="0" marL="342900" marR="0" rtl="0" algn="l">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Photos</a:t>
                      </a:r>
                      <a:endParaRPr/>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T="137150" marB="45725" marR="91450" marL="182875">
                    <a:solidFill>
                      <a:srgbClr val="010101"/>
                    </a:solidFill>
                  </a:tcPr>
                </a:tc>
                <a:tc hMerge="1"/>
              </a:tr>
              <a:tr h="2293175">
                <a:tc gridSpan="2">
                  <a:txBody>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a:solidFill>
                            <a:srgbClr val="FFC000"/>
                          </a:solidFill>
                          <a:latin typeface="Arial"/>
                          <a:ea typeface="Arial"/>
                          <a:cs typeface="Arial"/>
                          <a:sym typeface="Arial"/>
                        </a:rPr>
                        <a:t>Quality check your graphics</a:t>
                      </a:r>
                      <a:endParaRPr/>
                    </a:p>
                    <a:p>
                      <a:pPr indent="0" lvl="0" marL="0" marR="0" rtl="0" algn="l">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97" name="Google Shape;97;p8"/>
          <p:cNvGraphicFramePr/>
          <p:nvPr/>
        </p:nvGraphicFramePr>
        <p:xfrm>
          <a:off x="44695228" y="-84749"/>
          <a:ext cx="3000000" cy="3000000"/>
        </p:xfrm>
        <a:graphic>
          <a:graphicData uri="http://schemas.openxmlformats.org/drawingml/2006/table">
            <a:tbl>
              <a:tblPr bandRow="1" firstRow="1">
                <a:noFill/>
                <a:tableStyleId>{0273CA9C-CF22-41BC-8C93-4AF2D8E1296B}</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a:solidFill>
                            <a:srgbClr val="1F3A4E"/>
                          </a:solidFill>
                          <a:latin typeface="Arial Black"/>
                          <a:ea typeface="Arial Black"/>
                          <a:cs typeface="Arial Black"/>
                          <a:sym typeface="Arial Black"/>
                        </a:rPr>
                        <a:t>QUICK START GUIDE</a:t>
                      </a:r>
                      <a:br>
                        <a:rPr b="0" lang="en-US" sz="4000">
                          <a:solidFill>
                            <a:srgbClr val="1F3A4E"/>
                          </a:solidFill>
                          <a:latin typeface="Arial Black"/>
                          <a:ea typeface="Arial Black"/>
                          <a:cs typeface="Arial Black"/>
                          <a:sym typeface="Arial Black"/>
                        </a:rPr>
                      </a:br>
                      <a:r>
                        <a:rPr b="1" lang="en-US" sz="3200">
                          <a:solidFill>
                            <a:srgbClr val="FF0000"/>
                          </a:solidFill>
                          <a:latin typeface="Trebuchet MS"/>
                          <a:ea typeface="Trebuchet MS"/>
                          <a:cs typeface="Trebuchet MS"/>
                          <a:sym typeface="Trebuchet MS"/>
                        </a:rPr>
                        <a:t>(THIS SIDEBAR WILL NOT PRINT)</a:t>
                      </a:r>
                      <a:endParaRPr b="1" sz="4000">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template colors</a:t>
                      </a:r>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1">
                            <a:extLst>
                              <a:ext uri="{A12FA001-AC4F-418D-AE19-62706E023703}">
                                <ahyp:hlinkClr val="tx"/>
                              </a:ext>
                            </a:extLst>
                          </a:hlinkClick>
                        </a:rPr>
                        <a:t>https://www.posterpresentations.com/how-to-change-the-research-poster-template-colors.html</a:t>
                      </a:r>
                      <a:endParaRPr sz="2400">
                        <a:solidFill>
                          <a:srgbClr val="FFC000"/>
                        </a:solidFill>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indent="0" lvl="0" marL="0" marR="0" rtl="0" algn="l">
                        <a:spcBef>
                          <a:spcPts val="0"/>
                        </a:spcBef>
                        <a:spcAft>
                          <a:spcPts val="0"/>
                        </a:spcAft>
                        <a:buNone/>
                      </a:pPr>
                      <a:r>
                        <a:t/>
                      </a:r>
                      <a:endParaRPr b="0" sz="2400">
                        <a:solidFill>
                          <a:srgbClr val="D9D9D9"/>
                        </a:solidFill>
                        <a:latin typeface="Arial"/>
                        <a:ea typeface="Arial"/>
                        <a:cs typeface="Arial"/>
                        <a:sym typeface="Arial"/>
                      </a:endParaRPr>
                    </a:p>
                    <a:p>
                      <a:pPr indent="0" lvl="0" marL="0" marR="0" rtl="0" algn="l">
                        <a:spcBef>
                          <a:spcPts val="0"/>
                        </a:spcBef>
                        <a:spcAft>
                          <a:spcPts val="0"/>
                        </a:spcAft>
                        <a:buNone/>
                      </a:pPr>
                      <a:r>
                        <a:rPr b="0" lang="en-US" sz="240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T="137150" marB="45725" marR="91450" marL="182875">
                    <a:solidFill>
                      <a:schemeClr val="dk1"/>
                    </a:solidFill>
                  </a:tcPr>
                </a:tc>
                <a:tc hMerge="1"/>
                <a:tc hMerge="1"/>
              </a:tr>
              <a:tr h="3667725">
                <a:tc gridSpan="3">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 change the column layout configuration</a:t>
                      </a:r>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hide the QUICK START GUIDE bars from the sides of the template</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a:t>
                      </a:r>
                      <a:r>
                        <a:rPr lang="en-US" sz="2400">
                          <a:solidFill>
                            <a:srgbClr val="D9D9D9"/>
                          </a:solidFill>
                          <a:latin typeface="Arial"/>
                          <a:ea typeface="Arial"/>
                          <a:cs typeface="Arial"/>
                          <a:sym typeface="Arial"/>
                        </a:rPr>
                        <a:t> Guides</a:t>
                      </a:r>
                      <a:r>
                        <a:rPr lang="en-US" sz="2400">
                          <a:solidFill>
                            <a:srgbClr val="D9D9D9"/>
                          </a:solidFill>
                          <a:latin typeface="Arial"/>
                          <a:ea typeface="Arial"/>
                          <a:cs typeface="Arial"/>
                          <a:sym typeface="Arial"/>
                        </a:rPr>
                        <a:t>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a:t>
                      </a:r>
                      <a:r>
                        <a:rPr lang="en-US" sz="2400">
                          <a:solidFill>
                            <a:srgbClr val="D9D9D9"/>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b="1" lang="en-US" sz="2400">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b="1"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b="1" lang="en-US" sz="2400">
                          <a:solidFill>
                            <a:srgbClr val="D9D9D9"/>
                          </a:solidFill>
                          <a:latin typeface="Arial"/>
                          <a:ea typeface="Arial"/>
                          <a:cs typeface="Arial"/>
                          <a:sym typeface="Arial"/>
                        </a:rPr>
                        <a:t>Without Guides </a:t>
                      </a:r>
                      <a:r>
                        <a:rPr b="0" lang="en-US" sz="240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How to</a:t>
                      </a:r>
                      <a:r>
                        <a:rPr b="1" lang="en-US" sz="2800">
                          <a:solidFill>
                            <a:srgbClr val="FFC000"/>
                          </a:solidFill>
                          <a:latin typeface="Arial"/>
                          <a:ea typeface="Arial"/>
                          <a:cs typeface="Arial"/>
                          <a:sym typeface="Arial"/>
                        </a:rPr>
                        <a:t> preview your poster prior to printing</a:t>
                      </a:r>
                      <a:endParaRPr b="1" sz="2800">
                        <a:solidFill>
                          <a:srgbClr val="FFC000"/>
                        </a:solidFill>
                        <a:latin typeface="Arial"/>
                        <a:ea typeface="Arial"/>
                        <a:cs typeface="Arial"/>
                        <a:sym typeface="Arial"/>
                      </a:endParaRPr>
                    </a:p>
                    <a:p>
                      <a:pPr indent="0" lvl="0" marL="0" marR="0" rtl="0" algn="l">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T="137150" marB="45725" marR="91450" marL="182875">
                    <a:solidFill>
                      <a:srgbClr val="010101"/>
                    </a:solidFill>
                  </a:tcPr>
                </a:tc>
                <a:tc hMerge="1"/>
                <a:tc>
                  <a:txBody>
                    <a:bodyPr/>
                    <a:lstStyle/>
                    <a:p>
                      <a:pPr indent="0" lvl="0" marL="0" marR="0" rtl="0" algn="ctr">
                        <a:spcBef>
                          <a:spcPts val="0"/>
                        </a:spcBef>
                        <a:spcAft>
                          <a:spcPts val="0"/>
                        </a:spcAft>
                        <a:buNone/>
                      </a:pPr>
                      <a:r>
                        <a:rPr b="1" lang="en-US" sz="11500">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a:solidFill>
                            <a:srgbClr val="FFC000"/>
                          </a:solidFill>
                          <a:latin typeface="Arial"/>
                          <a:ea typeface="Arial"/>
                          <a:cs typeface="Arial"/>
                          <a:sym typeface="Arial"/>
                        </a:rPr>
                        <a:t>How to print your poster</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indent="0" lvl="0" marL="0" marR="0" rtl="0" algn="l">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indent="0" lvl="0" marL="0" marR="0" rtl="0" algn="l">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T="137150" marB="45725" marR="91450" marL="182875">
                    <a:solidFill>
                      <a:srgbClr val="010101"/>
                    </a:solidFill>
                  </a:tcPr>
                </a:tc>
                <a:tc hMerge="1"/>
                <a:tc hMerge="1"/>
              </a:tr>
              <a:tr h="1354775">
                <a:tc gridSpan="3">
                  <a:txBody>
                    <a:bodyPr/>
                    <a:lstStyle/>
                    <a:p>
                      <a:pPr indent="0" lvl="0" marL="0" marR="0" rtl="0" algn="l">
                        <a:spcBef>
                          <a:spcPts val="0"/>
                        </a:spcBef>
                        <a:spcAft>
                          <a:spcPts val="0"/>
                        </a:spcAft>
                        <a:buNone/>
                      </a:pPr>
                      <a:r>
                        <a:t/>
                      </a:r>
                      <a:endParaRPr sz="2400">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 2019</a:t>
                      </a:r>
                      <a:r>
                        <a:rPr lang="en-US" sz="2000">
                          <a:solidFill>
                            <a:srgbClr val="D8D8D8"/>
                          </a:solidFill>
                          <a:latin typeface="Arial"/>
                          <a:ea typeface="Arial"/>
                          <a:cs typeface="Arial"/>
                          <a:sym typeface="Arial"/>
                        </a:rPr>
                        <a:t> </a:t>
                      </a:r>
                      <a:r>
                        <a:rPr lang="en-US" sz="2000">
                          <a:solidFill>
                            <a:srgbClr val="D8D8D8"/>
                          </a:solidFill>
                          <a:latin typeface="Arial"/>
                          <a:ea typeface="Arial"/>
                          <a:cs typeface="Arial"/>
                          <a:sym typeface="Arial"/>
                        </a:rPr>
                        <a:t>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a:t>
                      </a:r>
                      <a:r>
                        <a:rPr lang="en-US" sz="2000">
                          <a:solidFill>
                            <a:srgbClr val="D8D8D8"/>
                          </a:solidFill>
                          <a:latin typeface="Arial"/>
                          <a:ea typeface="Arial"/>
                          <a:cs typeface="Arial"/>
                          <a:sym typeface="Arial"/>
                        </a:rPr>
                        <a:t> STE C        </a:t>
                      </a:r>
                      <a:endParaRPr/>
                    </a:p>
                    <a:p>
                      <a:pPr indent="0" lvl="0" marL="0" marR="0" rtl="0" algn="l">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a:solidFill>
                            <a:srgbClr val="D0D0D0"/>
                          </a:solidFill>
                          <a:latin typeface="Arial"/>
                          <a:ea typeface="Arial"/>
                          <a:cs typeface="Arial"/>
                          <a:sym typeface="Arial"/>
                        </a:rPr>
                        <a:t>For complete tutorials</a:t>
                      </a:r>
                      <a:r>
                        <a:rPr b="1" lang="en-US" sz="2400">
                          <a:solidFill>
                            <a:srgbClr val="D0D0D0"/>
                          </a:solidFill>
                          <a:latin typeface="Arial"/>
                          <a:ea typeface="Arial"/>
                          <a:cs typeface="Arial"/>
                          <a:sym typeface="Arial"/>
                        </a:rPr>
                        <a:t> visit:</a:t>
                      </a:r>
                      <a:endParaRPr/>
                    </a:p>
                    <a:p>
                      <a:pPr indent="0" lvl="0" marL="0" marR="0" rtl="0" algn="l">
                        <a:lnSpc>
                          <a:spcPct val="100000"/>
                        </a:lnSpc>
                        <a:spcBef>
                          <a:spcPts val="0"/>
                        </a:spcBef>
                        <a:spcAft>
                          <a:spcPts val="0"/>
                        </a:spcAft>
                        <a:buClr>
                          <a:srgbClr val="FFC000"/>
                        </a:buClr>
                        <a:buSzPts val="1800"/>
                        <a:buFont typeface="Arial"/>
                        <a:buNone/>
                      </a:pPr>
                      <a:r>
                        <a:rPr b="1" lang="en-US" sz="1800">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idx="1" type="body"/>
          </p:nvPr>
        </p:nvSpPr>
        <p:spPr>
          <a:xfrm>
            <a:off x="473799" y="6656956"/>
            <a:ext cx="10056900" cy="154230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4000"/>
              <a:t>The growing applications of unmanned aerial vehicles (UAV) allows for cross industry benefits. One such UAV that could see large potential in these industries are blimps. These light than air vehicles provide a large range of capabilities due to their stability and energy consumption. </a:t>
            </a:r>
            <a:endParaRPr sz="4000"/>
          </a:p>
          <a:p>
            <a:pPr indent="0" lvl="0" marL="0" rtl="0" algn="l">
              <a:spcBef>
                <a:spcPts val="480"/>
              </a:spcBef>
              <a:spcAft>
                <a:spcPts val="0"/>
              </a:spcAft>
              <a:buClr>
                <a:srgbClr val="2F2F2F"/>
              </a:buClr>
              <a:buSzPts val="2400"/>
              <a:buNone/>
            </a:pPr>
            <a:r>
              <a:rPr lang="en-US" sz="4000"/>
              <a:t>Galois Inc. proposed a project in which they could use a blimp within their office environment to relay messages to coworkers and have messages forwarded. Galois Inc. saw this a benefit to communicating in the office environment in an entertaining manner. </a:t>
            </a:r>
            <a:endParaRPr sz="4000"/>
          </a:p>
          <a:p>
            <a:pPr indent="0" lvl="0" marL="0" rtl="0" algn="l">
              <a:spcBef>
                <a:spcPts val="480"/>
              </a:spcBef>
              <a:spcAft>
                <a:spcPts val="0"/>
              </a:spcAft>
              <a:buClr>
                <a:srgbClr val="2F2F2F"/>
              </a:buClr>
              <a:buSzPts val="2400"/>
              <a:buNone/>
            </a:pPr>
            <a:r>
              <a:rPr lang="en-US" sz="4000"/>
              <a:t>The joint venture between the electrical and mechanical engineering departments at Portland State University collaborated to develop a simulated blimp to iteratively analyze computer aided design (CAD) models. The design process was to look at different use cases for Galois Inc. and to determine the best configuration. </a:t>
            </a:r>
            <a:endParaRPr sz="4000"/>
          </a:p>
          <a:p>
            <a:pPr indent="0" lvl="0" marL="0" rtl="0" algn="l">
              <a:spcBef>
                <a:spcPts val="480"/>
              </a:spcBef>
              <a:spcAft>
                <a:spcPts val="0"/>
              </a:spcAft>
              <a:buClr>
                <a:srgbClr val="2F2F2F"/>
              </a:buClr>
              <a:buSzPts val="2400"/>
              <a:buNone/>
            </a:pPr>
            <a:r>
              <a:rPr lang="en-US" sz="4000"/>
              <a:t>*Due to the COVID-19 pandemic, the scope and possibility of constructing a physical prototype was not possible. </a:t>
            </a:r>
            <a:endParaRPr sz="4000"/>
          </a:p>
        </p:txBody>
      </p:sp>
      <p:sp>
        <p:nvSpPr>
          <p:cNvPr id="122" name="Google Shape;122;p1"/>
          <p:cNvSpPr txBox="1"/>
          <p:nvPr>
            <p:ph idx="2" type="body"/>
          </p:nvPr>
        </p:nvSpPr>
        <p:spPr>
          <a:xfrm>
            <a:off x="477827" y="5548749"/>
            <a:ext cx="100488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INTRODUCTION:</a:t>
            </a:r>
            <a:endParaRPr sz="6000"/>
          </a:p>
        </p:txBody>
      </p:sp>
      <p:sp>
        <p:nvSpPr>
          <p:cNvPr id="123" name="Google Shape;123;p1"/>
          <p:cNvSpPr txBox="1"/>
          <p:nvPr>
            <p:ph idx="3" type="body"/>
          </p:nvPr>
        </p:nvSpPr>
        <p:spPr>
          <a:xfrm>
            <a:off x="476950" y="22079938"/>
            <a:ext cx="100506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OBJECTIVE:</a:t>
            </a:r>
            <a:endParaRPr sz="6000"/>
          </a:p>
        </p:txBody>
      </p:sp>
      <p:sp>
        <p:nvSpPr>
          <p:cNvPr id="124" name="Google Shape;124;p1"/>
          <p:cNvSpPr txBox="1"/>
          <p:nvPr>
            <p:ph idx="6" type="body"/>
          </p:nvPr>
        </p:nvSpPr>
        <p:spPr>
          <a:xfrm>
            <a:off x="11513570" y="5548756"/>
            <a:ext cx="10048800" cy="18070500"/>
          </a:xfrm>
          <a:prstGeom prst="rect">
            <a:avLst/>
          </a:prstGeom>
          <a:noFill/>
          <a:ln>
            <a:noFill/>
          </a:ln>
        </p:spPr>
        <p:txBody>
          <a:bodyPr anchorCtr="0" anchor="t" bIns="228575" lIns="228575" spcFirstLastPara="1" rIns="228575" wrap="square" tIns="228575">
            <a:spAutoFit/>
          </a:bodyPr>
          <a:lstStyle/>
          <a:p>
            <a:pPr indent="0" lvl="0" marL="0" rtl="0" algn="l">
              <a:spcBef>
                <a:spcPts val="480"/>
              </a:spcBef>
              <a:spcAft>
                <a:spcPts val="0"/>
              </a:spcAft>
              <a:buClr>
                <a:srgbClr val="2F2F2F"/>
              </a:buClr>
              <a:buSzPts val="2400"/>
              <a:buNone/>
            </a:pPr>
            <a:r>
              <a:rPr lang="en-US" sz="4000"/>
              <a:t>software  uses a 3D model of the blimp in addition to statistics about the blimp such as mass, buoyancy and maximum thrust to simulate the blimp moving within 3D space.</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rPr lang="en-US" sz="4000"/>
              <a:t>Navigation proved to be particularly difficult due to the lack of wheels or airfoils binding the velocity and heading of the blimp together. Instead, other methods were employed to recreate the forces normally provided by those features.</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t/>
            </a:r>
            <a:endParaRPr sz="4000"/>
          </a:p>
          <a:p>
            <a:pPr indent="0" lvl="0" marL="0" rtl="0" algn="l">
              <a:spcBef>
                <a:spcPts val="480"/>
              </a:spcBef>
              <a:spcAft>
                <a:spcPts val="0"/>
              </a:spcAft>
              <a:buClr>
                <a:srgbClr val="2F2F2F"/>
              </a:buClr>
              <a:buSzPts val="2400"/>
              <a:buNone/>
            </a:pPr>
            <a:r>
              <a:rPr lang="en-US" sz="4000"/>
              <a:t>By oversteering through the turn, the thrust of the blimp can be used to redirect the velocity of the blimp to follow the desired curve.</a:t>
            </a:r>
            <a:endParaRPr sz="4000"/>
          </a:p>
        </p:txBody>
      </p:sp>
      <p:sp>
        <p:nvSpPr>
          <p:cNvPr id="125" name="Google Shape;125;p1"/>
          <p:cNvSpPr txBox="1"/>
          <p:nvPr>
            <p:ph idx="7" type="body"/>
          </p:nvPr>
        </p:nvSpPr>
        <p:spPr>
          <a:xfrm>
            <a:off x="473019" y="26242849"/>
            <a:ext cx="100584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RESULTS</a:t>
            </a:r>
            <a:r>
              <a:rPr lang="en-US"/>
              <a:t>:</a:t>
            </a:r>
            <a:endParaRPr/>
          </a:p>
        </p:txBody>
      </p:sp>
      <p:sp>
        <p:nvSpPr>
          <p:cNvPr id="126" name="Google Shape;126;p1"/>
          <p:cNvSpPr txBox="1"/>
          <p:nvPr>
            <p:ph idx="8" type="body"/>
          </p:nvPr>
        </p:nvSpPr>
        <p:spPr>
          <a:xfrm>
            <a:off x="22468706" y="17791986"/>
            <a:ext cx="100470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CONCLUSIONS:</a:t>
            </a:r>
            <a:endParaRPr sz="6000"/>
          </a:p>
        </p:txBody>
      </p:sp>
      <p:sp>
        <p:nvSpPr>
          <p:cNvPr id="127" name="Google Shape;127;p1"/>
          <p:cNvSpPr txBox="1"/>
          <p:nvPr>
            <p:ph idx="9" type="body"/>
          </p:nvPr>
        </p:nvSpPr>
        <p:spPr>
          <a:xfrm>
            <a:off x="22469981" y="18885356"/>
            <a:ext cx="10047000" cy="134529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4000"/>
              <a:t>The pass off of knowledge and deliverables were completed to Galoic Inc. and Portland State University to a satisfactory level. The team was able to successfully develop several simulations in the programs of CopelliaSim and WeBots to start to look at different use cases for the sponsor. Within these simulations, we were able to model a blimp to follow a path of different waypoints and to define the outside factors affecting the blimps directional path. </a:t>
            </a:r>
            <a:endParaRPr sz="4000"/>
          </a:p>
          <a:p>
            <a:pPr indent="0" lvl="0" marL="0" rtl="0" algn="l">
              <a:spcBef>
                <a:spcPts val="480"/>
              </a:spcBef>
              <a:spcAft>
                <a:spcPts val="0"/>
              </a:spcAft>
              <a:buClr>
                <a:srgbClr val="2F2F2F"/>
              </a:buClr>
              <a:buSzPts val="2400"/>
              <a:buNone/>
            </a:pPr>
            <a:r>
              <a:rPr lang="en-US" sz="4000"/>
              <a:t>A refined three dimensional CAD model was produced for these simulations to see the interactions. The model considered different engineering analysis of strength, material, and aerodynamics that could affect life cycle of the chassis. The CAD model also took into consideration the defined criteria of Galois Inc. in regards to modularity, manufacturability, and protection of electrical components. </a:t>
            </a:r>
            <a:r>
              <a:rPr lang="en-US" sz="4000"/>
              <a:t>he CAD model also took into</a:t>
            </a:r>
            <a:endParaRPr sz="4000"/>
          </a:p>
        </p:txBody>
      </p:sp>
      <p:sp>
        <p:nvSpPr>
          <p:cNvPr id="128" name="Google Shape;128;p1"/>
          <p:cNvSpPr txBox="1"/>
          <p:nvPr>
            <p:ph idx="13" type="body"/>
          </p:nvPr>
        </p:nvSpPr>
        <p:spPr>
          <a:xfrm>
            <a:off x="32959494" y="12168538"/>
            <a:ext cx="100470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REFERENCES:</a:t>
            </a:r>
            <a:endParaRPr sz="6000"/>
          </a:p>
        </p:txBody>
      </p:sp>
      <p:sp>
        <p:nvSpPr>
          <p:cNvPr id="129" name="Google Shape;129;p1"/>
          <p:cNvSpPr txBox="1"/>
          <p:nvPr>
            <p:ph idx="14" type="body"/>
          </p:nvPr>
        </p:nvSpPr>
        <p:spPr>
          <a:xfrm>
            <a:off x="33422044" y="13467352"/>
            <a:ext cx="10052100" cy="12775500"/>
          </a:xfrm>
          <a:prstGeom prst="rect">
            <a:avLst/>
          </a:prstGeom>
          <a:noFill/>
          <a:ln>
            <a:noFill/>
          </a:ln>
        </p:spPr>
        <p:txBody>
          <a:bodyPr anchorCtr="0" anchor="t" bIns="228575" lIns="228575" spcFirstLastPara="1" rIns="228575" wrap="square" tIns="228575">
            <a:spAutoFit/>
          </a:bodyPr>
          <a:lstStyle/>
          <a:p>
            <a:pPr indent="-381000" lvl="0" marL="342900" rtl="0" algn="l">
              <a:spcBef>
                <a:spcPts val="0"/>
              </a:spcBef>
              <a:spcAft>
                <a:spcPts val="0"/>
              </a:spcAft>
              <a:buClr>
                <a:srgbClr val="2F2F2F"/>
              </a:buClr>
              <a:buSzPts val="3000"/>
              <a:buFont typeface="Arial"/>
              <a:buChar char="•"/>
            </a:pPr>
            <a:r>
              <a:rPr i="1" lang="en-US" sz="3000"/>
              <a:t>Tao, Qiuyang &amp; Tan, Tun &amp; Cha, Jaeseok &amp; Yuan, Ye &amp; Zhang, Fumin. (2020). Modeling and Control of Swing Oscillation of Underactuated Indoor Miniature Autonomous Blimps. Unmanned Systems. 09. 10.1142/S2301385021500060. </a:t>
            </a:r>
            <a:endParaRPr i="1" sz="3000"/>
          </a:p>
          <a:p>
            <a:pPr indent="-381000" lvl="0" marL="342900" rtl="0" algn="l">
              <a:spcBef>
                <a:spcPts val="480"/>
              </a:spcBef>
              <a:spcAft>
                <a:spcPts val="0"/>
              </a:spcAft>
              <a:buClr>
                <a:srgbClr val="2F2F2F"/>
              </a:buClr>
              <a:buSzPts val="3000"/>
              <a:buFont typeface="Arial"/>
              <a:buChar char="•"/>
            </a:pPr>
            <a:r>
              <a:rPr i="1" lang="en-US" sz="3000"/>
              <a:t>Jinjun Rao, et al. “A Flight Control and Navigation System of a Small Size Unmanned Airship.” IEEE International Conference Mechatronics and Automation, 2005, July 2005, doi:10.1109/icma.2005.1626776.</a:t>
            </a:r>
            <a:endParaRPr sz="3000"/>
          </a:p>
          <a:p>
            <a:pPr indent="-381000" lvl="0" marL="342900" rtl="0" algn="l">
              <a:spcBef>
                <a:spcPts val="480"/>
              </a:spcBef>
              <a:spcAft>
                <a:spcPts val="0"/>
              </a:spcAft>
              <a:buClr>
                <a:srgbClr val="2F2F2F"/>
              </a:buClr>
              <a:buSzPts val="3000"/>
              <a:buFont typeface="Arial"/>
              <a:buChar char="•"/>
            </a:pPr>
            <a:r>
              <a:rPr i="1" lang="en-US" sz="3000"/>
              <a:t>Zufferey, Jean Christophe et al. “Flying over the Reality Gap: From Simulated to Real Indoor Airships.” Autonomous Robots 21.3 (2006): 243–254. Autonomous Robots. Web</a:t>
            </a:r>
            <a:r>
              <a:rPr lang="en-US" sz="3000"/>
              <a:t>.</a:t>
            </a:r>
            <a:endParaRPr sz="3000"/>
          </a:p>
          <a:p>
            <a:pPr indent="-381000" lvl="0" marL="342900" rtl="0" algn="l">
              <a:spcBef>
                <a:spcPts val="480"/>
              </a:spcBef>
              <a:spcAft>
                <a:spcPts val="0"/>
              </a:spcAft>
              <a:buClr>
                <a:srgbClr val="2F2F2F"/>
              </a:buClr>
              <a:buSzPts val="3000"/>
              <a:buFont typeface="Arial"/>
              <a:buChar char="•"/>
            </a:pPr>
            <a:r>
              <a:rPr i="1" lang="en-US" sz="3000"/>
              <a:t>Zheng, Zewei, Huo, Wei, &amp; Wu, Zhe. (2013). Autonomous airship path following control: Theory and experiments. Control Engineering Practice, 21(6), 769–788. </a:t>
            </a:r>
            <a:endParaRPr i="1" sz="3000"/>
          </a:p>
          <a:p>
            <a:pPr indent="-381000" lvl="0" marL="342900" rtl="0" algn="l">
              <a:spcBef>
                <a:spcPts val="480"/>
              </a:spcBef>
              <a:spcAft>
                <a:spcPts val="0"/>
              </a:spcAft>
              <a:buClr>
                <a:srgbClr val="2F2F2F"/>
              </a:buClr>
              <a:buSzPts val="3000"/>
              <a:buFont typeface="Arial"/>
              <a:buChar char="•"/>
            </a:pPr>
            <a:r>
              <a:rPr i="1" lang="en-US" sz="3000"/>
              <a:t>Ko, Jonathan et al. “Gaussian Processes and Reinforcement Learning for Identification and Control of an Autonomous Blimp.” Proceedings - IEEE International Conference on Robotics and Automation. N.p., 2007. 742–747. Proceedings - IEEE International Conference on Robotics and Automation. Web.</a:t>
            </a:r>
            <a:endParaRPr sz="3000"/>
          </a:p>
          <a:p>
            <a:pPr indent="-381000" lvl="0" marL="342900" rtl="0" algn="l">
              <a:spcBef>
                <a:spcPts val="480"/>
              </a:spcBef>
              <a:spcAft>
                <a:spcPts val="0"/>
              </a:spcAft>
              <a:buClr>
                <a:srgbClr val="2F2F2F"/>
              </a:buClr>
              <a:buSzPts val="3000"/>
              <a:buFont typeface="Arial"/>
              <a:buChar char="•"/>
            </a:pPr>
            <a:r>
              <a:rPr i="1" lang="en-US" sz="3000"/>
              <a:t>Alsayed, Ahmad, and Eric Lanteigne. “Experimental Pitch Control of an Unmanned Airship with Sliding Ballast.” 2017 International Conference on Unmanned Aircraft Systems (ICUAS), 2017, doi:10.1109/icuas.2017.7991326.</a:t>
            </a:r>
            <a:endParaRPr sz="3000"/>
          </a:p>
        </p:txBody>
      </p:sp>
      <p:sp>
        <p:nvSpPr>
          <p:cNvPr id="130" name="Google Shape;130;p1"/>
          <p:cNvSpPr txBox="1"/>
          <p:nvPr>
            <p:ph idx="15" type="body"/>
          </p:nvPr>
        </p:nvSpPr>
        <p:spPr>
          <a:xfrm>
            <a:off x="33424594" y="26482152"/>
            <a:ext cx="10047000" cy="1108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rgbClr val="2F2F2F"/>
              </a:buClr>
              <a:buSzPts val="3700"/>
              <a:buNone/>
            </a:pPr>
            <a:r>
              <a:rPr lang="en-US" sz="6000"/>
              <a:t>ACKNOWLEDGEMENTS:</a:t>
            </a:r>
            <a:endParaRPr sz="6000"/>
          </a:p>
        </p:txBody>
      </p:sp>
      <p:sp>
        <p:nvSpPr>
          <p:cNvPr id="131" name="Google Shape;131;p1"/>
          <p:cNvSpPr txBox="1"/>
          <p:nvPr>
            <p:ph idx="16" type="body"/>
          </p:nvPr>
        </p:nvSpPr>
        <p:spPr>
          <a:xfrm>
            <a:off x="33422044" y="27541647"/>
            <a:ext cx="10052100" cy="5202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3000"/>
              <a:t>Special thanks for Galois Inc for sponsoring the capstone project and furthering our education through their support and dedication. </a:t>
            </a:r>
            <a:endParaRPr sz="3000"/>
          </a:p>
          <a:p>
            <a:pPr indent="0" lvl="0" marL="0" rtl="0" algn="l">
              <a:spcBef>
                <a:spcPts val="480"/>
              </a:spcBef>
              <a:spcAft>
                <a:spcPts val="0"/>
              </a:spcAft>
              <a:buClr>
                <a:srgbClr val="2F2F2F"/>
              </a:buClr>
              <a:buSzPts val="2400"/>
              <a:buNone/>
            </a:pPr>
            <a:r>
              <a:rPr lang="en-US" sz="3000"/>
              <a:t>We thank professor Dr. Mark Faust for the constant assistance throughout the capstone project as well, as the electrical engineering insights to further develop our project. </a:t>
            </a:r>
            <a:endParaRPr sz="3000"/>
          </a:p>
          <a:p>
            <a:pPr indent="0" lvl="0" marL="0" rtl="0" algn="l">
              <a:spcBef>
                <a:spcPts val="480"/>
              </a:spcBef>
              <a:spcAft>
                <a:spcPts val="0"/>
              </a:spcAft>
              <a:buClr>
                <a:srgbClr val="2F2F2F"/>
              </a:buClr>
              <a:buSzPts val="2400"/>
              <a:buNone/>
            </a:pPr>
            <a:r>
              <a:rPr lang="en-US" sz="3000"/>
              <a:t>We are appreciative for Dr. Marek Perkowski and Dr. Jun Jiao for their commitment in propelling our understanding of engineering topics. Through their inquisitive questions and presenting subject matter. </a:t>
            </a:r>
            <a:endParaRPr sz="3000"/>
          </a:p>
        </p:txBody>
      </p:sp>
      <p:sp>
        <p:nvSpPr>
          <p:cNvPr id="132" name="Google Shape;132;p1"/>
          <p:cNvSpPr txBox="1"/>
          <p:nvPr>
            <p:ph idx="17" type="body"/>
          </p:nvPr>
        </p:nvSpPr>
        <p:spPr>
          <a:xfrm>
            <a:off x="473787" y="23188152"/>
            <a:ext cx="10056900" cy="32940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4000"/>
              <a:t>Create a simulation of a blimp and use the simulation to learn how blimps move, and create a chassis which can be used as a blimp gondola.</a:t>
            </a:r>
            <a:endParaRPr sz="4000"/>
          </a:p>
          <a:p>
            <a:pPr indent="0" lvl="0" marL="0" rtl="0" algn="l">
              <a:spcBef>
                <a:spcPts val="0"/>
              </a:spcBef>
              <a:spcAft>
                <a:spcPts val="0"/>
              </a:spcAft>
              <a:buClr>
                <a:srgbClr val="2F2F2F"/>
              </a:buClr>
              <a:buSzPts val="2400"/>
              <a:buNone/>
            </a:pPr>
            <a:r>
              <a:t/>
            </a:r>
            <a:endParaRPr/>
          </a:p>
        </p:txBody>
      </p:sp>
      <p:sp>
        <p:nvSpPr>
          <p:cNvPr id="133" name="Google Shape;133;p1"/>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2F2F2F"/>
              </a:buClr>
              <a:buSzPts val="5400"/>
              <a:buFont typeface="Calibri"/>
              <a:buNone/>
            </a:pPr>
            <a:r>
              <a:rPr lang="en-US"/>
              <a:t>Portland State University and Galois Inc</a:t>
            </a:r>
            <a:endParaRPr/>
          </a:p>
        </p:txBody>
      </p:sp>
      <p:sp>
        <p:nvSpPr>
          <p:cNvPr id="134" name="Google Shape;134;p1"/>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fontScale="92500"/>
          </a:bodyPr>
          <a:lstStyle/>
          <a:p>
            <a:pPr indent="0" lvl="0" marL="0" rtl="0" algn="ctr">
              <a:spcBef>
                <a:spcPts val="0"/>
              </a:spcBef>
              <a:spcAft>
                <a:spcPts val="0"/>
              </a:spcAft>
              <a:buClr>
                <a:srgbClr val="2F2F2F"/>
              </a:buClr>
              <a:buSzPct val="100000"/>
              <a:buFont typeface="Calibri"/>
              <a:buNone/>
            </a:pPr>
            <a:r>
              <a:rPr lang="en-US"/>
              <a:t>Ben Vu, Dylan Filkins, Jacob Thomas, Nick Short, Victor Albarran, Zeming Zhou</a:t>
            </a:r>
            <a:endParaRPr/>
          </a:p>
        </p:txBody>
      </p:sp>
      <p:sp>
        <p:nvSpPr>
          <p:cNvPr id="135" name="Google Shape;135;p1"/>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p>
            <a:pPr indent="0" lvl="0" marL="0" rtl="0" algn="ctr">
              <a:spcBef>
                <a:spcPts val="0"/>
              </a:spcBef>
              <a:spcAft>
                <a:spcPts val="0"/>
              </a:spcAft>
              <a:buClr>
                <a:srgbClr val="2F2F2F"/>
              </a:buClr>
              <a:buSzPts val="9600"/>
              <a:buFont typeface="Calibri"/>
              <a:buNone/>
            </a:pPr>
            <a:r>
              <a:rPr lang="en-US"/>
              <a:t>Development of an Autonomous Blimp</a:t>
            </a:r>
            <a:endParaRPr/>
          </a:p>
        </p:txBody>
      </p:sp>
      <p:sp>
        <p:nvSpPr>
          <p:cNvPr id="136" name="Google Shape;136;p1"/>
          <p:cNvSpPr/>
          <p:nvPr/>
        </p:nvSpPr>
        <p:spPr>
          <a:xfrm>
            <a:off x="0" y="32028063"/>
            <a:ext cx="43891199" cy="89033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s://lh5.googleusercontent.com/Y5-Da2AHx7ElTyxnta2T3a3D8DATerK3zg_z7xhqXLVyRmBF0lhEl7ictwkjStzV1YwSqmqCzyCxqWidxCkDqDAxJgIrm4-hqhfvQiJElSfHMDLtQsS9qNcgLVwPOz6_JUW0ZqYSRXI" id="137" name="Google Shape;137;p1"/>
          <p:cNvPicPr preferRelativeResize="0"/>
          <p:nvPr/>
        </p:nvPicPr>
        <p:blipFill rotWithShape="1">
          <a:blip r:embed="rId3">
            <a:alphaModFix/>
          </a:blip>
          <a:srcRect b="0" l="0" r="0" t="0"/>
          <a:stretch/>
        </p:blipFill>
        <p:spPr>
          <a:xfrm>
            <a:off x="23007822" y="8929730"/>
            <a:ext cx="4111988" cy="2197006"/>
          </a:xfrm>
          <a:prstGeom prst="rect">
            <a:avLst/>
          </a:prstGeom>
          <a:noFill/>
          <a:ln>
            <a:noFill/>
          </a:ln>
        </p:spPr>
      </p:pic>
      <p:pic>
        <p:nvPicPr>
          <p:cNvPr descr="https://lh6.googleusercontent.com/_AKnA542ma_T76ko2ptuuoSzmz3gKcmUN0Ym35wzPKstEJ9lVIf2U5zY4Uco_1m7xevIaHNwtmCsKec9yFQSUhNl1dZSEmy3w2YNC2Cs7Jd_e7eJgoscz_SHM3bQJCyhQELGuBXUnbs" id="138" name="Google Shape;138;p1"/>
          <p:cNvPicPr preferRelativeResize="0"/>
          <p:nvPr/>
        </p:nvPicPr>
        <p:blipFill rotWithShape="1">
          <a:blip r:embed="rId4">
            <a:alphaModFix/>
          </a:blip>
          <a:srcRect b="0" l="0" r="0" t="0"/>
          <a:stretch/>
        </p:blipFill>
        <p:spPr>
          <a:xfrm>
            <a:off x="28349097" y="8676343"/>
            <a:ext cx="3381093" cy="2617243"/>
          </a:xfrm>
          <a:prstGeom prst="rect">
            <a:avLst/>
          </a:prstGeom>
          <a:noFill/>
          <a:ln>
            <a:noFill/>
          </a:ln>
        </p:spPr>
      </p:pic>
      <p:pic>
        <p:nvPicPr>
          <p:cNvPr id="139" name="Google Shape;139;p1"/>
          <p:cNvPicPr preferRelativeResize="0"/>
          <p:nvPr/>
        </p:nvPicPr>
        <p:blipFill rotWithShape="1">
          <a:blip r:embed="rId5">
            <a:alphaModFix/>
          </a:blip>
          <a:srcRect b="0" l="0" r="0" t="0"/>
          <a:stretch/>
        </p:blipFill>
        <p:spPr>
          <a:xfrm>
            <a:off x="22545253" y="13655300"/>
            <a:ext cx="4804015" cy="2004396"/>
          </a:xfrm>
          <a:prstGeom prst="rect">
            <a:avLst/>
          </a:prstGeom>
          <a:noFill/>
          <a:ln>
            <a:noFill/>
          </a:ln>
        </p:spPr>
      </p:pic>
      <p:pic>
        <p:nvPicPr>
          <p:cNvPr id="140" name="Google Shape;140;p1"/>
          <p:cNvPicPr preferRelativeResize="0"/>
          <p:nvPr/>
        </p:nvPicPr>
        <p:blipFill rotWithShape="1">
          <a:blip r:embed="rId6">
            <a:alphaModFix/>
          </a:blip>
          <a:srcRect b="0" l="0" r="0" t="0"/>
          <a:stretch/>
        </p:blipFill>
        <p:spPr>
          <a:xfrm>
            <a:off x="27552578" y="13456013"/>
            <a:ext cx="4804017" cy="2250568"/>
          </a:xfrm>
          <a:prstGeom prst="rect">
            <a:avLst/>
          </a:prstGeom>
          <a:noFill/>
          <a:ln>
            <a:noFill/>
          </a:ln>
        </p:spPr>
      </p:pic>
      <p:sp>
        <p:nvSpPr>
          <p:cNvPr id="141" name="Google Shape;141;p1"/>
          <p:cNvSpPr txBox="1"/>
          <p:nvPr>
            <p:ph idx="6" type="body"/>
          </p:nvPr>
        </p:nvSpPr>
        <p:spPr>
          <a:xfrm>
            <a:off x="11476750" y="23576050"/>
            <a:ext cx="10048800" cy="87429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5000"/>
              <a:t>Chassis</a:t>
            </a:r>
            <a:r>
              <a:rPr lang="en-US" sz="5000"/>
              <a:t>: </a:t>
            </a:r>
            <a:endParaRPr sz="5000"/>
          </a:p>
          <a:p>
            <a:pPr indent="0" lvl="0" marL="0" rtl="0" algn="l">
              <a:spcBef>
                <a:spcPts val="480"/>
              </a:spcBef>
              <a:spcAft>
                <a:spcPts val="0"/>
              </a:spcAft>
              <a:buClr>
                <a:schemeClr val="dk1"/>
              </a:buClr>
              <a:buSzPts val="1100"/>
              <a:buFont typeface="Arial"/>
              <a:buNone/>
            </a:pPr>
            <a:r>
              <a:rPr lang="en-US" sz="4000"/>
              <a:t>As part of a valuable deliverable for the sponsor a CAD design was developed to be used together with simulations. The basis of this was to be efficient with the limited time that the capstone had to evolve the simulation and design. Additionally, the simulation could provide more insights into how the chassis design would interact with the surrounding environment.</a:t>
            </a:r>
            <a:endParaRPr sz="4000"/>
          </a:p>
          <a:p>
            <a:pPr indent="0" lvl="0" marL="0" rtl="0" algn="l">
              <a:spcBef>
                <a:spcPts val="480"/>
              </a:spcBef>
              <a:spcAft>
                <a:spcPts val="0"/>
              </a:spcAft>
              <a:buClr>
                <a:schemeClr val="dk1"/>
              </a:buClr>
              <a:buSzPts val="1100"/>
              <a:buNone/>
            </a:pPr>
            <a:r>
              <a:rPr lang="en-US" sz="4000"/>
              <a:t>Only one chassis design was implemented due difficulties with the COVID-19 pandemic and sponsor’s interest</a:t>
            </a:r>
            <a:endParaRPr sz="4000"/>
          </a:p>
        </p:txBody>
      </p:sp>
      <p:sp>
        <p:nvSpPr>
          <p:cNvPr id="142" name="Google Shape;142;p1"/>
          <p:cNvSpPr txBox="1"/>
          <p:nvPr>
            <p:ph idx="9" type="body"/>
          </p:nvPr>
        </p:nvSpPr>
        <p:spPr>
          <a:xfrm>
            <a:off x="33422044" y="5488156"/>
            <a:ext cx="10047000" cy="6680400"/>
          </a:xfrm>
          <a:prstGeom prst="rect">
            <a:avLst/>
          </a:prstGeom>
          <a:noFill/>
          <a:ln>
            <a:noFill/>
          </a:ln>
        </p:spPr>
        <p:txBody>
          <a:bodyPr anchorCtr="0" anchor="t" bIns="228575" lIns="228575" spcFirstLastPara="1" rIns="228575" wrap="square" tIns="228575">
            <a:spAutoFit/>
          </a:bodyPr>
          <a:lstStyle/>
          <a:p>
            <a:pPr indent="0" lvl="0" marL="0" rtl="0" algn="l">
              <a:spcBef>
                <a:spcPts val="480"/>
              </a:spcBef>
              <a:spcAft>
                <a:spcPts val="0"/>
              </a:spcAft>
              <a:buClr>
                <a:srgbClr val="2F2F2F"/>
              </a:buClr>
              <a:buSzPts val="2400"/>
              <a:buNone/>
            </a:pPr>
            <a:r>
              <a:rPr lang="en-US" sz="4000"/>
              <a:t>consideration the defined criteria of Galois Inc. in regards to modularity, manufacturability, and protection of electrical components. </a:t>
            </a:r>
            <a:endParaRPr sz="4000"/>
          </a:p>
          <a:p>
            <a:pPr indent="0" lvl="0" marL="0" rtl="0" algn="l">
              <a:spcBef>
                <a:spcPts val="480"/>
              </a:spcBef>
              <a:spcAft>
                <a:spcPts val="0"/>
              </a:spcAft>
              <a:buClr>
                <a:srgbClr val="2F2F2F"/>
              </a:buClr>
              <a:buSzPts val="2400"/>
              <a:buNone/>
            </a:pPr>
            <a:r>
              <a:rPr lang="en-US" sz="4000"/>
              <a:t>It is suggested that future evolutions are made with the combination of simulations and CAD to further refine the project. All deliverables and documentation was passed onto Galois Inc. to provide a foundation of knowledge for the next version. </a:t>
            </a:r>
            <a:endParaRPr sz="4000"/>
          </a:p>
        </p:txBody>
      </p:sp>
      <p:sp>
        <p:nvSpPr>
          <p:cNvPr id="143" name="Google Shape;143;p1"/>
          <p:cNvSpPr txBox="1"/>
          <p:nvPr>
            <p:ph idx="6" type="body"/>
          </p:nvPr>
        </p:nvSpPr>
        <p:spPr>
          <a:xfrm>
            <a:off x="477845" y="27351056"/>
            <a:ext cx="10048800" cy="49872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rgbClr val="2F2F2F"/>
              </a:buClr>
              <a:buSzPts val="2400"/>
              <a:buNone/>
            </a:pPr>
            <a:r>
              <a:rPr lang="en-US" sz="5000"/>
              <a:t>Simulations: </a:t>
            </a:r>
            <a:endParaRPr sz="5000"/>
          </a:p>
          <a:p>
            <a:pPr indent="0" lvl="0" marL="0" rtl="0" algn="l">
              <a:spcBef>
                <a:spcPts val="480"/>
              </a:spcBef>
              <a:spcAft>
                <a:spcPts val="0"/>
              </a:spcAft>
              <a:buClr>
                <a:srgbClr val="2F2F2F"/>
              </a:buClr>
              <a:buSzPts val="2400"/>
              <a:buNone/>
            </a:pPr>
            <a:r>
              <a:rPr lang="en-US" sz="4000"/>
              <a:t>Because meeting in person was not an option, a physics simulation was employed to model the dynamics of a blimp. This gave the opportunity to visualise blimp movement and investigate navigation methods. Two softwares were used: CoppeliaSim and WeBots. Each</a:t>
            </a:r>
            <a:endParaRPr sz="4000"/>
          </a:p>
        </p:txBody>
      </p:sp>
      <p:sp>
        <p:nvSpPr>
          <p:cNvPr id="144" name="Google Shape;144;p1"/>
          <p:cNvSpPr txBox="1"/>
          <p:nvPr>
            <p:ph idx="6" type="body"/>
          </p:nvPr>
        </p:nvSpPr>
        <p:spPr>
          <a:xfrm>
            <a:off x="22467825" y="5548750"/>
            <a:ext cx="10048800" cy="2924400"/>
          </a:xfrm>
          <a:prstGeom prst="rect">
            <a:avLst/>
          </a:prstGeom>
          <a:noFill/>
          <a:ln>
            <a:noFill/>
          </a:ln>
        </p:spPr>
        <p:txBody>
          <a:bodyPr anchorCtr="0" anchor="t" bIns="228575" lIns="228575" spcFirstLastPara="1" rIns="228575" wrap="square" tIns="228575">
            <a:spAutoFit/>
          </a:bodyPr>
          <a:lstStyle/>
          <a:p>
            <a:pPr indent="0" lvl="0" marL="0" rtl="0" algn="l">
              <a:spcBef>
                <a:spcPts val="480"/>
              </a:spcBef>
              <a:spcAft>
                <a:spcPts val="0"/>
              </a:spcAft>
              <a:buClr>
                <a:srgbClr val="2F2F2F"/>
              </a:buClr>
              <a:buSzPts val="2400"/>
              <a:buNone/>
            </a:pPr>
            <a:r>
              <a:rPr lang="en-US" sz="4000"/>
              <a:t>The chassis and the full-scale model is illustrated below in Figure 1 &amp; 2. The CAD design was evaluated for pressure and velocity drop across the system ( Figure 3 &amp; 4).</a:t>
            </a:r>
            <a:endParaRPr sz="4000"/>
          </a:p>
        </p:txBody>
      </p:sp>
      <p:sp>
        <p:nvSpPr>
          <p:cNvPr id="145" name="Google Shape;145;p1"/>
          <p:cNvSpPr txBox="1"/>
          <p:nvPr>
            <p:ph idx="6" type="body"/>
          </p:nvPr>
        </p:nvSpPr>
        <p:spPr>
          <a:xfrm>
            <a:off x="22467813" y="11443375"/>
            <a:ext cx="10048800" cy="1693200"/>
          </a:xfrm>
          <a:prstGeom prst="rect">
            <a:avLst/>
          </a:prstGeom>
          <a:noFill/>
          <a:ln>
            <a:noFill/>
          </a:ln>
        </p:spPr>
        <p:txBody>
          <a:bodyPr anchorCtr="0" anchor="t" bIns="228575" lIns="228575" spcFirstLastPara="1" rIns="228575" wrap="square" tIns="228575">
            <a:spAutoFit/>
          </a:bodyPr>
          <a:lstStyle/>
          <a:p>
            <a:pPr indent="0" lvl="0" marL="0" rtl="0" algn="l">
              <a:spcBef>
                <a:spcPts val="480"/>
              </a:spcBef>
              <a:spcAft>
                <a:spcPts val="0"/>
              </a:spcAft>
              <a:buClr>
                <a:srgbClr val="2F2F2F"/>
              </a:buClr>
              <a:buSzPts val="2400"/>
              <a:buNone/>
            </a:pPr>
            <a:r>
              <a:rPr lang="en-US" sz="4000"/>
              <a:t>Figure 1: Full scale CAD model (left) </a:t>
            </a:r>
            <a:r>
              <a:rPr lang="en-US" sz="4000"/>
              <a:t>and </a:t>
            </a:r>
            <a:r>
              <a:rPr lang="en-US" sz="4000"/>
              <a:t>Figure 2: chassis design (right)</a:t>
            </a:r>
            <a:endParaRPr sz="4000"/>
          </a:p>
        </p:txBody>
      </p:sp>
      <p:sp>
        <p:nvSpPr>
          <p:cNvPr id="146" name="Google Shape;146;p1"/>
          <p:cNvSpPr txBox="1"/>
          <p:nvPr>
            <p:ph idx="6" type="body"/>
          </p:nvPr>
        </p:nvSpPr>
        <p:spPr>
          <a:xfrm>
            <a:off x="22467800" y="15716412"/>
            <a:ext cx="10048800" cy="2308800"/>
          </a:xfrm>
          <a:prstGeom prst="rect">
            <a:avLst/>
          </a:prstGeom>
          <a:noFill/>
          <a:ln>
            <a:noFill/>
          </a:ln>
        </p:spPr>
        <p:txBody>
          <a:bodyPr anchorCtr="0" anchor="t" bIns="228575" lIns="228575" spcFirstLastPara="1" rIns="228575" wrap="square" tIns="228575">
            <a:spAutoFit/>
          </a:bodyPr>
          <a:lstStyle/>
          <a:p>
            <a:pPr indent="0" lvl="0" marL="0" rtl="0" algn="l">
              <a:spcBef>
                <a:spcPts val="480"/>
              </a:spcBef>
              <a:spcAft>
                <a:spcPts val="0"/>
              </a:spcAft>
              <a:buClr>
                <a:srgbClr val="2F2F2F"/>
              </a:buClr>
              <a:buSzPts val="2400"/>
              <a:buNone/>
            </a:pPr>
            <a:r>
              <a:rPr lang="en-US" sz="4000"/>
              <a:t>Figure 3 and 4: Illustrating aerodynamics of CAD model in regards to velocity and pressure changes.</a:t>
            </a:r>
            <a:endParaRPr sz="4000"/>
          </a:p>
        </p:txBody>
      </p:sp>
      <p:pic>
        <p:nvPicPr>
          <p:cNvPr id="147" name="Google Shape;147;p1"/>
          <p:cNvPicPr preferRelativeResize="0"/>
          <p:nvPr/>
        </p:nvPicPr>
        <p:blipFill>
          <a:blip r:embed="rId7">
            <a:alphaModFix/>
          </a:blip>
          <a:stretch>
            <a:fillRect/>
          </a:stretch>
        </p:blipFill>
        <p:spPr>
          <a:xfrm>
            <a:off x="11948350" y="8473150"/>
            <a:ext cx="9101826" cy="4048609"/>
          </a:xfrm>
          <a:prstGeom prst="rect">
            <a:avLst/>
          </a:prstGeom>
          <a:noFill/>
          <a:ln>
            <a:noFill/>
          </a:ln>
        </p:spPr>
      </p:pic>
      <p:pic>
        <p:nvPicPr>
          <p:cNvPr id="148" name="Google Shape;148;p1"/>
          <p:cNvPicPr preferRelativeResize="0"/>
          <p:nvPr/>
        </p:nvPicPr>
        <p:blipFill>
          <a:blip r:embed="rId8">
            <a:alphaModFix/>
          </a:blip>
          <a:stretch>
            <a:fillRect/>
          </a:stretch>
        </p:blipFill>
        <p:spPr>
          <a:xfrm>
            <a:off x="13763175" y="16155250"/>
            <a:ext cx="5474318" cy="52439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 Columns">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ic - Wide Center">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6x48-Template-Newfield">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ithout Quick Guides - 4 Columns">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cp:coreProperties>
</file>