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5479713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/>
    <p:restoredTop sz="94672"/>
  </p:normalViewPr>
  <p:slideViewPr>
    <p:cSldViewPr snapToGrid="0">
      <p:cViewPr varScale="1">
        <p:scale>
          <a:sx n="61" d="100"/>
          <a:sy n="61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A2AB0-7A52-5046-8F42-0ECF9B6E22F1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1143000"/>
            <a:ext cx="576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CC0A4-BEF9-A54D-AC87-0C0E231B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355149"/>
            <a:ext cx="11609785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349128"/>
            <a:ext cx="11609785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40855"/>
            <a:ext cx="3337813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40855"/>
            <a:ext cx="9819943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2064351"/>
            <a:ext cx="13351252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541352"/>
            <a:ext cx="13351252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204273"/>
            <a:ext cx="6578878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204273"/>
            <a:ext cx="6578878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9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40855"/>
            <a:ext cx="13351252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2029849"/>
            <a:ext cx="654864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3024646"/>
            <a:ext cx="6548644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2029849"/>
            <a:ext cx="658089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3024646"/>
            <a:ext cx="6580894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52027"/>
            <a:ext cx="4992610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92225"/>
            <a:ext cx="7836605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484120"/>
            <a:ext cx="4992610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52027"/>
            <a:ext cx="4992610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92225"/>
            <a:ext cx="7836605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484120"/>
            <a:ext cx="4992610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40855"/>
            <a:ext cx="13351252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204273"/>
            <a:ext cx="13351252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674704"/>
            <a:ext cx="348293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674704"/>
            <a:ext cx="522440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674704"/>
            <a:ext cx="348293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sciencedirect.com/topics/biochemistry-genetics-and-molecular-biology/guanine" TargetMode="External"/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12" Type="http://schemas.openxmlformats.org/officeDocument/2006/relationships/hyperlink" Target="https://www.sciencedirect.com/topics/biochemistry-genetics-and-molecular-biology/cytosi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sciencedirect.com/topics/biochemistry-genetics-and-molecular-biology/adenine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hyperlink" Target="https://www.sciencedirect.com/topics/biochemistry-genetics-and-molecular-biology/thymin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microsoft.com/office/2007/relationships/hdphoto" Target="../media/hdphoto2.wdp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microsoft.com/office/2007/relationships/hdphoto" Target="../media/hdphoto1.wdp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F7C6EA-97A7-3ACC-2671-198DB86A4845}"/>
              </a:ext>
            </a:extLst>
          </p:cNvPr>
          <p:cNvSpPr/>
          <p:nvPr/>
        </p:nvSpPr>
        <p:spPr>
          <a:xfrm>
            <a:off x="3590391" y="23132"/>
            <a:ext cx="8298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latin typeface="Corbel" panose="020B0503020204020204" pitchFamily="34" charset="0"/>
              </a:rPr>
              <a:t>To quickly analyze our DNA using computers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61143-87CA-33C3-8485-AD01216E5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61642" y="7692345"/>
            <a:ext cx="1844775" cy="39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B6070B-35F5-CF18-A46C-A2AE08AD1C1C}"/>
              </a:ext>
            </a:extLst>
          </p:cNvPr>
          <p:cNvSpPr/>
          <p:nvPr/>
        </p:nvSpPr>
        <p:spPr>
          <a:xfrm>
            <a:off x="6679360" y="767997"/>
            <a:ext cx="8580248" cy="298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796CA-AC32-6765-4473-359AFFAE5B4C}"/>
              </a:ext>
            </a:extLst>
          </p:cNvPr>
          <p:cNvSpPr/>
          <p:nvPr/>
        </p:nvSpPr>
        <p:spPr>
          <a:xfrm>
            <a:off x="6679360" y="4103550"/>
            <a:ext cx="8580248" cy="316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02AE8-FA1B-AFC7-8CB5-B706FB9F1336}"/>
              </a:ext>
            </a:extLst>
          </p:cNvPr>
          <p:cNvSpPr txBox="1"/>
          <p:nvPr/>
        </p:nvSpPr>
        <p:spPr>
          <a:xfrm>
            <a:off x="13378715" y="3056240"/>
            <a:ext cx="163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B7CD1-7AC0-8797-D628-D791A510E96E}"/>
              </a:ext>
            </a:extLst>
          </p:cNvPr>
          <p:cNvSpPr txBox="1"/>
          <p:nvPr/>
        </p:nvSpPr>
        <p:spPr>
          <a:xfrm>
            <a:off x="6735882" y="6439653"/>
            <a:ext cx="24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Genomic Analyses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C9879-4A45-A178-8C6A-21607252532B}"/>
              </a:ext>
            </a:extLst>
          </p:cNvPr>
          <p:cNvSpPr txBox="1"/>
          <p:nvPr/>
        </p:nvSpPr>
        <p:spPr>
          <a:xfrm>
            <a:off x="6774259" y="2889236"/>
            <a:ext cx="143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</a:t>
            </a:r>
          </a:p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1E699-16C2-10D6-BDC6-20A8861FD21A}"/>
              </a:ext>
            </a:extLst>
          </p:cNvPr>
          <p:cNvSpPr txBox="1"/>
          <p:nvPr/>
        </p:nvSpPr>
        <p:spPr>
          <a:xfrm>
            <a:off x="11022816" y="2465485"/>
            <a:ext cx="190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Chopped DNA Fragments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66AAB-3B0D-B232-D820-9ACAD212BD5A}"/>
              </a:ext>
            </a:extLst>
          </p:cNvPr>
          <p:cNvSpPr txBox="1"/>
          <p:nvPr/>
        </p:nvSpPr>
        <p:spPr>
          <a:xfrm>
            <a:off x="12452761" y="6241898"/>
            <a:ext cx="29311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Raw Sequencing Data</a:t>
            </a:r>
          </a:p>
          <a:p>
            <a:pPr algn="ctr"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Images, videos, or squiggles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7B30D-62CB-E907-CA19-0FBD415ED4FE}"/>
              </a:ext>
            </a:extLst>
          </p:cNvPr>
          <p:cNvSpPr txBox="1"/>
          <p:nvPr/>
        </p:nvSpPr>
        <p:spPr>
          <a:xfrm>
            <a:off x="6681922" y="4116881"/>
            <a:ext cx="679460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Dry Lab (computational, what ALSER Lab contributes to)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A9384C-BECC-DAAE-4E04-68034B1D2EEB}"/>
              </a:ext>
            </a:extLst>
          </p:cNvPr>
          <p:cNvCxnSpPr>
            <a:cxnSpLocks/>
          </p:cNvCxnSpPr>
          <p:nvPr/>
        </p:nvCxnSpPr>
        <p:spPr>
          <a:xfrm>
            <a:off x="14204928" y="5922160"/>
            <a:ext cx="89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B42FF4-371E-CDED-C789-28A9EE6BF1E0}"/>
              </a:ext>
            </a:extLst>
          </p:cNvPr>
          <p:cNvCxnSpPr>
            <a:cxnSpLocks/>
          </p:cNvCxnSpPr>
          <p:nvPr/>
        </p:nvCxnSpPr>
        <p:spPr>
          <a:xfrm flipV="1">
            <a:off x="14203183" y="4964744"/>
            <a:ext cx="0" cy="975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EEF9FBC-825E-FA19-C8D0-1CE7D52A22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11121" y="5111948"/>
            <a:ext cx="869583" cy="7678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B61DA8-9631-51B7-E952-54993E23B7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2968633" y="4907008"/>
            <a:ext cx="958157" cy="7803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2D3D32-FB41-A9AB-E91A-44E7F5AFC0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49371" y="5144193"/>
            <a:ext cx="958157" cy="780399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FF31113E-E88B-273D-5E5E-06E437EB8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53891" y="1173972"/>
            <a:ext cx="1882797" cy="188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Science Clipart - laboratory_scientist_09 - Classroom Clipart">
            <a:extLst>
              <a:ext uri="{FF2B5EF4-FFF2-40B4-BE49-F238E27FC236}">
                <a16:creationId xmlns:a16="http://schemas.microsoft.com/office/drawing/2014/main" id="{B56E4630-F93A-009D-CE9F-8AD5FB750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73428" y="1069250"/>
            <a:ext cx="2127177" cy="209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F703106-75AE-E5EB-EB24-101E2DDEB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88161"/>
              </p:ext>
            </p:extLst>
          </p:nvPr>
        </p:nvGraphicFramePr>
        <p:xfrm>
          <a:off x="9530015" y="4821517"/>
          <a:ext cx="2441907" cy="3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1E9055B-5A23-5D5B-A800-3F298CDA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33657"/>
              </p:ext>
            </p:extLst>
          </p:nvPr>
        </p:nvGraphicFramePr>
        <p:xfrm>
          <a:off x="9756862" y="5319638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CA85220-1119-C604-E0D4-937AF4E3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60422"/>
              </p:ext>
            </p:extLst>
          </p:nvPr>
        </p:nvGraphicFramePr>
        <p:xfrm>
          <a:off x="9583644" y="5817760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:a16="http://schemas.microsoft.com/office/drawing/2014/main" id="{4088D7E4-68CE-6EB7-EF9C-EA29C3421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29912" y="4479866"/>
            <a:ext cx="2453844" cy="205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A16444-D6A9-DA87-239E-3E19387CBBF4}"/>
              </a:ext>
            </a:extLst>
          </p:cNvPr>
          <p:cNvSpPr txBox="1"/>
          <p:nvPr/>
        </p:nvSpPr>
        <p:spPr>
          <a:xfrm>
            <a:off x="9137725" y="6241898"/>
            <a:ext cx="3482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</a:t>
            </a:r>
          </a:p>
          <a:p>
            <a:pPr algn="ctr">
              <a:defRPr/>
            </a:pPr>
            <a:r>
              <a:rPr lang="en-US" sz="1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 fragments </a:t>
            </a:r>
          </a:p>
          <a:p>
            <a:pPr algn="ctr">
              <a:defRPr/>
            </a:pPr>
            <a:r>
              <a:rPr lang="en-US" sz="1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 genome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F59F75-C9B6-4AC4-B30B-7115298C3234}"/>
              </a:ext>
            </a:extLst>
          </p:cNvPr>
          <p:cNvSpPr txBox="1"/>
          <p:nvPr/>
        </p:nvSpPr>
        <p:spPr>
          <a:xfrm>
            <a:off x="6679894" y="781331"/>
            <a:ext cx="115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Wet Lab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F9420BD-BB45-03A7-5370-432175BBE362}"/>
              </a:ext>
            </a:extLst>
          </p:cNvPr>
          <p:cNvSpPr/>
          <p:nvPr/>
        </p:nvSpPr>
        <p:spPr>
          <a:xfrm>
            <a:off x="8008707" y="1989366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BA867D4-A7E9-BFEE-F593-FFD606EB1930}"/>
              </a:ext>
            </a:extLst>
          </p:cNvPr>
          <p:cNvSpPr/>
          <p:nvPr/>
        </p:nvSpPr>
        <p:spPr>
          <a:xfrm>
            <a:off x="10413776" y="1989366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F2AF09F-0886-7A28-4222-EE41F7D2BAD2}"/>
              </a:ext>
            </a:extLst>
          </p:cNvPr>
          <p:cNvSpPr/>
          <p:nvPr/>
        </p:nvSpPr>
        <p:spPr>
          <a:xfrm>
            <a:off x="12919321" y="1989366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3A1873C-99F7-A0CA-921B-E66DD03D12D7}"/>
              </a:ext>
            </a:extLst>
          </p:cNvPr>
          <p:cNvSpPr/>
          <p:nvPr/>
        </p:nvSpPr>
        <p:spPr>
          <a:xfrm flipH="1">
            <a:off x="12382627" y="5506513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2E9BE16-440F-B56B-0DEA-1F6D99733BA0}"/>
              </a:ext>
            </a:extLst>
          </p:cNvPr>
          <p:cNvSpPr/>
          <p:nvPr/>
        </p:nvSpPr>
        <p:spPr>
          <a:xfrm flipH="1">
            <a:off x="9114503" y="5506513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A50E230-5CB5-0650-D16F-6F6358C175D9}"/>
              </a:ext>
            </a:extLst>
          </p:cNvPr>
          <p:cNvSpPr/>
          <p:nvPr/>
        </p:nvSpPr>
        <p:spPr>
          <a:xfrm rot="16200000" flipH="1">
            <a:off x="13708624" y="3871634"/>
            <a:ext cx="936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DFA4DBC-EC13-C48B-8A67-74474BE542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25467" y="1797960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CA874E93-F584-C53C-F401-86BBB7992C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27699" y="1989187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972D7AE-5224-DF6D-4FEA-B00A33A55C79}"/>
              </a:ext>
            </a:extLst>
          </p:cNvPr>
          <p:cNvCxnSpPr>
            <a:cxnSpLocks/>
          </p:cNvCxnSpPr>
          <p:nvPr/>
        </p:nvCxnSpPr>
        <p:spPr>
          <a:xfrm rot="10800000">
            <a:off x="11365095" y="1480581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402D7DA3-63FF-A8B5-8A61-E32E33FAEB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26017" y="1756107"/>
            <a:ext cx="324000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28CB348-A43C-F505-3EE7-4AEFD53AAE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75742" y="1906879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D77CC0ED-8DEA-395E-FCF8-0AA37A93B150}"/>
              </a:ext>
            </a:extLst>
          </p:cNvPr>
          <p:cNvCxnSpPr>
            <a:cxnSpLocks/>
          </p:cNvCxnSpPr>
          <p:nvPr/>
        </p:nvCxnSpPr>
        <p:spPr>
          <a:xfrm rot="10800000">
            <a:off x="12099939" y="1501969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F08AEBB-7D95-16D7-890F-E9C81F040E72}"/>
              </a:ext>
            </a:extLst>
          </p:cNvPr>
          <p:cNvCxnSpPr>
            <a:cxnSpLocks/>
          </p:cNvCxnSpPr>
          <p:nvPr/>
        </p:nvCxnSpPr>
        <p:spPr>
          <a:xfrm rot="10800000">
            <a:off x="11669106" y="1349530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51E967-0F3E-1D12-AA42-7E0851A05C16}"/>
              </a:ext>
            </a:extLst>
          </p:cNvPr>
          <p:cNvGrpSpPr>
            <a:grpSpLocks noChangeAspect="1"/>
          </p:cNvGrpSpPr>
          <p:nvPr/>
        </p:nvGrpSpPr>
        <p:grpSpPr>
          <a:xfrm>
            <a:off x="7150401" y="1576872"/>
            <a:ext cx="657404" cy="1260000"/>
            <a:chOff x="5234298" y="840787"/>
            <a:chExt cx="919158" cy="176168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8DBD149-CA6A-7313-32D3-13F5F8FACC1D}"/>
                </a:ext>
              </a:extLst>
            </p:cNvPr>
            <p:cNvSpPr/>
            <p:nvPr/>
          </p:nvSpPr>
          <p:spPr>
            <a:xfrm>
              <a:off x="5480135" y="960068"/>
              <a:ext cx="427485" cy="164240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12" descr="Dna Strand Vector Stock Illustration - Download Image Now - DNA, Icon  Symbol, Helix Model - iStock">
              <a:extLst>
                <a:ext uri="{FF2B5EF4-FFF2-40B4-BE49-F238E27FC236}">
                  <a16:creationId xmlns:a16="http://schemas.microsoft.com/office/drawing/2014/main" id="{858882D1-F98C-AE7B-2E5C-DAD0E98B4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98" y="1595242"/>
              <a:ext cx="919158" cy="919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8A4FBE-F4F8-8FFE-C637-15ACF55D3AFF}"/>
                </a:ext>
              </a:extLst>
            </p:cNvPr>
            <p:cNvSpPr/>
            <p:nvPr/>
          </p:nvSpPr>
          <p:spPr>
            <a:xfrm>
              <a:off x="5480135" y="1046672"/>
              <a:ext cx="427485" cy="477328"/>
            </a:xfrm>
            <a:prstGeom prst="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51B5199-8BA7-59EF-F66A-D3695625587B}"/>
                </a:ext>
              </a:extLst>
            </p:cNvPr>
            <p:cNvSpPr/>
            <p:nvPr/>
          </p:nvSpPr>
          <p:spPr>
            <a:xfrm>
              <a:off x="5381741" y="840787"/>
              <a:ext cx="624272" cy="308291"/>
            </a:xfrm>
            <a:prstGeom prst="round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FD27B94-E6F1-61AA-7FC2-F6EFE4241DDD}"/>
                </a:ext>
              </a:extLst>
            </p:cNvPr>
            <p:cNvCxnSpPr>
              <a:cxnSpLocks/>
            </p:cNvCxnSpPr>
            <p:nvPr/>
          </p:nvCxnSpPr>
          <p:spPr>
            <a:xfrm>
              <a:off x="5901670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2B826A-FA16-5F7B-4CD7-D831856996BC}"/>
                </a:ext>
              </a:extLst>
            </p:cNvPr>
            <p:cNvCxnSpPr>
              <a:cxnSpLocks/>
            </p:cNvCxnSpPr>
            <p:nvPr/>
          </p:nvCxnSpPr>
          <p:spPr>
            <a:xfrm>
              <a:off x="5488093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837490-8164-8D88-538E-CF8EB43D20C8}"/>
                </a:ext>
              </a:extLst>
            </p:cNvPr>
            <p:cNvCxnSpPr>
              <a:cxnSpLocks/>
            </p:cNvCxnSpPr>
            <p:nvPr/>
          </p:nvCxnSpPr>
          <p:spPr>
            <a:xfrm>
              <a:off x="5625952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9D2D96-7145-6850-060E-E304A7BA75BC}"/>
                </a:ext>
              </a:extLst>
            </p:cNvPr>
            <p:cNvCxnSpPr>
              <a:cxnSpLocks/>
            </p:cNvCxnSpPr>
            <p:nvPr/>
          </p:nvCxnSpPr>
          <p:spPr>
            <a:xfrm>
              <a:off x="5763811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77CC83A-6E28-8BF1-D6A9-B5F351BE19D6}"/>
              </a:ext>
            </a:extLst>
          </p:cNvPr>
          <p:cNvSpPr txBox="1"/>
          <p:nvPr/>
        </p:nvSpPr>
        <p:spPr>
          <a:xfrm>
            <a:off x="6673489" y="7433169"/>
            <a:ext cx="5282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this is how we do it instead!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Folded Corner 51">
            <a:extLst>
              <a:ext uri="{FF2B5EF4-FFF2-40B4-BE49-F238E27FC236}">
                <a16:creationId xmlns:a16="http://schemas.microsoft.com/office/drawing/2014/main" id="{A45408B7-815B-5C48-4057-937765FD6AAC}"/>
              </a:ext>
            </a:extLst>
          </p:cNvPr>
          <p:cNvSpPr/>
          <p:nvPr/>
        </p:nvSpPr>
        <p:spPr>
          <a:xfrm>
            <a:off x="220106" y="5879786"/>
            <a:ext cx="5958570" cy="1044000"/>
          </a:xfrm>
          <a:prstGeom prst="foldedCorner">
            <a:avLst>
              <a:gd name="adj" fmla="val 40829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CCTCCTCAGTGCCACCCAGCCCACTGGCAGCTCCCAAACAGGCTCTTATTAAAACACCCTGTTCCCTGCCCCTTGGAAAGAAATCAAGAA…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64B45B-7BB3-32EE-790E-BCC8A34F9095}"/>
              </a:ext>
            </a:extLst>
          </p:cNvPr>
          <p:cNvSpPr txBox="1"/>
          <p:nvPr/>
        </p:nvSpPr>
        <p:spPr>
          <a:xfrm>
            <a:off x="745371" y="2479889"/>
            <a:ext cx="3502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sz="2800" dirty="0"/>
              <a:t>must be first converted into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DBC3244-4E9D-8FC4-430A-EB858D0F87D9}"/>
              </a:ext>
            </a:extLst>
          </p:cNvPr>
          <p:cNvGrpSpPr/>
          <p:nvPr/>
        </p:nvGrpSpPr>
        <p:grpSpPr>
          <a:xfrm>
            <a:off x="4410938" y="1030068"/>
            <a:ext cx="747800" cy="1433255"/>
            <a:chOff x="5234298" y="840787"/>
            <a:chExt cx="919158" cy="1761685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1D735893-F57B-25F8-0F87-331E7C02F7B1}"/>
                </a:ext>
              </a:extLst>
            </p:cNvPr>
            <p:cNvSpPr/>
            <p:nvPr/>
          </p:nvSpPr>
          <p:spPr>
            <a:xfrm>
              <a:off x="5480135" y="960068"/>
              <a:ext cx="427485" cy="164240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12" descr="Dna Strand Vector Stock Illustration - Download Image Now - DNA, Icon  Symbol, Helix Model - iStock">
              <a:extLst>
                <a:ext uri="{FF2B5EF4-FFF2-40B4-BE49-F238E27FC236}">
                  <a16:creationId xmlns:a16="http://schemas.microsoft.com/office/drawing/2014/main" id="{125DE6EB-4A8D-D54B-027B-8120DEA43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98" y="1595242"/>
              <a:ext cx="919158" cy="919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4DA11D-2BBB-09F9-28FF-5EC9061CFC2A}"/>
                </a:ext>
              </a:extLst>
            </p:cNvPr>
            <p:cNvSpPr/>
            <p:nvPr/>
          </p:nvSpPr>
          <p:spPr>
            <a:xfrm>
              <a:off x="5480135" y="1046672"/>
              <a:ext cx="427485" cy="477328"/>
            </a:xfrm>
            <a:prstGeom prst="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6A22AC7-5342-44FD-3E34-476AD5CABBAE}"/>
                </a:ext>
              </a:extLst>
            </p:cNvPr>
            <p:cNvSpPr/>
            <p:nvPr/>
          </p:nvSpPr>
          <p:spPr>
            <a:xfrm>
              <a:off x="5381741" y="840787"/>
              <a:ext cx="624272" cy="308291"/>
            </a:xfrm>
            <a:prstGeom prst="round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6F5C0E-AD8F-5F84-4DA9-4223FDEEFC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1670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2E421A-88E6-1783-CD14-0D84902FFCAA}"/>
                </a:ext>
              </a:extLst>
            </p:cNvPr>
            <p:cNvCxnSpPr>
              <a:cxnSpLocks/>
            </p:cNvCxnSpPr>
            <p:nvPr/>
          </p:nvCxnSpPr>
          <p:spPr>
            <a:xfrm>
              <a:off x="5488093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067950-5E73-9124-2F64-9A5AF81DD946}"/>
                </a:ext>
              </a:extLst>
            </p:cNvPr>
            <p:cNvCxnSpPr>
              <a:cxnSpLocks/>
            </p:cNvCxnSpPr>
            <p:nvPr/>
          </p:nvCxnSpPr>
          <p:spPr>
            <a:xfrm>
              <a:off x="5625952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8BA791-986A-A526-55C2-AA811B8119CB}"/>
                </a:ext>
              </a:extLst>
            </p:cNvPr>
            <p:cNvCxnSpPr>
              <a:cxnSpLocks/>
            </p:cNvCxnSpPr>
            <p:nvPr/>
          </p:nvCxnSpPr>
          <p:spPr>
            <a:xfrm>
              <a:off x="5763811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915B218-0487-8BF4-3943-D3911AB02A2C}"/>
              </a:ext>
            </a:extLst>
          </p:cNvPr>
          <p:cNvSpPr/>
          <p:nvPr/>
        </p:nvSpPr>
        <p:spPr>
          <a:xfrm>
            <a:off x="173776" y="1128296"/>
            <a:ext cx="3842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>
                <a:solidFill>
                  <a:srgbClr val="0432FF"/>
                </a:solidFill>
                <a:latin typeface="Corbel" panose="020B0503020204020204" pitchFamily="34" charset="0"/>
              </a:rPr>
              <a:t>Chemical</a:t>
            </a:r>
            <a:r>
              <a:rPr lang="en-US" sz="2800" dirty="0">
                <a:solidFill>
                  <a:srgbClr val="0432FF"/>
                </a:solidFill>
                <a:latin typeface="Corbel" panose="020B0503020204020204" pitchFamily="34" charset="0"/>
              </a:rPr>
              <a:t> DNA molecule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4EA72A-22B0-5C93-F177-9498B730B9A9}"/>
              </a:ext>
            </a:extLst>
          </p:cNvPr>
          <p:cNvCxnSpPr>
            <a:cxnSpLocks/>
          </p:cNvCxnSpPr>
          <p:nvPr/>
        </p:nvCxnSpPr>
        <p:spPr>
          <a:xfrm>
            <a:off x="6397424" y="700688"/>
            <a:ext cx="0" cy="732935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F74A7B0-085B-C394-B26C-2CA89BB1D033}"/>
              </a:ext>
            </a:extLst>
          </p:cNvPr>
          <p:cNvSpPr/>
          <p:nvPr/>
        </p:nvSpPr>
        <p:spPr>
          <a:xfrm>
            <a:off x="173776" y="4802105"/>
            <a:ext cx="54086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String over an alphabet of four letters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and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representing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1" tooltip="Learn more about aden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adenine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2" tooltip="Learn more about cytos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cytosine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3" tooltip="Learn more about guan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guanine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4" tooltip="Learn more about thym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thymine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respectively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306470-8DC5-FE8D-BDAB-2EABD7E542D2}"/>
              </a:ext>
            </a:extLst>
          </p:cNvPr>
          <p:cNvSpPr txBox="1"/>
          <p:nvPr/>
        </p:nvSpPr>
        <p:spPr>
          <a:xfrm>
            <a:off x="173776" y="4322047"/>
            <a:ext cx="6405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800" b="1" dirty="0">
                <a:solidFill>
                  <a:srgbClr val="0432FF"/>
                </a:solidFill>
                <a:latin typeface="Corbel" panose="020B0503020204020204" pitchFamily="34" charset="0"/>
              </a:rPr>
              <a:t>Digital</a:t>
            </a:r>
            <a:r>
              <a:rPr lang="en-US" sz="2800" dirty="0">
                <a:solidFill>
                  <a:srgbClr val="0432FF"/>
                </a:solidFill>
                <a:latin typeface="Corbel" panose="020B0503020204020204" pitchFamily="34" charset="0"/>
              </a:rPr>
              <a:t> data that computers understand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ECF2EA-E88A-11A0-8A55-7120177AB93D}"/>
              </a:ext>
            </a:extLst>
          </p:cNvPr>
          <p:cNvSpPr txBox="1"/>
          <p:nvPr/>
        </p:nvSpPr>
        <p:spPr>
          <a:xfrm>
            <a:off x="1" y="7386905"/>
            <a:ext cx="62854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800" b="1" dirty="0">
                <a:solidFill>
                  <a:srgbClr val="C00000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1945, we are unable to do such conversion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C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 to technological &amp; chemical barriers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4319EC-0B7B-5EEF-7FDF-21C314A9DB98}"/>
              </a:ext>
            </a:extLst>
          </p:cNvPr>
          <p:cNvSpPr txBox="1"/>
          <p:nvPr/>
        </p:nvSpPr>
        <p:spPr>
          <a:xfrm>
            <a:off x="8451047" y="3222800"/>
            <a:ext cx="24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Preparation</a:t>
            </a:r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6E4287D2-E4D4-37BD-7476-67F708478D02}"/>
              </a:ext>
            </a:extLst>
          </p:cNvPr>
          <p:cNvSpPr/>
          <p:nvPr/>
        </p:nvSpPr>
        <p:spPr>
          <a:xfrm>
            <a:off x="4694701" y="2808200"/>
            <a:ext cx="252000" cy="1332000"/>
          </a:xfrm>
          <a:prstGeom prst="downArrow">
            <a:avLst>
              <a:gd name="adj1" fmla="val 50000"/>
              <a:gd name="adj2" fmla="val 70229"/>
            </a:avLst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55F1B9-B8A6-C682-7AEA-7F5B5902F376}"/>
              </a:ext>
            </a:extLst>
          </p:cNvPr>
          <p:cNvSpPr/>
          <p:nvPr/>
        </p:nvSpPr>
        <p:spPr>
          <a:xfrm>
            <a:off x="11931892" y="7863958"/>
            <a:ext cx="1036741" cy="416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/>
      <p:bldP spid="52" grpId="0" animBg="1"/>
      <p:bldP spid="53" grpId="0"/>
      <p:bldP spid="65" grpId="0"/>
      <p:bldP spid="69" grpId="0"/>
      <p:bldP spid="70" grpId="0"/>
      <p:bldP spid="71" grpId="0"/>
      <p:bldP spid="72" grpId="0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F7C6EA-97A7-3ACC-2671-198DB86A4845}"/>
              </a:ext>
            </a:extLst>
          </p:cNvPr>
          <p:cNvSpPr/>
          <p:nvPr/>
        </p:nvSpPr>
        <p:spPr>
          <a:xfrm>
            <a:off x="3194586" y="23132"/>
            <a:ext cx="9090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latin typeface="Corbel" panose="020B0503020204020204" pitchFamily="34" charset="0"/>
              </a:rPr>
              <a:t>How to build back our complete DNA sequence?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55F1B9-B8A6-C682-7AEA-7F5B5902F376}"/>
              </a:ext>
            </a:extLst>
          </p:cNvPr>
          <p:cNvSpPr/>
          <p:nvPr/>
        </p:nvSpPr>
        <p:spPr>
          <a:xfrm>
            <a:off x="11931892" y="7863958"/>
            <a:ext cx="1036741" cy="416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60282B-D416-B1DE-59FE-AE0057263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84468"/>
              </p:ext>
            </p:extLst>
          </p:nvPr>
        </p:nvGraphicFramePr>
        <p:xfrm>
          <a:off x="2882765" y="2313783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FE8310-F22E-8FF1-3369-BE2056DFB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31076"/>
              </p:ext>
            </p:extLst>
          </p:nvPr>
        </p:nvGraphicFramePr>
        <p:xfrm>
          <a:off x="980288" y="2829996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E04B2C-24B3-F9E7-6780-12EB229E284A}"/>
              </a:ext>
            </a:extLst>
          </p:cNvPr>
          <p:cNvSpPr txBox="1"/>
          <p:nvPr/>
        </p:nvSpPr>
        <p:spPr>
          <a:xfrm>
            <a:off x="360130" y="946699"/>
            <a:ext cx="639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need to be assembled to build back our complete DNA sequence, which is similar to solving a puzzle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EF797DD-B91A-0FE5-CE6A-310BB1AF21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2117" y="4999087"/>
            <a:ext cx="2190750" cy="2160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4D203FF-3EC6-12B4-9776-A1043CCA2D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608" y="4999087"/>
            <a:ext cx="2232561" cy="2160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099E96E-A005-A4EC-7501-7B35DD5D07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8687" y="5106832"/>
            <a:ext cx="274328" cy="30432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9AA158B-60F2-4C6C-E3C4-5CCB893D4B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457" y="5833259"/>
            <a:ext cx="274328" cy="30432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1DCDFF9-F2DA-18CB-5BF8-EA3C7DFBA4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3163" y="6524782"/>
            <a:ext cx="286585" cy="25070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167FDF-6F79-C720-B1F9-6BFFEB8422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3252" y="7309006"/>
            <a:ext cx="274328" cy="30432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155AB08-08B0-20BE-EF8D-DF97D08C7C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1719" y="7246130"/>
            <a:ext cx="274328" cy="30432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441FD9-7F0C-15C1-BF89-C260A7763F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8427" y="6498385"/>
            <a:ext cx="286585" cy="25070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946BB02-C2D1-96EA-B29E-58E88DA09E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2579" y="7357668"/>
            <a:ext cx="286585" cy="2507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8D5382D-EAC5-CBE3-950A-87DC723134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9236" y="7262701"/>
            <a:ext cx="274328" cy="30432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BB28023-F386-4438-05BE-E8ECAC0C28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5608" y="7240102"/>
            <a:ext cx="286585" cy="250706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ADD914-EDEE-223C-5FDC-E68E33C9D88F}"/>
              </a:ext>
            </a:extLst>
          </p:cNvPr>
          <p:cNvCxnSpPr>
            <a:cxnSpLocks/>
          </p:cNvCxnSpPr>
          <p:nvPr/>
        </p:nvCxnSpPr>
        <p:spPr>
          <a:xfrm flipV="1">
            <a:off x="4367787" y="7503287"/>
            <a:ext cx="709259" cy="305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0584094-D715-EBD9-C300-9D5689922701}"/>
              </a:ext>
            </a:extLst>
          </p:cNvPr>
          <p:cNvSpPr txBox="1"/>
          <p:nvPr/>
        </p:nvSpPr>
        <p:spPr>
          <a:xfrm>
            <a:off x="2955216" y="7565956"/>
            <a:ext cx="1391088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73" dirty="0">
                <a:solidFill>
                  <a:sysClr val="windowText" lastClr="000000"/>
                </a:solidFill>
              </a:rPr>
              <a:t>Reads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5DDDC68-1F04-4CF4-726A-E270FC0A2B05}"/>
              </a:ext>
            </a:extLst>
          </p:cNvPr>
          <p:cNvCxnSpPr>
            <a:cxnSpLocks/>
          </p:cNvCxnSpPr>
          <p:nvPr/>
        </p:nvCxnSpPr>
        <p:spPr>
          <a:xfrm flipV="1">
            <a:off x="4427952" y="7654831"/>
            <a:ext cx="1315747" cy="289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E74C540-81AA-62F1-FD8E-2CA6C9257BA8}"/>
              </a:ext>
            </a:extLst>
          </p:cNvPr>
          <p:cNvSpPr txBox="1"/>
          <p:nvPr/>
        </p:nvSpPr>
        <p:spPr>
          <a:xfrm>
            <a:off x="384581" y="7167772"/>
            <a:ext cx="2318151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73" dirty="0">
                <a:solidFill>
                  <a:sysClr val="windowText" lastClr="000000"/>
                </a:solidFill>
              </a:rPr>
              <a:t>Reference genome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B3439C4D-C8A5-CD7D-E2DF-5DFFB287E7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694" y="1881264"/>
            <a:ext cx="1927858" cy="19008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5FB18FD-2688-D27C-F8D7-FFF469791D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86215" y="1785875"/>
            <a:ext cx="274328" cy="30432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92AEB28-0DFA-38F4-E554-AA2B66570B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05985" y="2512302"/>
            <a:ext cx="274328" cy="30432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7AF58E8-6384-7729-C5B7-8FFCDFBA95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05257" y="2710633"/>
            <a:ext cx="286585" cy="25070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2481EB76-D3C6-CEEB-036B-7AA9AF93B0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69522" y="3878271"/>
            <a:ext cx="274328" cy="30432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B2538DA-8239-AF11-624A-898BA6EBA2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96148" y="3646353"/>
            <a:ext cx="274328" cy="30432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A58E3C8-32C3-1435-7ABB-466827FDDFA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5955" y="3177428"/>
            <a:ext cx="286585" cy="250706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0732AEB6-3898-26DD-2E84-8174259B90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84172" y="3881980"/>
            <a:ext cx="286585" cy="25070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94520F5-76DA-A416-95C8-0C4221A11A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91056" y="3885580"/>
            <a:ext cx="286585" cy="25070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A5A596-2ED8-6D77-80E8-814A07567A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58" y="1873330"/>
            <a:ext cx="1925623" cy="189859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5725369-18CE-57DF-56FB-065E411E84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9288" y="2098534"/>
            <a:ext cx="274328" cy="304329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F23CF34-1789-1A88-9AFA-CACE464BA3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2393" y="2500614"/>
            <a:ext cx="286585" cy="25070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8553946-F631-4749-79B9-B367500E2A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05938" y="3892574"/>
            <a:ext cx="274328" cy="304329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A4924468-ECA1-EF01-3857-DDC0D91DDD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8319" y="3701087"/>
            <a:ext cx="274328" cy="304329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05D3018-209C-9164-71B0-B199E6C3FA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2697" y="3262164"/>
            <a:ext cx="286585" cy="25070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7DA-162A-0C59-0F89-2845DB130B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8891" y="3872368"/>
            <a:ext cx="286585" cy="25070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F6615192-0664-B8D7-2690-8CD49E5F6A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2168" y="3833217"/>
            <a:ext cx="274328" cy="30432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254B4D8-CE61-5E80-070B-F8E91A1674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08525">
            <a:off x="9840617" y="6624101"/>
            <a:ext cx="1398228" cy="137873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9306CA4-F580-C953-3596-5F44FFCAEE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7244" y="5535953"/>
            <a:ext cx="1481658" cy="140950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4A64778-AB8C-30CF-EAA3-0CDF7F26FF2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59752">
            <a:off x="7893793" y="6495509"/>
            <a:ext cx="1398228" cy="135718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93DAE24-FB6D-8A56-1C9A-DEDD195C0B2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175721">
            <a:off x="8340275" y="5665700"/>
            <a:ext cx="1398229" cy="1395138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C475567-3F39-0B82-F2E8-C9C7A299B0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6445" y="5390688"/>
            <a:ext cx="1579586" cy="155741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46F1FC8E-307D-6269-071D-90EBBC2C8F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36201" y="5604670"/>
            <a:ext cx="274328" cy="30432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B4E94938-7338-DAB9-5C30-DA55F4D005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40907" y="6296193"/>
            <a:ext cx="286585" cy="250706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7382499-FBF8-DAAC-31F0-749A55C024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12567" y="7057296"/>
            <a:ext cx="274328" cy="304329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95AC768D-C118-D665-A31D-FAD96D110E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29569" y="6669505"/>
            <a:ext cx="274328" cy="304329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2E2F5E42-47B0-7FF9-7978-EA19EE1F8D4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86171" y="6269796"/>
            <a:ext cx="286585" cy="250706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116DE5F-E3B9-67B2-59AB-DD0B8C6ED6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01894" y="7105958"/>
            <a:ext cx="286585" cy="25070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8495D2B9-9D35-82EB-0544-6040702660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1212" y="6973834"/>
            <a:ext cx="274328" cy="30432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7F163908-4E52-4CEF-58C3-FA88BDCC51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60767" y="7096728"/>
            <a:ext cx="286585" cy="250706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9904795-6F67-7FDB-E86C-15D22804EC1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0618" y="1843721"/>
            <a:ext cx="1456380" cy="2020585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FEC7D9-C3C1-5CCB-1BBF-0ACE7E623F34}"/>
              </a:ext>
            </a:extLst>
          </p:cNvPr>
          <p:cNvCxnSpPr>
            <a:cxnSpLocks/>
          </p:cNvCxnSpPr>
          <p:nvPr/>
        </p:nvCxnSpPr>
        <p:spPr>
          <a:xfrm flipV="1">
            <a:off x="11737148" y="2081669"/>
            <a:ext cx="576000" cy="251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57C45C8-FAB5-50ED-DDD7-F4D491BF17B3}"/>
              </a:ext>
            </a:extLst>
          </p:cNvPr>
          <p:cNvCxnSpPr>
            <a:cxnSpLocks/>
          </p:cNvCxnSpPr>
          <p:nvPr/>
        </p:nvCxnSpPr>
        <p:spPr>
          <a:xfrm flipH="1" flipV="1">
            <a:off x="9797299" y="3128471"/>
            <a:ext cx="1217813" cy="251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4956505-9740-EE54-634D-0DC564C672B3}"/>
              </a:ext>
            </a:extLst>
          </p:cNvPr>
          <p:cNvSpPr txBox="1"/>
          <p:nvPr/>
        </p:nvSpPr>
        <p:spPr>
          <a:xfrm>
            <a:off x="7421349" y="666529"/>
            <a:ext cx="77898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A Difficult Puzzle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When we compare two unsolved puzzles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(e.g., reads from tumor cells compared to reads from healthy cells)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F9FAD9-AF79-70B0-382A-7DAD9B8877C8}"/>
              </a:ext>
            </a:extLst>
          </p:cNvPr>
          <p:cNvSpPr txBox="1"/>
          <p:nvPr/>
        </p:nvSpPr>
        <p:spPr>
          <a:xfrm>
            <a:off x="7193735" y="4291792"/>
            <a:ext cx="81907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A Very Difficult Puzzle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When we do not know the sample donor, we cannot determine which reference genome to be used. We end up using a huge database of all know reference genomes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38EE707-B5F6-39A7-9EC4-0F7D6DEB5853}"/>
              </a:ext>
            </a:extLst>
          </p:cNvPr>
          <p:cNvSpPr txBox="1"/>
          <p:nvPr/>
        </p:nvSpPr>
        <p:spPr>
          <a:xfrm>
            <a:off x="438150" y="3947903"/>
            <a:ext cx="58468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Solving the Puzzle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By locating each read based on its similarity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with subsequences of a reference genome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EF714902-C7BF-1DF8-3541-A70755CA6CE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61642" y="7692345"/>
            <a:ext cx="1844775" cy="396000"/>
          </a:xfrm>
          <a:prstGeom prst="rect">
            <a:avLst/>
          </a:prstGeom>
        </p:spPr>
      </p:pic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2EE3C096-BDA5-1765-3183-08EF99F1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26208"/>
              </p:ext>
            </p:extLst>
          </p:nvPr>
        </p:nvGraphicFramePr>
        <p:xfrm>
          <a:off x="3968306" y="2827492"/>
          <a:ext cx="1908466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8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3854756440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309675951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1E546C6C-1ECC-8BAB-73C9-950812692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20378"/>
              </p:ext>
            </p:extLst>
          </p:nvPr>
        </p:nvGraphicFramePr>
        <p:xfrm>
          <a:off x="980288" y="1791027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9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" grpId="0"/>
      <p:bldP spid="86" grpId="0"/>
      <p:bldP spid="89" grpId="0"/>
      <p:bldP spid="149" grpId="0"/>
      <p:bldP spid="150" grpId="0"/>
      <p:bldP spid="15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518</TotalTime>
  <Words>283</Words>
  <Application>Microsoft Macintosh PowerPoint</Application>
  <PresentationFormat>Custom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Courier New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Alser</dc:creator>
  <cp:lastModifiedBy>Mohammed Alser</cp:lastModifiedBy>
  <cp:revision>17</cp:revision>
  <dcterms:created xsi:type="dcterms:W3CDTF">2024-08-10T23:09:24Z</dcterms:created>
  <dcterms:modified xsi:type="dcterms:W3CDTF">2024-08-15T04:50:34Z</dcterms:modified>
</cp:coreProperties>
</file>