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7"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53" autoAdjust="0"/>
    <p:restoredTop sz="94660"/>
  </p:normalViewPr>
  <p:slideViewPr>
    <p:cSldViewPr snapToGrid="0">
      <p:cViewPr>
        <p:scale>
          <a:sx n="106" d="100"/>
          <a:sy n="106" d="100"/>
        </p:scale>
        <p:origin x="62"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5" name="Footer Placeholder 4"/>
          <p:cNvSpPr>
            <a:spLocks noGrp="1"/>
          </p:cNvSpPr>
          <p:nvPr>
            <p:ph type="ftr" sz="quarter" idx="11"/>
          </p:nvPr>
        </p:nvSpPr>
        <p:spPr>
          <a:xfrm>
            <a:off x="2416500" y="329307"/>
            <a:ext cx="4973915" cy="309201"/>
          </a:xfrm>
        </p:spPr>
        <p:txBody>
          <a:bodyPr/>
          <a:lstStyle/>
          <a:p>
            <a:endParaRPr lang="en-GB" dirty="0"/>
          </a:p>
        </p:txBody>
      </p:sp>
      <p:sp>
        <p:nvSpPr>
          <p:cNvPr id="6" name="Slide Number Placeholder 5"/>
          <p:cNvSpPr>
            <a:spLocks noGrp="1"/>
          </p:cNvSpPr>
          <p:nvPr>
            <p:ph type="sldNum" sz="quarter" idx="12"/>
          </p:nvPr>
        </p:nvSpPr>
        <p:spPr>
          <a:xfrm>
            <a:off x="1437664" y="798973"/>
            <a:ext cx="811019" cy="503578"/>
          </a:xfrm>
        </p:spPr>
        <p:txBody>
          <a:bodyPr/>
          <a:lstStyle/>
          <a:p>
            <a:fld id="{BCCFAC7F-FC09-49B5-8B79-06B825E9E8CB}" type="slidenum">
              <a:rPr lang="en-GB" smtClean="0"/>
              <a:t>‹#›</a:t>
            </a:fld>
            <a:endParaRPr lang="en-GB"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0475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CCFAC7F-FC09-49B5-8B79-06B825E9E8CB}" type="slidenum">
              <a:rPr lang="en-GB" smtClean="0"/>
              <a:t>‹#›</a:t>
            </a:fld>
            <a:endParaRPr lang="en-GB"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790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CCFAC7F-FC09-49B5-8B79-06B825E9E8CB}" type="slidenum">
              <a:rPr lang="en-GB" smtClean="0"/>
              <a:t>‹#›</a:t>
            </a:fld>
            <a:endParaRPr lang="en-GB"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95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CCFAC7F-FC09-49B5-8B79-06B825E9E8CB}" type="slidenum">
              <a:rPr lang="en-GB" smtClean="0"/>
              <a:t>‹#›</a:t>
            </a:fld>
            <a:endParaRPr lang="en-GB"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238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CCFAC7F-FC09-49B5-8B79-06B825E9E8CB}" type="slidenum">
              <a:rPr lang="en-GB" smtClean="0"/>
              <a:t>‹#›</a:t>
            </a:fld>
            <a:endParaRPr lang="en-GB"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404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CCFAC7F-FC09-49B5-8B79-06B825E9E8CB}" type="slidenum">
              <a:rPr lang="en-GB" smtClean="0"/>
              <a:t>‹#›</a:t>
            </a:fld>
            <a:endParaRPr lang="en-GB"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11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CCFAC7F-FC09-49B5-8B79-06B825E9E8CB}" type="slidenum">
              <a:rPr lang="en-GB" smtClean="0"/>
              <a:t>‹#›</a:t>
            </a:fld>
            <a:endParaRPr lang="en-GB"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CCFAC7F-FC09-49B5-8B79-06B825E9E8CB}" type="slidenum">
              <a:rPr lang="en-GB" smtClean="0"/>
              <a:t>‹#›</a:t>
            </a:fld>
            <a:endParaRPr lang="en-GB"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27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CCFAC7F-FC09-49B5-8B79-06B825E9E8CB}" type="slidenum">
              <a:rPr lang="en-GB" smtClean="0"/>
              <a:t>‹#›</a:t>
            </a:fld>
            <a:endParaRPr lang="en-GB" dirty="0"/>
          </a:p>
        </p:txBody>
      </p:sp>
    </p:spTree>
    <p:extLst>
      <p:ext uri="{BB962C8B-B14F-4D97-AF65-F5344CB8AC3E}">
        <p14:creationId xmlns:p14="http://schemas.microsoft.com/office/powerpoint/2010/main" val="246755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C69F8-1953-43CE-A304-9D36F2996CBF}" type="datetimeFigureOut">
              <a:rPr lang="en-GB" smtClean="0"/>
              <a:t>22/02/2020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CCFAC7F-FC09-49B5-8B79-06B825E9E8CB}" type="slidenum">
              <a:rPr lang="en-GB" smtClean="0"/>
              <a:t>‹#›</a:t>
            </a:fld>
            <a:endParaRPr lang="en-GB"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514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0EC69F8-1953-43CE-A304-9D36F2996CBF}" type="datetimeFigureOut">
              <a:rPr lang="en-GB" smtClean="0"/>
              <a:t>22/02/2020</a:t>
            </a:fld>
            <a:endParaRPr lang="en-GB" dirty="0"/>
          </a:p>
        </p:txBody>
      </p:sp>
      <p:sp>
        <p:nvSpPr>
          <p:cNvPr id="6" name="Footer Placeholder 5"/>
          <p:cNvSpPr>
            <a:spLocks noGrp="1"/>
          </p:cNvSpPr>
          <p:nvPr>
            <p:ph type="ftr" sz="quarter" idx="11"/>
          </p:nvPr>
        </p:nvSpPr>
        <p:spPr>
          <a:xfrm>
            <a:off x="1447382" y="318640"/>
            <a:ext cx="5541004" cy="320931"/>
          </a:xfrm>
        </p:spPr>
        <p:txBody>
          <a:bodyPr/>
          <a:lstStyle/>
          <a:p>
            <a:endParaRPr lang="en-GB" dirty="0"/>
          </a:p>
        </p:txBody>
      </p:sp>
      <p:sp>
        <p:nvSpPr>
          <p:cNvPr id="7" name="Slide Number Placeholder 6"/>
          <p:cNvSpPr>
            <a:spLocks noGrp="1"/>
          </p:cNvSpPr>
          <p:nvPr>
            <p:ph type="sldNum" sz="quarter" idx="12"/>
          </p:nvPr>
        </p:nvSpPr>
        <p:spPr/>
        <p:txBody>
          <a:bodyPr/>
          <a:lstStyle/>
          <a:p>
            <a:fld id="{BCCFAC7F-FC09-49B5-8B79-06B825E9E8CB}" type="slidenum">
              <a:rPr lang="en-GB" smtClean="0"/>
              <a:t>‹#›</a:t>
            </a:fld>
            <a:endParaRPr lang="en-GB"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777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EC69F8-1953-43CE-A304-9D36F2996CBF}" type="datetimeFigureOut">
              <a:rPr lang="en-GB" smtClean="0"/>
              <a:t>22/02/2020</a:t>
            </a:fld>
            <a:endParaRPr lang="en-GB"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CFAC7F-FC09-49B5-8B79-06B825E9E8CB}" type="slidenum">
              <a:rPr lang="en-GB" smtClean="0"/>
              <a:t>‹#›</a:t>
            </a:fld>
            <a:endParaRPr lang="en-GB"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697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redirect?redir_token=T3qjPNoahOwFHFwRgRr-Yd-7ESt8MTU4MTg4NDI3M0AxNTgxNzk3ODcz&amp;v=X00fSgxgO4s&amp;q=https%3A%2F%2Fbloggdude.com%2Fsg&amp;event=video_description" TargetMode="External"/><Relationship Id="rId2" Type="http://schemas.openxmlformats.org/officeDocument/2006/relationships/hyperlink" Target="https://wordpress.com/" TargetMode="External"/><Relationship Id="rId1" Type="http://schemas.openxmlformats.org/officeDocument/2006/relationships/slideLayout" Target="../slideLayouts/slideLayout2.xml"/><Relationship Id="rId4" Type="http://schemas.openxmlformats.org/officeDocument/2006/relationships/hyperlink" Target="https://cloud.google.com/storage/docs/hosting-static-websit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mommieonassis.blogspot.com/2012/05/teacher-appreciation-20-gift-idea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F657-E930-4165-B176-392CD7B5ECFB}"/>
              </a:ext>
            </a:extLst>
          </p:cNvPr>
          <p:cNvSpPr>
            <a:spLocks noGrp="1"/>
          </p:cNvSpPr>
          <p:nvPr>
            <p:ph type="ctrTitle"/>
          </p:nvPr>
        </p:nvSpPr>
        <p:spPr>
          <a:xfrm>
            <a:off x="837433" y="1362082"/>
            <a:ext cx="4605340" cy="2387600"/>
          </a:xfrm>
        </p:spPr>
        <p:txBody>
          <a:bodyPr>
            <a:normAutofit fontScale="90000"/>
          </a:bodyPr>
          <a:lstStyle/>
          <a:p>
            <a:pPr algn="ctr"/>
            <a:r>
              <a:rPr lang="en-US" sz="4800" b="1" dirty="0"/>
              <a:t>Appointment Booking Website</a:t>
            </a:r>
            <a:r>
              <a:rPr lang="en-US" sz="4800" dirty="0"/>
              <a:t>  </a:t>
            </a:r>
            <a:br>
              <a:rPr lang="en-GB" sz="4600" dirty="0"/>
            </a:br>
            <a:endParaRPr lang="en-GB" sz="4600" dirty="0"/>
          </a:p>
        </p:txBody>
      </p:sp>
      <p:sp>
        <p:nvSpPr>
          <p:cNvPr id="3" name="Subtitle 2">
            <a:extLst>
              <a:ext uri="{FF2B5EF4-FFF2-40B4-BE49-F238E27FC236}">
                <a16:creationId xmlns:a16="http://schemas.microsoft.com/office/drawing/2014/main" id="{857AF0D9-4E2C-4EF2-8988-443B809FAD22}"/>
              </a:ext>
            </a:extLst>
          </p:cNvPr>
          <p:cNvSpPr>
            <a:spLocks noGrp="1"/>
          </p:cNvSpPr>
          <p:nvPr>
            <p:ph type="subTitle" idx="1"/>
          </p:nvPr>
        </p:nvSpPr>
        <p:spPr>
          <a:xfrm>
            <a:off x="908454" y="3840156"/>
            <a:ext cx="4605340" cy="1655762"/>
          </a:xfrm>
        </p:spPr>
        <p:txBody>
          <a:bodyPr>
            <a:normAutofit fontScale="85000" lnSpcReduction="20000"/>
          </a:bodyPr>
          <a:lstStyle/>
          <a:p>
            <a:pPr algn="l"/>
            <a:r>
              <a:rPr lang="en-US" sz="2000" dirty="0"/>
              <a:t>Project team members:</a:t>
            </a:r>
          </a:p>
          <a:p>
            <a:pPr algn="l"/>
            <a:r>
              <a:rPr lang="en-US" sz="2000" dirty="0"/>
              <a:t>Abbas </a:t>
            </a:r>
            <a:r>
              <a:rPr lang="en-US" sz="2000" dirty="0" err="1"/>
              <a:t>Alshaikh</a:t>
            </a:r>
            <a:r>
              <a:rPr lang="en-US" sz="2000" dirty="0"/>
              <a:t>.</a:t>
            </a:r>
          </a:p>
          <a:p>
            <a:pPr algn="l"/>
            <a:r>
              <a:rPr lang="en-US" sz="2000" dirty="0"/>
              <a:t>Omar </a:t>
            </a:r>
            <a:r>
              <a:rPr lang="en-US" sz="2000" dirty="0" err="1"/>
              <a:t>Alkhiami</a:t>
            </a:r>
            <a:r>
              <a:rPr lang="en-US" sz="2000" dirty="0"/>
              <a:t> .</a:t>
            </a:r>
          </a:p>
          <a:p>
            <a:pPr algn="l"/>
            <a:r>
              <a:rPr lang="en-US" sz="2000" dirty="0"/>
              <a:t>Ali Alyami.</a:t>
            </a:r>
            <a:endParaRPr lang="en-GB" sz="2000" dirty="0"/>
          </a:p>
        </p:txBody>
      </p:sp>
      <p:pic>
        <p:nvPicPr>
          <p:cNvPr id="5" name="Picture 4" descr="A picture containing indoor, table, sitting, clock&#10;&#10;Description automatically generated">
            <a:extLst>
              <a:ext uri="{FF2B5EF4-FFF2-40B4-BE49-F238E27FC236}">
                <a16:creationId xmlns:a16="http://schemas.microsoft.com/office/drawing/2014/main" id="{795FFC12-5DDF-4418-BEF7-1918DEEC529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862" r="8032"/>
          <a:stretch/>
        </p:blipFill>
        <p:spPr>
          <a:xfrm>
            <a:off x="5800734" y="1057275"/>
            <a:ext cx="5917401" cy="4743450"/>
          </a:xfrm>
          <a:prstGeom prst="rect">
            <a:avLst/>
          </a:prstGeom>
        </p:spPr>
      </p:pic>
    </p:spTree>
    <p:extLst>
      <p:ext uri="{BB962C8B-B14F-4D97-AF65-F5344CB8AC3E}">
        <p14:creationId xmlns:p14="http://schemas.microsoft.com/office/powerpoint/2010/main" val="267623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60F8-3173-479B-8D13-CADE94CB11B0}"/>
              </a:ext>
            </a:extLst>
          </p:cNvPr>
          <p:cNvSpPr>
            <a:spLocks noGrp="1"/>
          </p:cNvSpPr>
          <p:nvPr>
            <p:ph type="title"/>
          </p:nvPr>
        </p:nvSpPr>
        <p:spPr/>
        <p:txBody>
          <a:bodyPr/>
          <a:lstStyle/>
          <a:p>
            <a:r>
              <a:rPr lang="en-US" dirty="0"/>
              <a:t>Possible Tech</a:t>
            </a:r>
            <a:endParaRPr lang="en-GB" dirty="0"/>
          </a:p>
        </p:txBody>
      </p:sp>
      <p:sp>
        <p:nvSpPr>
          <p:cNvPr id="3" name="Content Placeholder 2">
            <a:extLst>
              <a:ext uri="{FF2B5EF4-FFF2-40B4-BE49-F238E27FC236}">
                <a16:creationId xmlns:a16="http://schemas.microsoft.com/office/drawing/2014/main" id="{48120746-FEF2-4955-B9A6-50F9A14C9CAC}"/>
              </a:ext>
            </a:extLst>
          </p:cNvPr>
          <p:cNvSpPr>
            <a:spLocks noGrp="1"/>
          </p:cNvSpPr>
          <p:nvPr>
            <p:ph idx="1"/>
          </p:nvPr>
        </p:nvSpPr>
        <p:spPr/>
        <p:txBody>
          <a:bodyPr/>
          <a:lstStyle/>
          <a:p>
            <a:r>
              <a:rPr lang="en-US" dirty="0"/>
              <a:t>Here is a list of some of the possible techniques that can be used to implement the project; (APIs, HTML, CSS, PHP, JavaScript , Python, SSL, Adobe Photoshop, MySQL). </a:t>
            </a:r>
            <a:endParaRPr lang="en-GB" dirty="0"/>
          </a:p>
          <a:p>
            <a:endParaRPr lang="en-GB" dirty="0"/>
          </a:p>
        </p:txBody>
      </p:sp>
    </p:spTree>
    <p:extLst>
      <p:ext uri="{BB962C8B-B14F-4D97-AF65-F5344CB8AC3E}">
        <p14:creationId xmlns:p14="http://schemas.microsoft.com/office/powerpoint/2010/main" val="198027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91E9-045C-43D6-BC26-E68CCF534BEB}"/>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CB4B7BD5-B731-459A-A4FD-93C6D39018A0}"/>
              </a:ext>
            </a:extLst>
          </p:cNvPr>
          <p:cNvSpPr>
            <a:spLocks noGrp="1"/>
          </p:cNvSpPr>
          <p:nvPr>
            <p:ph idx="1"/>
          </p:nvPr>
        </p:nvSpPr>
        <p:spPr/>
        <p:txBody>
          <a:bodyPr/>
          <a:lstStyle/>
          <a:p>
            <a:r>
              <a:rPr lang="en-US" dirty="0"/>
              <a:t>1. </a:t>
            </a:r>
            <a:r>
              <a:rPr lang="en-US" u="sng" dirty="0">
                <a:hlinkClick r:id="rId2"/>
              </a:rPr>
              <a:t>https://wordpress.com/</a:t>
            </a:r>
            <a:endParaRPr lang="en-GB" dirty="0"/>
          </a:p>
          <a:p>
            <a:r>
              <a:rPr lang="en-US" dirty="0"/>
              <a:t>2. </a:t>
            </a:r>
            <a:r>
              <a:rPr lang="en-US" u="sng" dirty="0">
                <a:hlinkClick r:id="rId3"/>
              </a:rPr>
              <a:t>https://bloggdude.com/sg</a:t>
            </a:r>
            <a:endParaRPr lang="en-GB" dirty="0"/>
          </a:p>
          <a:p>
            <a:r>
              <a:rPr lang="en-US" dirty="0"/>
              <a:t>3. </a:t>
            </a:r>
            <a:r>
              <a:rPr lang="en-US" u="sng" dirty="0">
                <a:hlinkClick r:id="rId4"/>
              </a:rPr>
              <a:t>https://cloud.google.com/storage/docs/hosting-static-website</a:t>
            </a:r>
            <a:endParaRPr lang="en-GB" dirty="0"/>
          </a:p>
          <a:p>
            <a:pPr marL="0" indent="0">
              <a:buNone/>
            </a:pPr>
            <a:endParaRPr lang="en-US" dirty="0"/>
          </a:p>
          <a:p>
            <a:pPr>
              <a:buFont typeface="Wingdings" panose="05000000000000000000" pitchFamily="2" charset="2"/>
              <a:buChar char="v"/>
            </a:pPr>
            <a:r>
              <a:rPr lang="en-US" dirty="0"/>
              <a:t> There might be other references that could be used on our project process later on which will be provided if so.  </a:t>
            </a:r>
            <a:endParaRPr lang="en-GB" dirty="0"/>
          </a:p>
          <a:p>
            <a:endParaRPr lang="en-GB" dirty="0"/>
          </a:p>
        </p:txBody>
      </p:sp>
    </p:spTree>
    <p:extLst>
      <p:ext uri="{BB962C8B-B14F-4D97-AF65-F5344CB8AC3E}">
        <p14:creationId xmlns:p14="http://schemas.microsoft.com/office/powerpoint/2010/main" val="355027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picture containing drawing&#10;&#10;Description automatically generated">
            <a:extLst>
              <a:ext uri="{FF2B5EF4-FFF2-40B4-BE49-F238E27FC236}">
                <a16:creationId xmlns:a16="http://schemas.microsoft.com/office/drawing/2014/main" id="{01ECCCF8-179F-4664-8E99-B09E16E1D29F}"/>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0825" y="643467"/>
            <a:ext cx="7330350" cy="5571066"/>
          </a:xfrm>
          <a:prstGeom prst="rect">
            <a:avLst/>
          </a:prstGeom>
        </p:spPr>
      </p:pic>
    </p:spTree>
    <p:extLst>
      <p:ext uri="{BB962C8B-B14F-4D97-AF65-F5344CB8AC3E}">
        <p14:creationId xmlns:p14="http://schemas.microsoft.com/office/powerpoint/2010/main" val="131592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1AC1A38-CD6C-4835-8208-E9E4F24B8781}"/>
              </a:ext>
            </a:extLst>
          </p:cNvPr>
          <p:cNvSpPr>
            <a:spLocks noGrp="1"/>
          </p:cNvSpPr>
          <p:nvPr>
            <p:ph type="title"/>
          </p:nvPr>
        </p:nvSpPr>
        <p:spPr>
          <a:xfrm>
            <a:off x="860612" y="1138228"/>
            <a:ext cx="3793685" cy="3858767"/>
          </a:xfrm>
        </p:spPr>
        <p:txBody>
          <a:bodyPr anchor="ctr">
            <a:normAutofit/>
          </a:bodyPr>
          <a:lstStyle/>
          <a:p>
            <a:r>
              <a:rPr lang="en-US" sz="3600" dirty="0"/>
              <a:t>Introduction</a:t>
            </a:r>
            <a:endParaRPr lang="en-GB" sz="36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3B11C2-5D5E-41D8-AC2B-F1BFC7120A1D}"/>
              </a:ext>
            </a:extLst>
          </p:cNvPr>
          <p:cNvSpPr>
            <a:spLocks noGrp="1"/>
          </p:cNvSpPr>
          <p:nvPr>
            <p:ph idx="1"/>
          </p:nvPr>
        </p:nvSpPr>
        <p:spPr>
          <a:xfrm>
            <a:off x="5584483" y="1138228"/>
            <a:ext cx="5440680" cy="3858768"/>
          </a:xfrm>
        </p:spPr>
        <p:txBody>
          <a:bodyPr anchor="ctr">
            <a:normAutofit/>
          </a:bodyPr>
          <a:lstStyle/>
          <a:p>
            <a:r>
              <a:rPr lang="en-US" b="1" dirty="0"/>
              <a:t>Why online Scheduling? </a:t>
            </a:r>
          </a:p>
          <a:p>
            <a:pPr marL="0" indent="0">
              <a:buNone/>
            </a:pPr>
            <a:r>
              <a:rPr lang="en-US" dirty="0"/>
              <a:t>Fast and Simple, another of the reasons to use online customer appointment scheduling is to make scheduling fast and simple. This eliminates missing information and extra phone calls to customers to fill in the blanks. The time your staff spends completing these tasks could be used on more important projects.</a:t>
            </a:r>
            <a:endParaRPr lang="en-GB" dirty="0"/>
          </a:p>
          <a:p>
            <a:endParaRPr lang="en-GB"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85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D111-9D53-4CC3-90CF-278841AEB266}"/>
              </a:ext>
            </a:extLst>
          </p:cNvPr>
          <p:cNvSpPr>
            <a:spLocks noGrp="1"/>
          </p:cNvSpPr>
          <p:nvPr>
            <p:ph type="title"/>
          </p:nvPr>
        </p:nvSpPr>
        <p:spPr/>
        <p:txBody>
          <a:bodyPr/>
          <a:lstStyle/>
          <a:p>
            <a:r>
              <a:rPr lang="en-US" dirty="0">
                <a:solidFill>
                  <a:prstClr val="black"/>
                </a:solidFill>
              </a:rPr>
              <a:t>Motivation</a:t>
            </a:r>
            <a:r>
              <a:rPr lang="en-US" dirty="0"/>
              <a:t> </a:t>
            </a:r>
            <a:endParaRPr lang="en-GB" dirty="0"/>
          </a:p>
        </p:txBody>
      </p:sp>
      <p:sp>
        <p:nvSpPr>
          <p:cNvPr id="3" name="Content Placeholder 2">
            <a:extLst>
              <a:ext uri="{FF2B5EF4-FFF2-40B4-BE49-F238E27FC236}">
                <a16:creationId xmlns:a16="http://schemas.microsoft.com/office/drawing/2014/main" id="{6C7B7C3A-6F56-43B9-940D-B8BA57EFEAC7}"/>
              </a:ext>
            </a:extLst>
          </p:cNvPr>
          <p:cNvSpPr>
            <a:spLocks noGrp="1"/>
          </p:cNvSpPr>
          <p:nvPr>
            <p:ph idx="1"/>
          </p:nvPr>
        </p:nvSpPr>
        <p:spPr/>
        <p:txBody>
          <a:bodyPr/>
          <a:lstStyle/>
          <a:p>
            <a:r>
              <a:rPr lang="en-US" dirty="0"/>
              <a:t>Scheduling an online appointment within few clicks saving time and costs.</a:t>
            </a:r>
          </a:p>
          <a:p>
            <a:r>
              <a:rPr lang="en-US" dirty="0"/>
              <a:t>New appointment availability is shared between all parties online. </a:t>
            </a:r>
          </a:p>
          <a:p>
            <a:r>
              <a:rPr lang="en-US" dirty="0"/>
              <a:t>Appointment other information details is available for new users.</a:t>
            </a:r>
          </a:p>
          <a:p>
            <a:r>
              <a:rPr lang="en-US" dirty="0"/>
              <a:t>Efficiency and flexibility of new booking or rescheduling of an appointment.  </a:t>
            </a:r>
          </a:p>
          <a:p>
            <a:endParaRPr lang="en-GB" dirty="0"/>
          </a:p>
        </p:txBody>
      </p:sp>
    </p:spTree>
    <p:extLst>
      <p:ext uri="{BB962C8B-B14F-4D97-AF65-F5344CB8AC3E}">
        <p14:creationId xmlns:p14="http://schemas.microsoft.com/office/powerpoint/2010/main" val="171022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AC18-7B26-4EB8-81CF-0458BA8EE7F1}"/>
              </a:ext>
            </a:extLst>
          </p:cNvPr>
          <p:cNvSpPr>
            <a:spLocks noGrp="1"/>
          </p:cNvSpPr>
          <p:nvPr>
            <p:ph type="title"/>
          </p:nvPr>
        </p:nvSpPr>
        <p:spPr/>
        <p:txBody>
          <a:bodyPr/>
          <a:lstStyle/>
          <a:p>
            <a:r>
              <a:rPr lang="en-US" dirty="0"/>
              <a:t>Significance of Project</a:t>
            </a:r>
            <a:endParaRPr lang="en-GB" dirty="0"/>
          </a:p>
        </p:txBody>
      </p:sp>
      <p:sp>
        <p:nvSpPr>
          <p:cNvPr id="3" name="Content Placeholder 2">
            <a:extLst>
              <a:ext uri="{FF2B5EF4-FFF2-40B4-BE49-F238E27FC236}">
                <a16:creationId xmlns:a16="http://schemas.microsoft.com/office/drawing/2014/main" id="{5DDAE794-988E-4C27-B276-B894ADFB9822}"/>
              </a:ext>
            </a:extLst>
          </p:cNvPr>
          <p:cNvSpPr>
            <a:spLocks noGrp="1"/>
          </p:cNvSpPr>
          <p:nvPr>
            <p:ph idx="1"/>
          </p:nvPr>
        </p:nvSpPr>
        <p:spPr/>
        <p:txBody>
          <a:bodyPr/>
          <a:lstStyle/>
          <a:p>
            <a:r>
              <a:rPr lang="en-US" dirty="0"/>
              <a:t>This application simplifies the process of make an online appointment via booking website. Also, it's helpful for any kind of business such as: Coaches, Trainees, Tutors, Lawyers, Barbers, Spa, Consultants, Doctors, … etc. Users will be able to book an online appointment directly with no phone call or waiting for long rows.</a:t>
            </a:r>
            <a:endParaRPr lang="en-GB" dirty="0"/>
          </a:p>
          <a:p>
            <a:endParaRPr lang="en-GB" dirty="0"/>
          </a:p>
        </p:txBody>
      </p:sp>
    </p:spTree>
    <p:extLst>
      <p:ext uri="{BB962C8B-B14F-4D97-AF65-F5344CB8AC3E}">
        <p14:creationId xmlns:p14="http://schemas.microsoft.com/office/powerpoint/2010/main" val="17169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FDBB-84D4-4B91-8C38-0305E596B8F9}"/>
              </a:ext>
            </a:extLst>
          </p:cNvPr>
          <p:cNvSpPr>
            <a:spLocks noGrp="1"/>
          </p:cNvSpPr>
          <p:nvPr>
            <p:ph type="title"/>
          </p:nvPr>
        </p:nvSpPr>
        <p:spPr/>
        <p:txBody>
          <a:bodyPr/>
          <a:lstStyle/>
          <a:p>
            <a:r>
              <a:rPr lang="en-US" dirty="0"/>
              <a:t>Features</a:t>
            </a:r>
            <a:endParaRPr lang="en-GB" dirty="0"/>
          </a:p>
        </p:txBody>
      </p:sp>
      <p:graphicFrame>
        <p:nvGraphicFramePr>
          <p:cNvPr id="4" name="Table 4">
            <a:extLst>
              <a:ext uri="{FF2B5EF4-FFF2-40B4-BE49-F238E27FC236}">
                <a16:creationId xmlns:a16="http://schemas.microsoft.com/office/drawing/2014/main" id="{C9007A28-6792-4CE6-9659-E17F6BD5AE32}"/>
              </a:ext>
            </a:extLst>
          </p:cNvPr>
          <p:cNvGraphicFramePr>
            <a:graphicFrameLocks noGrp="1"/>
          </p:cNvGraphicFramePr>
          <p:nvPr>
            <p:ph idx="1"/>
            <p:extLst>
              <p:ext uri="{D42A27DB-BD31-4B8C-83A1-F6EECF244321}">
                <p14:modId xmlns:p14="http://schemas.microsoft.com/office/powerpoint/2010/main" val="2649536707"/>
              </p:ext>
            </p:extLst>
          </p:nvPr>
        </p:nvGraphicFramePr>
        <p:xfrm>
          <a:off x="1500326" y="2016124"/>
          <a:ext cx="9555023" cy="3657600"/>
        </p:xfrm>
        <a:graphic>
          <a:graphicData uri="http://schemas.openxmlformats.org/drawingml/2006/table">
            <a:tbl>
              <a:tblPr firstRow="1" bandRow="1">
                <a:tableStyleId>{2D5ABB26-0587-4C30-8999-92F81FD0307C}</a:tableStyleId>
              </a:tblPr>
              <a:tblGrid>
                <a:gridCol w="4752836">
                  <a:extLst>
                    <a:ext uri="{9D8B030D-6E8A-4147-A177-3AD203B41FA5}">
                      <a16:colId xmlns:a16="http://schemas.microsoft.com/office/drawing/2014/main" val="1217084487"/>
                    </a:ext>
                  </a:extLst>
                </a:gridCol>
                <a:gridCol w="4802187">
                  <a:extLst>
                    <a:ext uri="{9D8B030D-6E8A-4147-A177-3AD203B41FA5}">
                      <a16:colId xmlns:a16="http://schemas.microsoft.com/office/drawing/2014/main" val="1350103817"/>
                    </a:ext>
                  </a:extLst>
                </a:gridCol>
              </a:tblGrid>
              <a:tr h="3470275">
                <a:tc>
                  <a:txBody>
                    <a:bodyPr/>
                    <a:lstStyle/>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Simplicity of use. </a:t>
                      </a:r>
                    </a:p>
                    <a:p>
                      <a:pPr marL="0" lvl="0" indent="0">
                        <a:buFont typeface="Wingdings" panose="05000000000000000000" pitchFamily="2" charset="2"/>
                        <a:buNone/>
                      </a:pPr>
                      <a:endParaRPr lang="en-GB" sz="1800" kern="1200" dirty="0">
                        <a:solidFill>
                          <a:schemeClr val="tx1"/>
                        </a:solidFill>
                        <a:effectLst/>
                        <a:latin typeface="+mn-lt"/>
                        <a:ea typeface="+mn-ea"/>
                        <a:cs typeface="+mn-cs"/>
                      </a:endParaRPr>
                    </a:p>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Totally Cloudy Website.</a:t>
                      </a:r>
                    </a:p>
                    <a:p>
                      <a:pPr marL="0" lvl="0" indent="0">
                        <a:buFont typeface="Wingdings" panose="05000000000000000000" pitchFamily="2" charset="2"/>
                        <a:buNone/>
                      </a:pPr>
                      <a:endParaRPr lang="en-GB" sz="1800" kern="1200" dirty="0">
                        <a:solidFill>
                          <a:schemeClr val="tx1"/>
                        </a:solidFill>
                        <a:effectLst/>
                        <a:latin typeface="+mn-lt"/>
                        <a:ea typeface="+mn-ea"/>
                        <a:cs typeface="+mn-cs"/>
                      </a:endParaRPr>
                    </a:p>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Synchronous with calendar, &amp; calendar reminder.</a:t>
                      </a:r>
                    </a:p>
                    <a:p>
                      <a:pPr marL="0" lvl="0" indent="0">
                        <a:buFont typeface="Wingdings" panose="05000000000000000000" pitchFamily="2" charset="2"/>
                        <a:buNone/>
                      </a:pPr>
                      <a:endParaRPr lang="en-GB" sz="1800" kern="1200" dirty="0">
                        <a:solidFill>
                          <a:schemeClr val="tx1"/>
                        </a:solidFill>
                        <a:effectLst/>
                        <a:latin typeface="+mn-lt"/>
                        <a:ea typeface="+mn-ea"/>
                        <a:cs typeface="+mn-cs"/>
                      </a:endParaRPr>
                    </a:p>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Auto user creation when making an</a:t>
                      </a:r>
                    </a:p>
                    <a:p>
                      <a:pPr marL="0" lvl="0" indent="0">
                        <a:buFont typeface="Wingdings" panose="05000000000000000000" pitchFamily="2" charset="2"/>
                        <a:buNone/>
                      </a:pPr>
                      <a:r>
                        <a:rPr lang="en-US" sz="1800" kern="1200" dirty="0">
                          <a:solidFill>
                            <a:schemeClr val="tx1"/>
                          </a:solidFill>
                          <a:effectLst/>
                          <a:latin typeface="+mn-lt"/>
                          <a:ea typeface="+mn-ea"/>
                          <a:cs typeface="+mn-cs"/>
                        </a:rPr>
                        <a:t> appointment.</a:t>
                      </a:r>
                    </a:p>
                    <a:p>
                      <a:pPr marL="0" lvl="0" indent="0">
                        <a:buFont typeface="Wingdings" panose="05000000000000000000" pitchFamily="2" charset="2"/>
                        <a:buNone/>
                      </a:pPr>
                      <a:endParaRPr lang="en-GB" sz="1800" kern="1200" dirty="0">
                        <a:solidFill>
                          <a:schemeClr val="tx1"/>
                        </a:solidFill>
                        <a:effectLst/>
                        <a:latin typeface="+mn-lt"/>
                        <a:ea typeface="+mn-ea"/>
                        <a:cs typeface="+mn-cs"/>
                      </a:endParaRPr>
                    </a:p>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Displaying the state of booking.</a:t>
                      </a:r>
                      <a:endParaRPr lang="en-GB" sz="1800" kern="1200" dirty="0">
                        <a:solidFill>
                          <a:schemeClr val="tx1"/>
                        </a:solidFill>
                        <a:effectLst/>
                        <a:latin typeface="+mn-lt"/>
                        <a:ea typeface="+mn-ea"/>
                        <a:cs typeface="+mn-cs"/>
                      </a:endParaRPr>
                    </a:p>
                    <a:p>
                      <a:endParaRPr lang="en-GB" dirty="0"/>
                    </a:p>
                  </a:txBody>
                  <a:tcPr/>
                </a:tc>
                <a:tc>
                  <a:txBody>
                    <a:bodyPr/>
                    <a:lstStyle/>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Compatible with both browser and mobile.</a:t>
                      </a:r>
                    </a:p>
                    <a:p>
                      <a:pPr marL="0" lvl="0" indent="0">
                        <a:buFont typeface="Wingdings" panose="05000000000000000000" pitchFamily="2" charset="2"/>
                        <a:buNone/>
                      </a:pPr>
                      <a:endParaRPr lang="en-GB" sz="1800" kern="1200" dirty="0">
                        <a:solidFill>
                          <a:schemeClr val="tx1"/>
                        </a:solidFill>
                        <a:effectLst/>
                        <a:latin typeface="+mn-lt"/>
                        <a:ea typeface="+mn-ea"/>
                        <a:cs typeface="+mn-cs"/>
                      </a:endParaRPr>
                    </a:p>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Display available and non-available date with time.</a:t>
                      </a:r>
                      <a:endParaRPr lang="en-GB" sz="1800" kern="1200" dirty="0">
                        <a:solidFill>
                          <a:schemeClr val="tx1"/>
                        </a:solidFill>
                        <a:effectLst/>
                        <a:latin typeface="+mn-lt"/>
                        <a:ea typeface="+mn-ea"/>
                        <a:cs typeface="+mn-cs"/>
                      </a:endParaRPr>
                    </a:p>
                    <a:p>
                      <a:pPr marL="285750" lvl="0" indent="-285750">
                        <a:buFont typeface="Wingdings" panose="05000000000000000000" pitchFamily="2" charset="2"/>
                        <a:buChar char="Ø"/>
                      </a:pPr>
                      <a:endParaRPr lang="en-US" sz="1800" kern="1200" dirty="0">
                        <a:solidFill>
                          <a:schemeClr val="tx1"/>
                        </a:solidFill>
                        <a:effectLst/>
                        <a:latin typeface="+mn-lt"/>
                        <a:ea typeface="+mn-ea"/>
                        <a:cs typeface="+mn-cs"/>
                      </a:endParaRPr>
                    </a:p>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Online payments</a:t>
                      </a:r>
                    </a:p>
                    <a:p>
                      <a:pPr marL="0" lvl="0" indent="0">
                        <a:buFont typeface="Wingdings" panose="05000000000000000000" pitchFamily="2" charset="2"/>
                        <a:buNone/>
                      </a:pPr>
                      <a:endParaRPr lang="en-GB" sz="1800" kern="1200" dirty="0">
                        <a:solidFill>
                          <a:schemeClr val="tx1"/>
                        </a:solidFill>
                        <a:effectLst/>
                        <a:latin typeface="+mn-lt"/>
                        <a:ea typeface="+mn-ea"/>
                        <a:cs typeface="+mn-cs"/>
                      </a:endParaRPr>
                    </a:p>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Cancel option:  booking or payment.</a:t>
                      </a:r>
                    </a:p>
                    <a:p>
                      <a:pPr marL="0" lvl="0" indent="0">
                        <a:buFont typeface="Wingdings" panose="05000000000000000000" pitchFamily="2" charset="2"/>
                        <a:buNone/>
                      </a:pPr>
                      <a:endParaRPr lang="en-GB" sz="1800" kern="1200" dirty="0">
                        <a:solidFill>
                          <a:schemeClr val="tx1"/>
                        </a:solidFill>
                        <a:effectLst/>
                        <a:latin typeface="+mn-lt"/>
                        <a:ea typeface="+mn-ea"/>
                        <a:cs typeface="+mn-cs"/>
                      </a:endParaRPr>
                    </a:p>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User booking history.</a:t>
                      </a:r>
                    </a:p>
                    <a:p>
                      <a:pPr marL="0" lvl="0" indent="0">
                        <a:buFont typeface="Wingdings" panose="05000000000000000000" pitchFamily="2" charset="2"/>
                        <a:buNone/>
                      </a:pPr>
                      <a:endParaRPr lang="en-GB" sz="1800" kern="1200" dirty="0">
                        <a:solidFill>
                          <a:schemeClr val="tx1"/>
                        </a:solidFill>
                        <a:effectLst/>
                        <a:latin typeface="+mn-lt"/>
                        <a:ea typeface="+mn-ea"/>
                        <a:cs typeface="+mn-cs"/>
                      </a:endParaRPr>
                    </a:p>
                    <a:p>
                      <a:pPr marL="285750" lvl="0" indent="-285750">
                        <a:buFont typeface="Wingdings" panose="05000000000000000000" pitchFamily="2" charset="2"/>
                        <a:buChar char="Ø"/>
                      </a:pPr>
                      <a:r>
                        <a:rPr lang="en-US" sz="1800" kern="1200" dirty="0">
                          <a:solidFill>
                            <a:schemeClr val="tx1"/>
                          </a:solidFill>
                          <a:effectLst/>
                          <a:latin typeface="+mn-lt"/>
                          <a:ea typeface="+mn-ea"/>
                          <a:cs typeface="+mn-cs"/>
                        </a:rPr>
                        <a:t>E-mail option; Send / receive.</a:t>
                      </a:r>
                      <a:endParaRPr lang="en-GB" sz="1800" kern="1200" dirty="0">
                        <a:solidFill>
                          <a:schemeClr val="tx1"/>
                        </a:solidFill>
                        <a:effectLst/>
                        <a:latin typeface="+mn-lt"/>
                        <a:ea typeface="+mn-ea"/>
                        <a:cs typeface="+mn-cs"/>
                      </a:endParaRPr>
                    </a:p>
                    <a:p>
                      <a:endParaRPr lang="en-GB" dirty="0"/>
                    </a:p>
                  </a:txBody>
                  <a:tcPr/>
                </a:tc>
                <a:extLst>
                  <a:ext uri="{0D108BD9-81ED-4DB2-BD59-A6C34878D82A}">
                    <a16:rowId xmlns:a16="http://schemas.microsoft.com/office/drawing/2014/main" val="2831201580"/>
                  </a:ext>
                </a:extLst>
              </a:tr>
            </a:tbl>
          </a:graphicData>
        </a:graphic>
      </p:graphicFrame>
    </p:spTree>
    <p:extLst>
      <p:ext uri="{BB962C8B-B14F-4D97-AF65-F5344CB8AC3E}">
        <p14:creationId xmlns:p14="http://schemas.microsoft.com/office/powerpoint/2010/main" val="297036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C333-ADC5-4643-BDDE-9DECB4EE294C}"/>
              </a:ext>
            </a:extLst>
          </p:cNvPr>
          <p:cNvSpPr>
            <a:spLocks noGrp="1"/>
          </p:cNvSpPr>
          <p:nvPr>
            <p:ph type="title"/>
          </p:nvPr>
        </p:nvSpPr>
        <p:spPr/>
        <p:txBody>
          <a:bodyPr/>
          <a:lstStyle/>
          <a:p>
            <a:r>
              <a:rPr lang="en-US" dirty="0"/>
              <a:t>Stretch Goals (Processing steps)</a:t>
            </a:r>
            <a:br>
              <a:rPr lang="en-GB" dirty="0"/>
            </a:br>
            <a:endParaRPr lang="en-GB" dirty="0"/>
          </a:p>
        </p:txBody>
      </p:sp>
      <p:sp>
        <p:nvSpPr>
          <p:cNvPr id="3" name="Content Placeholder 2">
            <a:extLst>
              <a:ext uri="{FF2B5EF4-FFF2-40B4-BE49-F238E27FC236}">
                <a16:creationId xmlns:a16="http://schemas.microsoft.com/office/drawing/2014/main" id="{69FA3E0B-349F-4FC0-80B6-29FA10A36AE2}"/>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Hosting domain (such as, AWS). </a:t>
            </a:r>
            <a:endParaRPr lang="en-GB" dirty="0"/>
          </a:p>
          <a:p>
            <a:pPr>
              <a:buFont typeface="Wingdings" panose="05000000000000000000" pitchFamily="2" charset="2"/>
              <a:buChar char="Ø"/>
            </a:pPr>
            <a:r>
              <a:rPr lang="en-US" dirty="0"/>
              <a:t>Create a website (create pages). </a:t>
            </a:r>
            <a:endParaRPr lang="en-GB" dirty="0"/>
          </a:p>
          <a:p>
            <a:pPr>
              <a:buFont typeface="Wingdings" panose="05000000000000000000" pitchFamily="2" charset="2"/>
              <a:buChar char="Ø"/>
            </a:pPr>
            <a:r>
              <a:rPr lang="en-US" dirty="0"/>
              <a:t>Design images (using Photoshop). </a:t>
            </a:r>
            <a:endParaRPr lang="en-GB" dirty="0"/>
          </a:p>
          <a:p>
            <a:pPr>
              <a:buFont typeface="Wingdings" panose="05000000000000000000" pitchFamily="2" charset="2"/>
              <a:buChar char="Ø"/>
            </a:pPr>
            <a:r>
              <a:rPr lang="en-US" dirty="0"/>
              <a:t>Developing the website (Coding) </a:t>
            </a:r>
            <a:endParaRPr lang="en-GB" dirty="0"/>
          </a:p>
          <a:p>
            <a:pPr>
              <a:buFont typeface="Wingdings" panose="05000000000000000000" pitchFamily="2" charset="2"/>
              <a:buChar char="Ø"/>
            </a:pPr>
            <a:r>
              <a:rPr lang="en-US" dirty="0"/>
              <a:t>APIs implementation (calling APIs). </a:t>
            </a:r>
            <a:endParaRPr lang="en-GB" dirty="0"/>
          </a:p>
          <a:p>
            <a:pPr>
              <a:buFont typeface="Wingdings" panose="05000000000000000000" pitchFamily="2" charset="2"/>
              <a:buChar char="Ø"/>
            </a:pPr>
            <a:r>
              <a:rPr lang="en-US" dirty="0"/>
              <a:t>Testing web (9 Major tests):</a:t>
            </a:r>
            <a:endParaRPr lang="en-GB" dirty="0"/>
          </a:p>
          <a:p>
            <a:pPr lvl="1">
              <a:buFont typeface="Wingdings" panose="05000000000000000000" pitchFamily="2" charset="2"/>
              <a:buChar char="ü"/>
            </a:pPr>
            <a:r>
              <a:rPr lang="en-US" dirty="0"/>
              <a:t>Functionality Testing</a:t>
            </a:r>
            <a:endParaRPr lang="en-GB" dirty="0"/>
          </a:p>
          <a:p>
            <a:pPr lvl="1">
              <a:buFont typeface="Wingdings" panose="05000000000000000000" pitchFamily="2" charset="2"/>
              <a:buChar char="ü"/>
            </a:pPr>
            <a:r>
              <a:rPr lang="en-US" dirty="0"/>
              <a:t>Test Forms </a:t>
            </a:r>
            <a:endParaRPr lang="en-GB" dirty="0"/>
          </a:p>
          <a:p>
            <a:pPr lvl="1">
              <a:buFont typeface="Wingdings" panose="05000000000000000000" pitchFamily="2" charset="2"/>
              <a:buChar char="ü"/>
            </a:pPr>
            <a:r>
              <a:rPr lang="en-US" dirty="0"/>
              <a:t>Test HTML and CSS</a:t>
            </a:r>
            <a:endParaRPr lang="en-GB" dirty="0"/>
          </a:p>
          <a:p>
            <a:pPr lvl="1">
              <a:buFont typeface="Wingdings" panose="05000000000000000000" pitchFamily="2" charset="2"/>
              <a:buChar char="ü"/>
            </a:pPr>
            <a:r>
              <a:rPr lang="en-US" dirty="0"/>
              <a:t>Usability testing</a:t>
            </a:r>
            <a:endParaRPr lang="en-GB" dirty="0"/>
          </a:p>
          <a:p>
            <a:endParaRPr lang="en-GB" dirty="0"/>
          </a:p>
        </p:txBody>
      </p:sp>
    </p:spTree>
    <p:extLst>
      <p:ext uri="{BB962C8B-B14F-4D97-AF65-F5344CB8AC3E}">
        <p14:creationId xmlns:p14="http://schemas.microsoft.com/office/powerpoint/2010/main" val="103271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F7E7-584C-4C89-A9E4-FE2F9E8983FA}"/>
              </a:ext>
            </a:extLst>
          </p:cNvPr>
          <p:cNvSpPr>
            <a:spLocks noGrp="1"/>
          </p:cNvSpPr>
          <p:nvPr>
            <p:ph type="title"/>
          </p:nvPr>
        </p:nvSpPr>
        <p:spPr/>
        <p:txBody>
          <a:bodyPr/>
          <a:lstStyle/>
          <a:p>
            <a:r>
              <a:rPr lang="en-US" dirty="0"/>
              <a:t>Stretch Goals (Processing steps)</a:t>
            </a:r>
            <a:endParaRPr lang="en-GB" dirty="0"/>
          </a:p>
        </p:txBody>
      </p:sp>
      <p:sp>
        <p:nvSpPr>
          <p:cNvPr id="3" name="Content Placeholder 2">
            <a:extLst>
              <a:ext uri="{FF2B5EF4-FFF2-40B4-BE49-F238E27FC236}">
                <a16:creationId xmlns:a16="http://schemas.microsoft.com/office/drawing/2014/main" id="{409EDE86-3FA3-4B25-8AAA-6CC3EEE3DF64}"/>
              </a:ext>
            </a:extLst>
          </p:cNvPr>
          <p:cNvSpPr>
            <a:spLocks noGrp="1"/>
          </p:cNvSpPr>
          <p:nvPr>
            <p:ph idx="1"/>
          </p:nvPr>
        </p:nvSpPr>
        <p:spPr/>
        <p:txBody>
          <a:bodyPr/>
          <a:lstStyle/>
          <a:p>
            <a:pPr lvl="1">
              <a:buFont typeface="Wingdings" panose="05000000000000000000" pitchFamily="2" charset="2"/>
              <a:buChar char="ü"/>
            </a:pPr>
            <a:r>
              <a:rPr lang="en-US" dirty="0"/>
              <a:t>Interface Testing</a:t>
            </a:r>
            <a:endParaRPr lang="en-GB" dirty="0"/>
          </a:p>
          <a:p>
            <a:pPr lvl="1">
              <a:buFont typeface="Wingdings" panose="05000000000000000000" pitchFamily="2" charset="2"/>
              <a:buChar char="ü"/>
            </a:pPr>
            <a:r>
              <a:rPr lang="en-US" dirty="0"/>
              <a:t>Database Testing</a:t>
            </a:r>
            <a:endParaRPr lang="en-GB" dirty="0"/>
          </a:p>
          <a:p>
            <a:pPr lvl="1">
              <a:buFont typeface="Wingdings" panose="05000000000000000000" pitchFamily="2" charset="2"/>
              <a:buChar char="ü"/>
            </a:pPr>
            <a:r>
              <a:rPr lang="en-US" dirty="0"/>
              <a:t>Browser Compatibility Test.</a:t>
            </a:r>
            <a:endParaRPr lang="en-GB" dirty="0"/>
          </a:p>
          <a:p>
            <a:pPr lvl="1">
              <a:buFont typeface="Wingdings" panose="05000000000000000000" pitchFamily="2" charset="2"/>
              <a:buChar char="ü"/>
            </a:pPr>
            <a:r>
              <a:rPr lang="en-US" dirty="0"/>
              <a:t>Performance Testing:</a:t>
            </a:r>
            <a:endParaRPr lang="en-GB" dirty="0"/>
          </a:p>
          <a:p>
            <a:pPr lvl="1">
              <a:buFont typeface="Wingdings" panose="05000000000000000000" pitchFamily="2" charset="2"/>
              <a:buChar char="ü"/>
            </a:pPr>
            <a:r>
              <a:rPr lang="en-US" dirty="0"/>
              <a:t>Security testing (SSL &amp; Payments):</a:t>
            </a:r>
            <a:endParaRPr lang="en-GB" dirty="0"/>
          </a:p>
          <a:p>
            <a:pPr>
              <a:buFont typeface="Wingdings" panose="05000000000000000000" pitchFamily="2" charset="2"/>
              <a:buChar char="Ø"/>
            </a:pPr>
            <a:r>
              <a:rPr lang="en-US" dirty="0"/>
              <a:t>Publishing the website.</a:t>
            </a:r>
            <a:endParaRPr lang="en-GB" dirty="0"/>
          </a:p>
          <a:p>
            <a:endParaRPr lang="en-GB" dirty="0"/>
          </a:p>
        </p:txBody>
      </p:sp>
    </p:spTree>
    <p:extLst>
      <p:ext uri="{BB962C8B-B14F-4D97-AF65-F5344CB8AC3E}">
        <p14:creationId xmlns:p14="http://schemas.microsoft.com/office/powerpoint/2010/main" val="49781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3" name="Picture 1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5" name="Straight Connector 1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9" name="Rectangle 118">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56FD4B1B-A21D-4ADB-A66E-8E59FCF2D3E3}"/>
              </a:ext>
            </a:extLst>
          </p:cNvPr>
          <p:cNvSpPr>
            <a:spLocks noGrp="1"/>
          </p:cNvSpPr>
          <p:nvPr>
            <p:ph type="title"/>
          </p:nvPr>
        </p:nvSpPr>
        <p:spPr>
          <a:xfrm>
            <a:off x="7235704" y="1074263"/>
            <a:ext cx="4151306" cy="2374516"/>
          </a:xfrm>
        </p:spPr>
        <p:txBody>
          <a:bodyPr vert="horz" lIns="91440" tIns="45720" rIns="91440" bIns="0" rtlCol="0" anchor="b">
            <a:normAutofit/>
          </a:bodyPr>
          <a:lstStyle/>
          <a:p>
            <a:pPr algn="ctr"/>
            <a:r>
              <a:rPr lang="en-US" sz="3700" dirty="0"/>
              <a:t>Collaboration plan </a:t>
            </a:r>
          </a:p>
        </p:txBody>
      </p:sp>
      <p:cxnSp>
        <p:nvCxnSpPr>
          <p:cNvPr id="123" name="Straight Connector 122">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25" name="Picture 12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7" name="Straight Connector 126">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14">
            <a:extLst>
              <a:ext uri="{FF2B5EF4-FFF2-40B4-BE49-F238E27FC236}">
                <a16:creationId xmlns:a16="http://schemas.microsoft.com/office/drawing/2014/main" id="{917E89EE-5233-44AF-B94B-2006B8630CB5}"/>
              </a:ext>
            </a:extLst>
          </p:cNvPr>
          <p:cNvGraphicFramePr>
            <a:graphicFrameLocks noGrp="1"/>
          </p:cNvGraphicFramePr>
          <p:nvPr>
            <p:ph idx="1"/>
            <p:extLst>
              <p:ext uri="{D42A27DB-BD31-4B8C-83A1-F6EECF244321}">
                <p14:modId xmlns:p14="http://schemas.microsoft.com/office/powerpoint/2010/main" val="1012617725"/>
              </p:ext>
            </p:extLst>
          </p:nvPr>
        </p:nvGraphicFramePr>
        <p:xfrm>
          <a:off x="334522" y="952658"/>
          <a:ext cx="5910605" cy="4232779"/>
        </p:xfrm>
        <a:graphic>
          <a:graphicData uri="http://schemas.openxmlformats.org/drawingml/2006/table">
            <a:tbl>
              <a:tblPr/>
              <a:tblGrid>
                <a:gridCol w="2019139">
                  <a:extLst>
                    <a:ext uri="{9D8B030D-6E8A-4147-A177-3AD203B41FA5}">
                      <a16:colId xmlns:a16="http://schemas.microsoft.com/office/drawing/2014/main" val="1662834304"/>
                    </a:ext>
                  </a:extLst>
                </a:gridCol>
                <a:gridCol w="371124">
                  <a:extLst>
                    <a:ext uri="{9D8B030D-6E8A-4147-A177-3AD203B41FA5}">
                      <a16:colId xmlns:a16="http://schemas.microsoft.com/office/drawing/2014/main" val="3297629042"/>
                    </a:ext>
                  </a:extLst>
                </a:gridCol>
                <a:gridCol w="371124">
                  <a:extLst>
                    <a:ext uri="{9D8B030D-6E8A-4147-A177-3AD203B41FA5}">
                      <a16:colId xmlns:a16="http://schemas.microsoft.com/office/drawing/2014/main" val="3968630682"/>
                    </a:ext>
                  </a:extLst>
                </a:gridCol>
                <a:gridCol w="371124">
                  <a:extLst>
                    <a:ext uri="{9D8B030D-6E8A-4147-A177-3AD203B41FA5}">
                      <a16:colId xmlns:a16="http://schemas.microsoft.com/office/drawing/2014/main" val="3715509331"/>
                    </a:ext>
                  </a:extLst>
                </a:gridCol>
                <a:gridCol w="371124">
                  <a:extLst>
                    <a:ext uri="{9D8B030D-6E8A-4147-A177-3AD203B41FA5}">
                      <a16:colId xmlns:a16="http://schemas.microsoft.com/office/drawing/2014/main" val="50410846"/>
                    </a:ext>
                  </a:extLst>
                </a:gridCol>
                <a:gridCol w="371124">
                  <a:extLst>
                    <a:ext uri="{9D8B030D-6E8A-4147-A177-3AD203B41FA5}">
                      <a16:colId xmlns:a16="http://schemas.microsoft.com/office/drawing/2014/main" val="3070952274"/>
                    </a:ext>
                  </a:extLst>
                </a:gridCol>
                <a:gridCol w="371124">
                  <a:extLst>
                    <a:ext uri="{9D8B030D-6E8A-4147-A177-3AD203B41FA5}">
                      <a16:colId xmlns:a16="http://schemas.microsoft.com/office/drawing/2014/main" val="2094676158"/>
                    </a:ext>
                  </a:extLst>
                </a:gridCol>
                <a:gridCol w="371124">
                  <a:extLst>
                    <a:ext uri="{9D8B030D-6E8A-4147-A177-3AD203B41FA5}">
                      <a16:colId xmlns:a16="http://schemas.microsoft.com/office/drawing/2014/main" val="69007065"/>
                    </a:ext>
                  </a:extLst>
                </a:gridCol>
                <a:gridCol w="371124">
                  <a:extLst>
                    <a:ext uri="{9D8B030D-6E8A-4147-A177-3AD203B41FA5}">
                      <a16:colId xmlns:a16="http://schemas.microsoft.com/office/drawing/2014/main" val="2386031727"/>
                    </a:ext>
                  </a:extLst>
                </a:gridCol>
                <a:gridCol w="371124">
                  <a:extLst>
                    <a:ext uri="{9D8B030D-6E8A-4147-A177-3AD203B41FA5}">
                      <a16:colId xmlns:a16="http://schemas.microsoft.com/office/drawing/2014/main" val="972791677"/>
                    </a:ext>
                  </a:extLst>
                </a:gridCol>
                <a:gridCol w="551350">
                  <a:extLst>
                    <a:ext uri="{9D8B030D-6E8A-4147-A177-3AD203B41FA5}">
                      <a16:colId xmlns:a16="http://schemas.microsoft.com/office/drawing/2014/main" val="3644895163"/>
                    </a:ext>
                  </a:extLst>
                </a:gridCol>
              </a:tblGrid>
              <a:tr h="235360">
                <a:tc rowSpan="2">
                  <a:txBody>
                    <a:bodyPr/>
                    <a:lstStyle/>
                    <a:p>
                      <a:pPr algn="ctr" fontAlgn="b">
                        <a:spcBef>
                          <a:spcPts val="0"/>
                        </a:spcBef>
                        <a:spcAft>
                          <a:spcPts val="0"/>
                        </a:spcAft>
                      </a:pPr>
                      <a:r>
                        <a:rPr lang="en-GB" sz="1000" b="1" i="0" u="none" strike="noStrike" dirty="0">
                          <a:solidFill>
                            <a:srgbClr val="000000"/>
                          </a:solidFill>
                          <a:effectLst/>
                          <a:latin typeface="Calibri" panose="020F0502020204030204" pitchFamily="34" charset="0"/>
                        </a:rPr>
                        <a:t>Task Name</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GB" sz="700" b="1" i="0" u="none" strike="noStrike" dirty="0">
                          <a:solidFill>
                            <a:srgbClr val="FFFFFF"/>
                          </a:solidFill>
                          <a:effectLst/>
                          <a:latin typeface="Calibri" panose="020F0502020204030204" pitchFamily="34" charset="0"/>
                        </a:rPr>
                        <a:t>Feb</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b">
                        <a:spcBef>
                          <a:spcPts val="0"/>
                        </a:spcBef>
                        <a:spcAft>
                          <a:spcPts val="0"/>
                        </a:spcAft>
                      </a:pPr>
                      <a:r>
                        <a:rPr lang="en-GB" sz="700" b="1" i="0" u="none" strike="noStrike" dirty="0">
                          <a:solidFill>
                            <a:srgbClr val="FFFFFF"/>
                          </a:solidFill>
                          <a:effectLst/>
                          <a:latin typeface="Calibri" panose="020F0502020204030204" pitchFamily="34" charset="0"/>
                        </a:rPr>
                        <a:t>Mar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n-GB"/>
                    </a:p>
                  </a:txBody>
                  <a:tcPr/>
                </a:tc>
                <a:tc hMerge="1">
                  <a:txBody>
                    <a:bodyPr/>
                    <a:lstStyle/>
                    <a:p>
                      <a:endParaRPr lang="en-GB"/>
                    </a:p>
                  </a:txBody>
                  <a:tcPr/>
                </a:tc>
                <a:tc hMerge="1">
                  <a:txBody>
                    <a:bodyPr/>
                    <a:lstStyle/>
                    <a:p>
                      <a:endParaRPr lang="en-GB"/>
                    </a:p>
                  </a:txBody>
                  <a:tcPr/>
                </a:tc>
                <a:tc gridSpan="3">
                  <a:txBody>
                    <a:bodyPr/>
                    <a:lstStyle/>
                    <a:p>
                      <a:pPr algn="ctr" fontAlgn="b">
                        <a:spcBef>
                          <a:spcPts val="0"/>
                        </a:spcBef>
                        <a:spcAft>
                          <a:spcPts val="0"/>
                        </a:spcAft>
                      </a:pPr>
                      <a:r>
                        <a:rPr lang="en-GB" sz="700" b="1" i="0" u="none" strike="noStrike" dirty="0">
                          <a:solidFill>
                            <a:srgbClr val="FFFFFF"/>
                          </a:solidFill>
                          <a:effectLst/>
                          <a:latin typeface="Calibri" panose="020F0502020204030204" pitchFamily="34" charset="0"/>
                        </a:rPr>
                        <a:t>Apr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n-GB"/>
                    </a:p>
                  </a:txBody>
                  <a:tcPr/>
                </a:tc>
                <a:tc hMerge="1">
                  <a:txBody>
                    <a:bodyPr/>
                    <a:lstStyle/>
                    <a:p>
                      <a:endParaRPr lang="en-GB"/>
                    </a:p>
                  </a:txBody>
                  <a:tcPr/>
                </a:tc>
                <a:tc gridSpan="2">
                  <a:txBody>
                    <a:bodyPr/>
                    <a:lstStyle/>
                    <a:p>
                      <a:pPr algn="ctr" fontAlgn="b">
                        <a:spcBef>
                          <a:spcPts val="0"/>
                        </a:spcBef>
                        <a:spcAft>
                          <a:spcPts val="0"/>
                        </a:spcAft>
                      </a:pPr>
                      <a:r>
                        <a:rPr lang="en-GB" sz="700" b="1" i="0" u="none" strike="noStrike" dirty="0">
                          <a:solidFill>
                            <a:srgbClr val="FFFFFF"/>
                          </a:solidFill>
                          <a:effectLst/>
                          <a:latin typeface="Calibri" panose="020F0502020204030204" pitchFamily="34" charset="0"/>
                        </a:rPr>
                        <a:t>May</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n-GB"/>
                    </a:p>
                  </a:txBody>
                  <a:tcPr/>
                </a:tc>
                <a:extLst>
                  <a:ext uri="{0D108BD9-81ED-4DB2-BD59-A6C34878D82A}">
                    <a16:rowId xmlns:a16="http://schemas.microsoft.com/office/drawing/2014/main" val="4124073418"/>
                  </a:ext>
                </a:extLst>
              </a:tr>
              <a:tr h="160367">
                <a:tc vMerge="1">
                  <a:txBody>
                    <a:bodyPr/>
                    <a:lstStyle/>
                    <a:p>
                      <a:endParaRPr lang="en-GB"/>
                    </a:p>
                  </a:txBody>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Week1</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Week1</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Week2</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Week3</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Week4</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Week1</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Week2</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Week3</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Week4</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1" i="0" u="none" strike="noStrike" dirty="0">
                          <a:solidFill>
                            <a:srgbClr val="000000"/>
                          </a:solidFill>
                          <a:effectLst/>
                          <a:latin typeface="Calibri" panose="020F0502020204030204" pitchFamily="34" charset="0"/>
                        </a:rPr>
                        <a:t>Week1</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6837864"/>
                  </a:ext>
                </a:extLst>
              </a:tr>
              <a:tr h="350731">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1- Hosting domain (Picking Cloud platform).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 Omar,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2220920"/>
                  </a:ext>
                </a:extLst>
              </a:tr>
              <a:tr h="223822">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2- Create a website (create pages).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 Omar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170370"/>
                  </a:ext>
                </a:extLst>
              </a:tr>
              <a:tr h="0">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3- Design images.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5945845"/>
                  </a:ext>
                </a:extLst>
              </a:tr>
              <a:tr h="350731">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3- Developing the website (Coding)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 Omar,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293112"/>
                  </a:ext>
                </a:extLst>
              </a:tr>
              <a:tr h="160367">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4- APIs implementation (calling APIs).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Omar</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494597"/>
                  </a:ext>
                </a:extLst>
              </a:tr>
              <a:tr h="223822">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5- Testing web (9 Major tests).  </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Ali, Omar,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3010983"/>
                  </a:ext>
                </a:extLst>
              </a:tr>
              <a:tr h="223822">
                <a:tc>
                  <a:txBody>
                    <a:body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Functionality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3369399"/>
                  </a:ext>
                </a:extLst>
              </a:tr>
              <a:tr h="223822">
                <a:tc>
                  <a:txBody>
                    <a:body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Test Forms </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782883"/>
                  </a:ext>
                </a:extLst>
              </a:tr>
              <a:tr h="223822">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   Test HTML and CSS</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6543044"/>
                  </a:ext>
                </a:extLst>
              </a:tr>
              <a:tr h="223822">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   Usability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5035320"/>
                  </a:ext>
                </a:extLst>
              </a:tr>
              <a:tr h="223822">
                <a:tc>
                  <a:txBody>
                    <a:body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Interface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Omar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7108193"/>
                  </a:ext>
                </a:extLst>
              </a:tr>
              <a:tr h="223822">
                <a:tc>
                  <a:txBody>
                    <a:body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Database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Omar</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182322"/>
                  </a:ext>
                </a:extLst>
              </a:tr>
              <a:tr h="223822">
                <a:tc>
                  <a:txBody>
                    <a:bodyPr/>
                    <a:lstStyle/>
                    <a:p>
                      <a:pPr algn="l" fontAlgn="ctr">
                        <a:spcBef>
                          <a:spcPts val="0"/>
                        </a:spcBef>
                        <a:spcAft>
                          <a:spcPts val="0"/>
                        </a:spcAft>
                      </a:pPr>
                      <a:r>
                        <a:rPr lang="en-GB" sz="700" b="1" i="0" u="none" strike="noStrike" dirty="0">
                          <a:solidFill>
                            <a:srgbClr val="FFFFFF"/>
                          </a:solidFill>
                          <a:effectLst/>
                          <a:latin typeface="Symbol" panose="05050102010706020507" pitchFamily="18" charset="2"/>
                        </a:rPr>
                        <a:t>    Browser Compatibility Test.</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053694"/>
                  </a:ext>
                </a:extLst>
              </a:tr>
              <a:tr h="223822">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   Performance Testing:</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Abbas,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7057327"/>
                  </a:ext>
                </a:extLst>
              </a:tr>
              <a:tr h="350731">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   Security testing (SSL &amp; Payments):</a:t>
                      </a:r>
                      <a:endParaRPr lang="en-GB" sz="1100" b="0" i="0" u="none" strike="noStrike" dirty="0">
                        <a:effectLst/>
                        <a:latin typeface="Arial" panose="020B0604020202020204" pitchFamily="34" charset="0"/>
                      </a:endParaRPr>
                    </a:p>
                  </a:txBody>
                  <a:tcPr marL="4648"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Omar, Ali, Abbas</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GB"/>
                    </a:p>
                  </a:txBody>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6894472"/>
                  </a:ext>
                </a:extLst>
              </a:tr>
              <a:tr h="223822">
                <a:tc>
                  <a:txBody>
                    <a:bodyPr/>
                    <a:lstStyle/>
                    <a:p>
                      <a:pPr algn="l" fontAlgn="ctr">
                        <a:spcBef>
                          <a:spcPts val="0"/>
                        </a:spcBef>
                        <a:spcAft>
                          <a:spcPts val="0"/>
                        </a:spcAft>
                      </a:pPr>
                      <a:r>
                        <a:rPr lang="en-GB" sz="700" b="1" i="0" u="none" strike="noStrike" dirty="0">
                          <a:solidFill>
                            <a:srgbClr val="FFFFFF"/>
                          </a:solidFill>
                          <a:effectLst/>
                          <a:latin typeface="Calibri" panose="020F0502020204030204" pitchFamily="34" charset="0"/>
                        </a:rPr>
                        <a:t>6- Publishing the website. (Finalize)</a:t>
                      </a:r>
                      <a:endParaRPr lang="en-GB" sz="1100" b="0" i="0" u="none" strike="noStrike" dirty="0">
                        <a:effectLst/>
                        <a:latin typeface="Arial" panose="020B0604020202020204" pitchFamily="34" charset="0"/>
                      </a:endParaRPr>
                    </a:p>
                  </a:txBody>
                  <a:tcPr marL="111540" marR="4648" marT="46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GB" sz="700" b="0" i="0" u="none" strike="noStrike" dirty="0">
                          <a:solidFill>
                            <a:srgbClr val="000000"/>
                          </a:solidFill>
                          <a:effectLst/>
                          <a:latin typeface="Calibri" panose="020F0502020204030204" pitchFamily="34" charset="0"/>
                        </a:rPr>
                        <a:t> </a:t>
                      </a:r>
                      <a:endParaRPr lang="en-GB" sz="1100" b="0" i="0" u="none" strike="noStrike" dirty="0">
                        <a:effectLst/>
                        <a:latin typeface="Arial" panose="020B0604020202020204" pitchFamily="34" charset="0"/>
                      </a:endParaRPr>
                    </a:p>
                  </a:txBody>
                  <a:tcPr marL="4648" marR="4648" marT="46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spcBef>
                          <a:spcPts val="0"/>
                        </a:spcBef>
                        <a:spcAft>
                          <a:spcPts val="0"/>
                        </a:spcAft>
                      </a:pPr>
                      <a:r>
                        <a:rPr lang="en-GB" sz="700" b="0" i="0" u="none" strike="noStrike" dirty="0">
                          <a:solidFill>
                            <a:srgbClr val="000000"/>
                          </a:solidFill>
                          <a:effectLst/>
                          <a:latin typeface="Calibri" panose="020F0502020204030204" pitchFamily="34" charset="0"/>
                        </a:rPr>
                        <a:t>Ali, Omar, Ali</a:t>
                      </a:r>
                      <a:endParaRPr lang="en-GB" sz="1100" b="0" i="0" u="none" strike="noStrike" dirty="0">
                        <a:effectLst/>
                        <a:latin typeface="Arial" panose="020B0604020202020204" pitchFamily="34" charset="0"/>
                      </a:endParaRPr>
                    </a:p>
                  </a:txBody>
                  <a:tcPr marL="55770" marR="55770" marT="27885" marB="2788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GB"/>
                    </a:p>
                  </a:txBody>
                  <a:tcPr/>
                </a:tc>
                <a:extLst>
                  <a:ext uri="{0D108BD9-81ED-4DB2-BD59-A6C34878D82A}">
                    <a16:rowId xmlns:a16="http://schemas.microsoft.com/office/drawing/2014/main" val="2865789705"/>
                  </a:ext>
                </a:extLst>
              </a:tr>
            </a:tbl>
          </a:graphicData>
        </a:graphic>
      </p:graphicFrame>
    </p:spTree>
    <p:extLst>
      <p:ext uri="{BB962C8B-B14F-4D97-AF65-F5344CB8AC3E}">
        <p14:creationId xmlns:p14="http://schemas.microsoft.com/office/powerpoint/2010/main" val="84868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6576-CF12-4F80-868E-862484D8736F}"/>
              </a:ext>
            </a:extLst>
          </p:cNvPr>
          <p:cNvSpPr>
            <a:spLocks noGrp="1"/>
          </p:cNvSpPr>
          <p:nvPr>
            <p:ph type="title"/>
          </p:nvPr>
        </p:nvSpPr>
        <p:spPr/>
        <p:txBody>
          <a:bodyPr/>
          <a:lstStyle/>
          <a:p>
            <a:r>
              <a:rPr lang="en-US" dirty="0"/>
              <a:t>Possible API’s</a:t>
            </a:r>
            <a:endParaRPr lang="en-GB" dirty="0"/>
          </a:p>
        </p:txBody>
      </p:sp>
      <p:sp>
        <p:nvSpPr>
          <p:cNvPr id="3" name="Content Placeholder 2">
            <a:extLst>
              <a:ext uri="{FF2B5EF4-FFF2-40B4-BE49-F238E27FC236}">
                <a16:creationId xmlns:a16="http://schemas.microsoft.com/office/drawing/2014/main" id="{BE661282-50C7-4858-901F-533E907333D8}"/>
              </a:ext>
            </a:extLst>
          </p:cNvPr>
          <p:cNvSpPr>
            <a:spLocks noGrp="1"/>
          </p:cNvSpPr>
          <p:nvPr>
            <p:ph idx="1"/>
          </p:nvPr>
        </p:nvSpPr>
        <p:spPr/>
        <p:txBody>
          <a:bodyPr/>
          <a:lstStyle/>
          <a:p>
            <a:pPr fontAlgn="base"/>
            <a:r>
              <a:rPr lang="en-US" dirty="0"/>
              <a:t>Google Maps API </a:t>
            </a:r>
          </a:p>
          <a:p>
            <a:pPr marL="0" indent="0" fontAlgn="base">
              <a:buNone/>
            </a:pPr>
            <a:r>
              <a:rPr lang="en-US" dirty="0"/>
              <a:t> https://developers.google.com/maps/documentation</a:t>
            </a:r>
            <a:endParaRPr lang="en-GB" dirty="0"/>
          </a:p>
          <a:p>
            <a:pPr fontAlgn="base"/>
            <a:r>
              <a:rPr lang="en-US" dirty="0"/>
              <a:t>Google Calendar API </a:t>
            </a:r>
          </a:p>
          <a:p>
            <a:pPr marL="0" indent="0" fontAlgn="base">
              <a:buNone/>
            </a:pPr>
            <a:r>
              <a:rPr lang="en-US" dirty="0"/>
              <a:t> https://developers.google.com/calendar/overview</a:t>
            </a:r>
            <a:endParaRPr lang="en-GB" dirty="0"/>
          </a:p>
          <a:p>
            <a:pPr fontAlgn="base"/>
            <a:r>
              <a:rPr lang="en-US" dirty="0"/>
              <a:t>Outlook Calendar API </a:t>
            </a:r>
          </a:p>
          <a:p>
            <a:pPr marL="0" indent="0" fontAlgn="base">
              <a:buNone/>
            </a:pPr>
            <a:r>
              <a:rPr lang="en-US" dirty="0"/>
              <a:t> https://docs.microsoft.com/en-us/graph/outlook-calendar-concept-overview</a:t>
            </a:r>
            <a:endParaRPr lang="en-GB" dirty="0"/>
          </a:p>
          <a:p>
            <a:endParaRPr lang="en-GB" dirty="0"/>
          </a:p>
        </p:txBody>
      </p:sp>
    </p:spTree>
    <p:extLst>
      <p:ext uri="{BB962C8B-B14F-4D97-AF65-F5344CB8AC3E}">
        <p14:creationId xmlns:p14="http://schemas.microsoft.com/office/powerpoint/2010/main" val="20308815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47</TotalTime>
  <Words>764</Words>
  <Application>Microsoft Office PowerPoint</Application>
  <PresentationFormat>Widescreen</PresentationFormat>
  <Paragraphs>247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Symbol</vt:lpstr>
      <vt:lpstr>Wingdings</vt:lpstr>
      <vt:lpstr>Gallery</vt:lpstr>
      <vt:lpstr>Appointment Booking Website   </vt:lpstr>
      <vt:lpstr>Introduction</vt:lpstr>
      <vt:lpstr>Motivation </vt:lpstr>
      <vt:lpstr>Significance of Project</vt:lpstr>
      <vt:lpstr>Features</vt:lpstr>
      <vt:lpstr>Stretch Goals (Processing steps) </vt:lpstr>
      <vt:lpstr>Stretch Goals (Processing steps)</vt:lpstr>
      <vt:lpstr>Collaboration plan </vt:lpstr>
      <vt:lpstr>Possible API’s</vt:lpstr>
      <vt:lpstr>Possible Tech</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Appointment Booking Website   </dc:title>
  <dc:creator>Ali Alyami</dc:creator>
  <cp:lastModifiedBy>Ali Alyami</cp:lastModifiedBy>
  <cp:revision>5</cp:revision>
  <dcterms:created xsi:type="dcterms:W3CDTF">2020-02-22T20:07:14Z</dcterms:created>
  <dcterms:modified xsi:type="dcterms:W3CDTF">2020-02-22T20:54:49Z</dcterms:modified>
</cp:coreProperties>
</file>