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 id="268"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9981" autoAdjust="0"/>
    <p:restoredTop sz="94660"/>
  </p:normalViewPr>
  <p:slideViewPr>
    <p:cSldViewPr snapToGrid="0">
      <p:cViewPr>
        <p:scale>
          <a:sx n="93" d="100"/>
          <a:sy n="93" d="100"/>
        </p:scale>
        <p:origin x="360" y="37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2/27/2020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pPr/>
              <a:t>2/27/2020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pPr/>
              <a:t>2/27/2020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pPr/>
              <a:t>2/27/2020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pPr/>
              <a:t>2/27/2020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pPr/>
              <a:t>2/27/2020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pPr/>
              <a:t>2/27/2020</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pPr/>
              <a:t>2/27/2020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pPr/>
              <a:t>2/27/2020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pPr/>
              <a:t>2/27/2020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pPr/>
              <a:t>2/27/2020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pPr/>
              <a:t>2/27/2020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pPr/>
              <a:t>2/27/2020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pPr/>
              <a:t>2/27/2020</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pPr/>
              <a:t>2/27/2020</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pPr/>
              <a:t>2/27/2020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pPr/>
              <a:t>2/27/2020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pPr/>
              <a:t>2/27/2020</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Alshaikh1abbas/CS5525-CC"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Health Care System</a:t>
            </a:r>
            <a:r>
              <a:rPr lang="x-none" dirty="0"/>
              <a:t/>
            </a:r>
            <a:br>
              <a:rPr lang="x-none" dirty="0"/>
            </a:br>
            <a:endParaRPr lang="en-US" dirty="0"/>
          </a:p>
        </p:txBody>
      </p:sp>
    </p:spTree>
    <p:extLst>
      <p:ext uri="{BB962C8B-B14F-4D97-AF65-F5344CB8AC3E}">
        <p14:creationId xmlns:p14="http://schemas.microsoft.com/office/powerpoint/2010/main" xmlns="" val="2580426582"/>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5400" dirty="0">
                <a:latin typeface="Times New Roman" panose="02020603050405020304" pitchFamily="18" charset="0"/>
                <a:cs typeface="Times New Roman" panose="02020603050405020304" pitchFamily="18" charset="0"/>
              </a:rPr>
              <a:t>System architectures and tools</a:t>
            </a:r>
          </a:p>
        </p:txBody>
      </p:sp>
      <p:sp>
        <p:nvSpPr>
          <p:cNvPr id="3" name="Content Placeholder 2"/>
          <p:cNvSpPr>
            <a:spLocks noGrp="1"/>
          </p:cNvSpPr>
          <p:nvPr>
            <p:ph idx="1"/>
          </p:nvPr>
        </p:nvSpPr>
        <p:spPr/>
        <p:txBody>
          <a:bodyPr/>
          <a:lstStyle/>
          <a:p>
            <a:r>
              <a:rPr lang="en-US" sz="2000" dirty="0">
                <a:latin typeface="Times New Roman" panose="02020603050405020304" pitchFamily="18" charset="0"/>
                <a:cs typeface="Times New Roman" panose="02020603050405020304" pitchFamily="18" charset="0"/>
              </a:rPr>
              <a:t>The system will be developed using ;</a:t>
            </a:r>
          </a:p>
          <a:p>
            <a:pPr lvl="1"/>
            <a:r>
              <a:rPr lang="en-US" dirty="0">
                <a:latin typeface="Times New Roman" panose="02020603050405020304" pitchFamily="18" charset="0"/>
                <a:cs typeface="Times New Roman" panose="02020603050405020304" pitchFamily="18" charset="0"/>
              </a:rPr>
              <a:t>PHP programming language with </a:t>
            </a:r>
            <a:r>
              <a:rPr lang="en-US" dirty="0" err="1" smtClean="0">
                <a:latin typeface="Times New Roman" panose="02020603050405020304" pitchFamily="18" charset="0"/>
                <a:cs typeface="Times New Roman" panose="02020603050405020304" pitchFamily="18" charset="0"/>
              </a:rPr>
              <a:t>laravel</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frameworks </a:t>
            </a:r>
          </a:p>
          <a:p>
            <a:pPr lvl="1"/>
            <a:r>
              <a:rPr lang="en-US" dirty="0">
                <a:latin typeface="Times New Roman" panose="02020603050405020304" pitchFamily="18" charset="0"/>
                <a:cs typeface="Times New Roman" panose="02020603050405020304" pitchFamily="18" charset="0"/>
              </a:rPr>
              <a:t>Java Script for validation of the activities.</a:t>
            </a:r>
            <a:endParaRPr lang="x-none"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platform which the website will be hosted in is the Amazon Web Services </a:t>
            </a:r>
          </a:p>
          <a:p>
            <a:pPr lvl="1"/>
            <a:r>
              <a:rPr lang="en-US" dirty="0">
                <a:latin typeface="Times New Roman" panose="02020603050405020304" pitchFamily="18" charset="0"/>
                <a:cs typeface="Times New Roman" panose="02020603050405020304" pitchFamily="18" charset="0"/>
              </a:rPr>
              <a:t>which support cloud storage and other facilities.</a:t>
            </a:r>
            <a:endParaRPr lang="x-none"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xmlns="" val="3422726981"/>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4DE046-9949-4EC5-9A9C-61CC028FB4D9}"/>
              </a:ext>
            </a:extLst>
          </p:cNvPr>
          <p:cNvSpPr>
            <a:spLocks noGrp="1"/>
          </p:cNvSpPr>
          <p:nvPr>
            <p:ph type="title"/>
          </p:nvPr>
        </p:nvSpPr>
        <p:spPr/>
        <p:txBody>
          <a:bodyPr/>
          <a:lstStyle/>
          <a:p>
            <a:r>
              <a:rPr lang="en-US" dirty="0"/>
              <a:t>Meeting plan</a:t>
            </a:r>
            <a:endParaRPr lang="en-GB" dirty="0"/>
          </a:p>
        </p:txBody>
      </p:sp>
      <p:sp>
        <p:nvSpPr>
          <p:cNvPr id="3" name="Content Placeholder 2">
            <a:extLst>
              <a:ext uri="{FF2B5EF4-FFF2-40B4-BE49-F238E27FC236}">
                <a16:creationId xmlns:a16="http://schemas.microsoft.com/office/drawing/2014/main" xmlns="" id="{CAA98DE4-E11E-49BD-A43D-DC59A245E1B5}"/>
              </a:ext>
            </a:extLst>
          </p:cNvPr>
          <p:cNvSpPr>
            <a:spLocks noGrp="1"/>
          </p:cNvSpPr>
          <p:nvPr>
            <p:ph idx="1"/>
          </p:nvPr>
        </p:nvSpPr>
        <p:spPr/>
        <p:txBody>
          <a:bodyPr/>
          <a:lstStyle/>
          <a:p>
            <a:endParaRPr lang="en-GB"/>
          </a:p>
        </p:txBody>
      </p:sp>
      <p:graphicFrame>
        <p:nvGraphicFramePr>
          <p:cNvPr id="4" name="Content Placeholder 14">
            <a:extLst>
              <a:ext uri="{FF2B5EF4-FFF2-40B4-BE49-F238E27FC236}">
                <a16:creationId xmlns:a16="http://schemas.microsoft.com/office/drawing/2014/main" xmlns="" id="{20CE1154-B548-4AAF-8D08-DA3B8148AD3F}"/>
              </a:ext>
            </a:extLst>
          </p:cNvPr>
          <p:cNvGraphicFramePr>
            <a:graphicFrameLocks/>
          </p:cNvGraphicFramePr>
          <p:nvPr>
            <p:extLst>
              <p:ext uri="{D42A27DB-BD31-4B8C-83A1-F6EECF244321}">
                <p14:modId xmlns:p14="http://schemas.microsoft.com/office/powerpoint/2010/main" xmlns="" val="3901167042"/>
              </p:ext>
            </p:extLst>
          </p:nvPr>
        </p:nvGraphicFramePr>
        <p:xfrm>
          <a:off x="1154954" y="2183028"/>
          <a:ext cx="6820120" cy="4328698"/>
        </p:xfrm>
        <a:graphic>
          <a:graphicData uri="http://schemas.openxmlformats.org/drawingml/2006/table">
            <a:tbl>
              <a:tblPr/>
              <a:tblGrid>
                <a:gridCol w="2329841">
                  <a:extLst>
                    <a:ext uri="{9D8B030D-6E8A-4147-A177-3AD203B41FA5}">
                      <a16:colId xmlns:a16="http://schemas.microsoft.com/office/drawing/2014/main" xmlns="" val="1662834304"/>
                    </a:ext>
                  </a:extLst>
                </a:gridCol>
                <a:gridCol w="428232">
                  <a:extLst>
                    <a:ext uri="{9D8B030D-6E8A-4147-A177-3AD203B41FA5}">
                      <a16:colId xmlns:a16="http://schemas.microsoft.com/office/drawing/2014/main" xmlns="" val="3297629042"/>
                    </a:ext>
                  </a:extLst>
                </a:gridCol>
                <a:gridCol w="428232">
                  <a:extLst>
                    <a:ext uri="{9D8B030D-6E8A-4147-A177-3AD203B41FA5}">
                      <a16:colId xmlns:a16="http://schemas.microsoft.com/office/drawing/2014/main" xmlns="" val="3968630682"/>
                    </a:ext>
                  </a:extLst>
                </a:gridCol>
                <a:gridCol w="428232">
                  <a:extLst>
                    <a:ext uri="{9D8B030D-6E8A-4147-A177-3AD203B41FA5}">
                      <a16:colId xmlns:a16="http://schemas.microsoft.com/office/drawing/2014/main" xmlns="" val="3715509331"/>
                    </a:ext>
                  </a:extLst>
                </a:gridCol>
                <a:gridCol w="428232">
                  <a:extLst>
                    <a:ext uri="{9D8B030D-6E8A-4147-A177-3AD203B41FA5}">
                      <a16:colId xmlns:a16="http://schemas.microsoft.com/office/drawing/2014/main" xmlns="" val="50410846"/>
                    </a:ext>
                  </a:extLst>
                </a:gridCol>
                <a:gridCol w="428232">
                  <a:extLst>
                    <a:ext uri="{9D8B030D-6E8A-4147-A177-3AD203B41FA5}">
                      <a16:colId xmlns:a16="http://schemas.microsoft.com/office/drawing/2014/main" xmlns="" val="3070952274"/>
                    </a:ext>
                  </a:extLst>
                </a:gridCol>
                <a:gridCol w="428232">
                  <a:extLst>
                    <a:ext uri="{9D8B030D-6E8A-4147-A177-3AD203B41FA5}">
                      <a16:colId xmlns:a16="http://schemas.microsoft.com/office/drawing/2014/main" xmlns="" val="2094676158"/>
                    </a:ext>
                  </a:extLst>
                </a:gridCol>
                <a:gridCol w="428232">
                  <a:extLst>
                    <a:ext uri="{9D8B030D-6E8A-4147-A177-3AD203B41FA5}">
                      <a16:colId xmlns:a16="http://schemas.microsoft.com/office/drawing/2014/main" xmlns="" val="69007065"/>
                    </a:ext>
                  </a:extLst>
                </a:gridCol>
                <a:gridCol w="428232">
                  <a:extLst>
                    <a:ext uri="{9D8B030D-6E8A-4147-A177-3AD203B41FA5}">
                      <a16:colId xmlns:a16="http://schemas.microsoft.com/office/drawing/2014/main" xmlns="" val="2386031727"/>
                    </a:ext>
                  </a:extLst>
                </a:gridCol>
                <a:gridCol w="428232">
                  <a:extLst>
                    <a:ext uri="{9D8B030D-6E8A-4147-A177-3AD203B41FA5}">
                      <a16:colId xmlns:a16="http://schemas.microsoft.com/office/drawing/2014/main" xmlns="" val="972791677"/>
                    </a:ext>
                  </a:extLst>
                </a:gridCol>
                <a:gridCol w="636191">
                  <a:extLst>
                    <a:ext uri="{9D8B030D-6E8A-4147-A177-3AD203B41FA5}">
                      <a16:colId xmlns:a16="http://schemas.microsoft.com/office/drawing/2014/main" xmlns="" val="3644895163"/>
                    </a:ext>
                  </a:extLst>
                </a:gridCol>
              </a:tblGrid>
              <a:tr h="240694">
                <a:tc rowSpan="2">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ctr" fontAlgn="b">
                        <a:spcBef>
                          <a:spcPts val="0"/>
                        </a:spcBef>
                        <a:spcAft>
                          <a:spcPts val="0"/>
                        </a:spcAft>
                      </a:pPr>
                      <a:r>
                        <a:rPr lang="en-GB" sz="1000" b="1" i="0" u="none" strike="noStrike" dirty="0">
                          <a:solidFill>
                            <a:srgbClr val="000000"/>
                          </a:solidFill>
                          <a:effectLst/>
                          <a:latin typeface="Calibri" panose="020F0502020204030204" pitchFamily="34" charset="0"/>
                        </a:rPr>
                        <a:t>Task Name</a:t>
                      </a:r>
                      <a:endParaRPr lang="en-GB" sz="1100" b="0" i="0" u="none" strike="noStrike" dirty="0">
                        <a:effectLst/>
                        <a:latin typeface="Arial" panose="020B0604020202020204" pitchFamily="34" charset="0"/>
                      </a:endParaRPr>
                    </a:p>
                  </a:txBody>
                  <a:tcPr marL="55770" marR="55770" marT="27885" marB="2788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ctr" fontAlgn="b">
                        <a:spcBef>
                          <a:spcPts val="0"/>
                        </a:spcBef>
                        <a:spcAft>
                          <a:spcPts val="0"/>
                        </a:spcAft>
                      </a:pPr>
                      <a:r>
                        <a:rPr lang="en-GB" sz="700" b="1" i="0" u="none" strike="noStrike" dirty="0">
                          <a:solidFill>
                            <a:srgbClr val="FFFFFF"/>
                          </a:solidFill>
                          <a:effectLst/>
                          <a:latin typeface="Calibri" panose="020F0502020204030204" pitchFamily="34" charset="0"/>
                        </a:rPr>
                        <a:t>Feb</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808080"/>
                    </a:solidFill>
                  </a:tcPr>
                </a:tc>
                <a:tc gridSpan="4">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ctr" fontAlgn="b">
                        <a:spcBef>
                          <a:spcPts val="0"/>
                        </a:spcBef>
                        <a:spcAft>
                          <a:spcPts val="0"/>
                        </a:spcAft>
                      </a:pPr>
                      <a:r>
                        <a:rPr lang="en-GB" sz="700" b="1" i="0" u="none" strike="noStrike" dirty="0">
                          <a:solidFill>
                            <a:srgbClr val="FFFFFF"/>
                          </a:solidFill>
                          <a:effectLst/>
                          <a:latin typeface="Calibri" panose="020F0502020204030204" pitchFamily="34" charset="0"/>
                        </a:rPr>
                        <a:t>Mar</a:t>
                      </a:r>
                      <a:endParaRPr lang="en-GB" sz="1100" b="0" i="0" u="none" strike="noStrike" dirty="0">
                        <a:effectLst/>
                        <a:latin typeface="Arial" panose="020B0604020202020204" pitchFamily="34" charset="0"/>
                      </a:endParaRPr>
                    </a:p>
                  </a:txBody>
                  <a:tcPr marL="55770" marR="55770" marT="27885" marB="2788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808080"/>
                    </a:solidFill>
                  </a:tcPr>
                </a:tc>
                <a:tc hMerge="1">
                  <a:txBody>
                    <a:bodyPr/>
                    <a:lstStyle/>
                    <a:p>
                      <a:endParaRPr lang="en-GB"/>
                    </a:p>
                  </a:txBody>
                  <a:tcPr/>
                </a:tc>
                <a:tc hMerge="1">
                  <a:txBody>
                    <a:bodyPr/>
                    <a:lstStyle/>
                    <a:p>
                      <a:endParaRPr lang="en-GB"/>
                    </a:p>
                  </a:txBody>
                  <a:tcPr/>
                </a:tc>
                <a:tc hMerge="1">
                  <a:txBody>
                    <a:bodyPr/>
                    <a:lstStyle/>
                    <a:p>
                      <a:endParaRPr lang="en-GB"/>
                    </a:p>
                  </a:txBody>
                  <a:tcPr/>
                </a:tc>
                <a:tc gridSpan="3">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ctr" fontAlgn="b">
                        <a:spcBef>
                          <a:spcPts val="0"/>
                        </a:spcBef>
                        <a:spcAft>
                          <a:spcPts val="0"/>
                        </a:spcAft>
                      </a:pPr>
                      <a:r>
                        <a:rPr lang="en-GB" sz="700" b="1" i="0" u="none" strike="noStrike" dirty="0">
                          <a:solidFill>
                            <a:srgbClr val="FFFFFF"/>
                          </a:solidFill>
                          <a:effectLst/>
                          <a:latin typeface="Calibri" panose="020F0502020204030204" pitchFamily="34" charset="0"/>
                        </a:rPr>
                        <a:t>Apr</a:t>
                      </a:r>
                      <a:endParaRPr lang="en-GB" sz="1100" b="0" i="0" u="none" strike="noStrike" dirty="0">
                        <a:effectLst/>
                        <a:latin typeface="Arial" panose="020B0604020202020204" pitchFamily="34" charset="0"/>
                      </a:endParaRPr>
                    </a:p>
                  </a:txBody>
                  <a:tcPr marL="55770" marR="55770" marT="27885" marB="2788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808080"/>
                    </a:solidFill>
                  </a:tcPr>
                </a:tc>
                <a:tc hMerge="1">
                  <a:txBody>
                    <a:bodyPr/>
                    <a:lstStyle/>
                    <a:p>
                      <a:endParaRPr lang="en-GB"/>
                    </a:p>
                  </a:txBody>
                  <a:tcPr/>
                </a:tc>
                <a:tc hMerge="1">
                  <a:txBody>
                    <a:bodyPr/>
                    <a:lstStyle/>
                    <a:p>
                      <a:endParaRPr lang="en-GB"/>
                    </a:p>
                  </a:txBody>
                  <a:tcPr/>
                </a:tc>
                <a:tc gridSpan="2">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ctr" fontAlgn="b">
                        <a:spcBef>
                          <a:spcPts val="0"/>
                        </a:spcBef>
                        <a:spcAft>
                          <a:spcPts val="0"/>
                        </a:spcAft>
                      </a:pPr>
                      <a:r>
                        <a:rPr lang="en-GB" sz="700" b="1" i="0" u="none" strike="noStrike" dirty="0">
                          <a:solidFill>
                            <a:srgbClr val="FFFFFF"/>
                          </a:solidFill>
                          <a:effectLst/>
                          <a:latin typeface="Calibri" panose="020F0502020204030204" pitchFamily="34" charset="0"/>
                        </a:rPr>
                        <a:t>May</a:t>
                      </a:r>
                      <a:endParaRPr lang="en-GB" sz="1100" b="0" i="0" u="none" strike="noStrike" dirty="0">
                        <a:effectLst/>
                        <a:latin typeface="Arial" panose="020B0604020202020204" pitchFamily="34" charset="0"/>
                      </a:endParaRPr>
                    </a:p>
                  </a:txBody>
                  <a:tcPr marL="55770" marR="55770" marT="27885" marB="2788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808080"/>
                    </a:solidFill>
                  </a:tcPr>
                </a:tc>
                <a:tc hMerge="1">
                  <a:txBody>
                    <a:bodyPr/>
                    <a:lstStyle/>
                    <a:p>
                      <a:endParaRPr lang="en-GB"/>
                    </a:p>
                  </a:txBody>
                  <a:tcPr/>
                </a:tc>
                <a:extLst>
                  <a:ext uri="{0D108BD9-81ED-4DB2-BD59-A6C34878D82A}">
                    <a16:rowId xmlns:a16="http://schemas.microsoft.com/office/drawing/2014/main" xmlns="" val="4124073418"/>
                  </a:ext>
                </a:extLst>
              </a:tr>
              <a:tr h="164001">
                <a:tc vMerge="1">
                  <a:txBody>
                    <a:bodyPr/>
                    <a:lstStyle/>
                    <a:p>
                      <a:endParaRPr lang="en-GB"/>
                    </a:p>
                  </a:txBody>
                  <a:tcPr/>
                </a:tc>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b">
                        <a:spcBef>
                          <a:spcPts val="0"/>
                        </a:spcBef>
                        <a:spcAft>
                          <a:spcPts val="0"/>
                        </a:spcAft>
                      </a:pPr>
                      <a:r>
                        <a:rPr lang="en-GB" sz="700" b="1" i="0" u="none" strike="noStrike" dirty="0">
                          <a:solidFill>
                            <a:srgbClr val="000000"/>
                          </a:solidFill>
                          <a:effectLst/>
                          <a:latin typeface="Calibri" panose="020F0502020204030204" pitchFamily="34" charset="0"/>
                        </a:rPr>
                        <a:t>Week1</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b">
                        <a:spcBef>
                          <a:spcPts val="0"/>
                        </a:spcBef>
                        <a:spcAft>
                          <a:spcPts val="0"/>
                        </a:spcAft>
                      </a:pPr>
                      <a:r>
                        <a:rPr lang="en-GB" sz="700" b="1" i="0" u="none" strike="noStrike" dirty="0">
                          <a:solidFill>
                            <a:srgbClr val="000000"/>
                          </a:solidFill>
                          <a:effectLst/>
                          <a:latin typeface="Calibri" panose="020F0502020204030204" pitchFamily="34" charset="0"/>
                        </a:rPr>
                        <a:t>Week1</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b">
                        <a:spcBef>
                          <a:spcPts val="0"/>
                        </a:spcBef>
                        <a:spcAft>
                          <a:spcPts val="0"/>
                        </a:spcAft>
                      </a:pPr>
                      <a:r>
                        <a:rPr lang="en-GB" sz="700" b="1" i="0" u="none" strike="noStrike" dirty="0">
                          <a:solidFill>
                            <a:srgbClr val="000000"/>
                          </a:solidFill>
                          <a:effectLst/>
                          <a:latin typeface="Calibri" panose="020F0502020204030204" pitchFamily="34" charset="0"/>
                        </a:rPr>
                        <a:t>Week2</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b">
                        <a:spcBef>
                          <a:spcPts val="0"/>
                        </a:spcBef>
                        <a:spcAft>
                          <a:spcPts val="0"/>
                        </a:spcAft>
                      </a:pPr>
                      <a:r>
                        <a:rPr lang="en-GB" sz="700" b="1" i="0" u="none" strike="noStrike" dirty="0">
                          <a:solidFill>
                            <a:srgbClr val="000000"/>
                          </a:solidFill>
                          <a:effectLst/>
                          <a:latin typeface="Calibri" panose="020F0502020204030204" pitchFamily="34" charset="0"/>
                        </a:rPr>
                        <a:t>Week3</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b">
                        <a:spcBef>
                          <a:spcPts val="0"/>
                        </a:spcBef>
                        <a:spcAft>
                          <a:spcPts val="0"/>
                        </a:spcAft>
                      </a:pPr>
                      <a:r>
                        <a:rPr lang="en-GB" sz="700" b="1" i="0" u="none" strike="noStrike" dirty="0">
                          <a:solidFill>
                            <a:srgbClr val="000000"/>
                          </a:solidFill>
                          <a:effectLst/>
                          <a:latin typeface="Calibri" panose="020F0502020204030204" pitchFamily="34" charset="0"/>
                        </a:rPr>
                        <a:t>Week4</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b">
                        <a:spcBef>
                          <a:spcPts val="0"/>
                        </a:spcBef>
                        <a:spcAft>
                          <a:spcPts val="0"/>
                        </a:spcAft>
                      </a:pPr>
                      <a:r>
                        <a:rPr lang="en-GB" sz="700" b="1" i="0" u="none" strike="noStrike" dirty="0">
                          <a:solidFill>
                            <a:srgbClr val="000000"/>
                          </a:solidFill>
                          <a:effectLst/>
                          <a:latin typeface="Calibri" panose="020F0502020204030204" pitchFamily="34" charset="0"/>
                        </a:rPr>
                        <a:t>Week1</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b">
                        <a:spcBef>
                          <a:spcPts val="0"/>
                        </a:spcBef>
                        <a:spcAft>
                          <a:spcPts val="0"/>
                        </a:spcAft>
                      </a:pPr>
                      <a:r>
                        <a:rPr lang="en-GB" sz="700" b="1" i="0" u="none" strike="noStrike" dirty="0">
                          <a:solidFill>
                            <a:srgbClr val="000000"/>
                          </a:solidFill>
                          <a:effectLst/>
                          <a:latin typeface="Calibri" panose="020F0502020204030204" pitchFamily="34" charset="0"/>
                        </a:rPr>
                        <a:t>Week2</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b">
                        <a:spcBef>
                          <a:spcPts val="0"/>
                        </a:spcBef>
                        <a:spcAft>
                          <a:spcPts val="0"/>
                        </a:spcAft>
                      </a:pPr>
                      <a:r>
                        <a:rPr lang="en-GB" sz="700" b="1" i="0" u="none" strike="noStrike" dirty="0">
                          <a:solidFill>
                            <a:srgbClr val="000000"/>
                          </a:solidFill>
                          <a:effectLst/>
                          <a:latin typeface="Calibri" panose="020F0502020204030204" pitchFamily="34" charset="0"/>
                        </a:rPr>
                        <a:t>Week3</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b">
                        <a:spcBef>
                          <a:spcPts val="0"/>
                        </a:spcBef>
                        <a:spcAft>
                          <a:spcPts val="0"/>
                        </a:spcAft>
                      </a:pPr>
                      <a:r>
                        <a:rPr lang="en-GB" sz="700" b="1" i="0" u="none" strike="noStrike" dirty="0">
                          <a:solidFill>
                            <a:srgbClr val="000000"/>
                          </a:solidFill>
                          <a:effectLst/>
                          <a:latin typeface="Calibri" panose="020F0502020204030204" pitchFamily="34" charset="0"/>
                        </a:rPr>
                        <a:t>Week4</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b">
                        <a:spcBef>
                          <a:spcPts val="0"/>
                        </a:spcBef>
                        <a:spcAft>
                          <a:spcPts val="0"/>
                        </a:spcAft>
                      </a:pPr>
                      <a:r>
                        <a:rPr lang="en-GB" sz="700" b="1" i="0" u="none" strike="noStrike" dirty="0">
                          <a:solidFill>
                            <a:srgbClr val="000000"/>
                          </a:solidFill>
                          <a:effectLst/>
                          <a:latin typeface="Calibri" panose="020F0502020204030204" pitchFamily="34" charset="0"/>
                        </a:rPr>
                        <a:t>Week1</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986837864"/>
                  </a:ext>
                </a:extLst>
              </a:tr>
              <a:tr h="358679">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ctr">
                        <a:spcBef>
                          <a:spcPts val="0"/>
                        </a:spcBef>
                        <a:spcAft>
                          <a:spcPts val="0"/>
                        </a:spcAft>
                      </a:pPr>
                      <a:r>
                        <a:rPr lang="en-GB" sz="700" b="1" i="0" u="none" strike="noStrike" dirty="0">
                          <a:solidFill>
                            <a:srgbClr val="FFFFFF"/>
                          </a:solidFill>
                          <a:effectLst/>
                          <a:latin typeface="Calibri" panose="020F0502020204030204" pitchFamily="34" charset="0"/>
                        </a:rPr>
                        <a:t>1- Hosting domain (Picking Cloud platform). </a:t>
                      </a:r>
                      <a:endParaRPr lang="en-GB" sz="1100" b="0" i="0" u="none" strike="noStrike" dirty="0">
                        <a:effectLst/>
                        <a:latin typeface="Arial" panose="020B0604020202020204" pitchFamily="34" charset="0"/>
                      </a:endParaRPr>
                    </a:p>
                  </a:txBody>
                  <a:tcPr marL="111540" marR="4648" marT="46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808080"/>
                    </a:solidFill>
                  </a:tcPr>
                </a:tc>
                <a:tc gridSpan="2">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ctr" fontAlgn="b">
                        <a:spcBef>
                          <a:spcPts val="0"/>
                        </a:spcBef>
                        <a:spcAft>
                          <a:spcPts val="0"/>
                        </a:spcAft>
                      </a:pPr>
                      <a:r>
                        <a:rPr lang="en-GB" sz="700" b="0" i="0" u="none" strike="noStrike" dirty="0">
                          <a:solidFill>
                            <a:srgbClr val="000000"/>
                          </a:solidFill>
                          <a:effectLst/>
                          <a:latin typeface="Calibri" panose="020F0502020204030204" pitchFamily="34" charset="0"/>
                        </a:rPr>
                        <a:t>Abbas, Omar, Ali</a:t>
                      </a:r>
                      <a:endParaRPr lang="en-GB" sz="1100" b="0" i="0" u="none" strike="noStrike" dirty="0">
                        <a:effectLst/>
                        <a:latin typeface="Arial" panose="020B0604020202020204" pitchFamily="34" charset="0"/>
                      </a:endParaRPr>
                    </a:p>
                  </a:txBody>
                  <a:tcPr marL="55770" marR="55770" marT="27885" marB="2788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B4C6E7"/>
                    </a:solidFill>
                  </a:tcPr>
                </a:tc>
                <a:tc hMerge="1">
                  <a:txBody>
                    <a:bodyPr/>
                    <a:lstStyle/>
                    <a:p>
                      <a:endParaRPr lang="en-GB"/>
                    </a:p>
                  </a:txBody>
                  <a:tcPr/>
                </a:tc>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ctr"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32220920"/>
                  </a:ext>
                </a:extLst>
              </a:tr>
              <a:tr h="228894">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ctr">
                        <a:spcBef>
                          <a:spcPts val="0"/>
                        </a:spcBef>
                        <a:spcAft>
                          <a:spcPts val="0"/>
                        </a:spcAft>
                      </a:pPr>
                      <a:r>
                        <a:rPr lang="en-GB" sz="700" b="1" i="0" u="none" strike="noStrike" dirty="0">
                          <a:solidFill>
                            <a:srgbClr val="FFFFFF"/>
                          </a:solidFill>
                          <a:effectLst/>
                          <a:latin typeface="Calibri" panose="020F0502020204030204" pitchFamily="34" charset="0"/>
                        </a:rPr>
                        <a:t>2- Create a website (create pages). </a:t>
                      </a:r>
                      <a:endParaRPr lang="en-GB" sz="1100" b="0" i="0" u="none" strike="noStrike" dirty="0">
                        <a:effectLst/>
                        <a:latin typeface="Arial" panose="020B0604020202020204" pitchFamily="34" charset="0"/>
                      </a:endParaRPr>
                    </a:p>
                  </a:txBody>
                  <a:tcPr marL="111540" marR="4648" marT="46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808080"/>
                    </a:solidFill>
                  </a:tcPr>
                </a:tc>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ctr" fontAlgn="b">
                        <a:spcBef>
                          <a:spcPts val="0"/>
                        </a:spcBef>
                        <a:spcAft>
                          <a:spcPts val="0"/>
                        </a:spcAft>
                      </a:pPr>
                      <a:r>
                        <a:rPr lang="en-GB" sz="700" b="0" i="0" u="none" strike="noStrike" dirty="0">
                          <a:solidFill>
                            <a:srgbClr val="000000"/>
                          </a:solidFill>
                          <a:effectLst/>
                          <a:latin typeface="Calibri" panose="020F0502020204030204" pitchFamily="34" charset="0"/>
                        </a:rPr>
                        <a:t>Abbas, Omar</a:t>
                      </a:r>
                      <a:endParaRPr lang="en-GB" sz="1100" b="0" i="0" u="none" strike="noStrike" dirty="0">
                        <a:effectLst/>
                        <a:latin typeface="Arial" panose="020B0604020202020204" pitchFamily="34" charset="0"/>
                      </a:endParaRPr>
                    </a:p>
                  </a:txBody>
                  <a:tcPr marL="55770" marR="55770" marT="27885" marB="2788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B4C6E7"/>
                    </a:solidFill>
                  </a:tcPr>
                </a:tc>
                <a:tc hMerge="1">
                  <a:txBody>
                    <a:bodyPr/>
                    <a:lstStyle/>
                    <a:p>
                      <a:endParaRPr lang="en-GB"/>
                    </a:p>
                  </a:txBody>
                  <a:tcPr/>
                </a:tc>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97170370"/>
                  </a:ext>
                </a:extLst>
              </a:tr>
              <a:tr h="166131">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ctr">
                        <a:spcBef>
                          <a:spcPts val="0"/>
                        </a:spcBef>
                        <a:spcAft>
                          <a:spcPts val="0"/>
                        </a:spcAft>
                      </a:pPr>
                      <a:r>
                        <a:rPr lang="en-GB" sz="700" b="1" i="0" u="none" strike="noStrike" dirty="0">
                          <a:solidFill>
                            <a:srgbClr val="FFFFFF"/>
                          </a:solidFill>
                          <a:effectLst/>
                          <a:latin typeface="Calibri" panose="020F0502020204030204" pitchFamily="34" charset="0"/>
                        </a:rPr>
                        <a:t>3- Design images. </a:t>
                      </a:r>
                      <a:endParaRPr lang="en-GB" sz="1100" b="0" i="0" u="none" strike="noStrike" dirty="0">
                        <a:effectLst/>
                        <a:latin typeface="Arial" panose="020B0604020202020204" pitchFamily="34" charset="0"/>
                      </a:endParaRPr>
                    </a:p>
                  </a:txBody>
                  <a:tcPr marL="111540" marR="4648" marT="46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808080"/>
                    </a:solidFill>
                  </a:tcPr>
                </a:tc>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ctr" fontAlgn="ctr">
                        <a:spcBef>
                          <a:spcPts val="0"/>
                        </a:spcBef>
                        <a:spcAft>
                          <a:spcPts val="0"/>
                        </a:spcAft>
                      </a:pPr>
                      <a:r>
                        <a:rPr lang="en-GB" sz="700" b="0" i="0" u="none" strike="noStrike" dirty="0">
                          <a:solidFill>
                            <a:srgbClr val="000000"/>
                          </a:solidFill>
                          <a:effectLst/>
                          <a:latin typeface="Calibri" panose="020F0502020204030204" pitchFamily="34" charset="0"/>
                        </a:rPr>
                        <a:t>Ali</a:t>
                      </a:r>
                      <a:endParaRPr lang="en-GB" sz="1100" b="0" i="0" u="none" strike="noStrike" dirty="0">
                        <a:effectLst/>
                        <a:latin typeface="Arial" panose="020B0604020202020204" pitchFamily="34" charset="0"/>
                      </a:endParaRPr>
                    </a:p>
                  </a:txBody>
                  <a:tcPr marL="55770" marR="55770" marT="27885" marB="2788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D966"/>
                    </a:solidFill>
                  </a:tcPr>
                </a:tc>
                <a:tc hMerge="1">
                  <a:txBody>
                    <a:bodyPr/>
                    <a:lstStyle/>
                    <a:p>
                      <a:endParaRPr lang="en-GB"/>
                    </a:p>
                  </a:txBody>
                  <a:tcPr/>
                </a:tc>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3745945845"/>
                  </a:ext>
                </a:extLst>
              </a:tr>
              <a:tr h="358679">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ctr">
                        <a:spcBef>
                          <a:spcPts val="0"/>
                        </a:spcBef>
                        <a:spcAft>
                          <a:spcPts val="0"/>
                        </a:spcAft>
                      </a:pPr>
                      <a:r>
                        <a:rPr lang="en-GB" sz="700" b="1" i="0" u="none" strike="noStrike" dirty="0">
                          <a:solidFill>
                            <a:srgbClr val="FFFFFF"/>
                          </a:solidFill>
                          <a:effectLst/>
                          <a:latin typeface="Calibri" panose="020F0502020204030204" pitchFamily="34" charset="0"/>
                        </a:rPr>
                        <a:t>3- Developing the website (Coding) </a:t>
                      </a:r>
                      <a:endParaRPr lang="en-GB" sz="1100" b="0" i="0" u="none" strike="noStrike" dirty="0">
                        <a:effectLst/>
                        <a:latin typeface="Arial" panose="020B0604020202020204" pitchFamily="34" charset="0"/>
                      </a:endParaRPr>
                    </a:p>
                  </a:txBody>
                  <a:tcPr marL="111540" marR="4648" marT="46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808080"/>
                    </a:solidFill>
                  </a:tcPr>
                </a:tc>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ctr" fontAlgn="b">
                        <a:spcBef>
                          <a:spcPts val="0"/>
                        </a:spcBef>
                        <a:spcAft>
                          <a:spcPts val="0"/>
                        </a:spcAft>
                      </a:pPr>
                      <a:r>
                        <a:rPr lang="en-GB" sz="700" b="0" i="0" u="none" strike="noStrike" dirty="0">
                          <a:solidFill>
                            <a:srgbClr val="000000"/>
                          </a:solidFill>
                          <a:effectLst/>
                          <a:latin typeface="Calibri" panose="020F0502020204030204" pitchFamily="34" charset="0"/>
                        </a:rPr>
                        <a:t>Abbas, Omar, Ali</a:t>
                      </a:r>
                      <a:endParaRPr lang="en-GB" sz="1100" b="0" i="0" u="none" strike="noStrike" dirty="0">
                        <a:effectLst/>
                        <a:latin typeface="Arial" panose="020B0604020202020204" pitchFamily="34" charset="0"/>
                      </a:endParaRPr>
                    </a:p>
                  </a:txBody>
                  <a:tcPr marL="55770" marR="55770" marT="27885" marB="2788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B4C6E7"/>
                    </a:solidFill>
                  </a:tcPr>
                </a:tc>
                <a:tc hMerge="1">
                  <a:txBody>
                    <a:bodyPr/>
                    <a:lstStyle/>
                    <a:p>
                      <a:endParaRPr lang="en-GB"/>
                    </a:p>
                  </a:txBody>
                  <a:tcPr/>
                </a:tc>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312293112"/>
                  </a:ext>
                </a:extLst>
              </a:tr>
              <a:tr h="164001">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ctr">
                        <a:spcBef>
                          <a:spcPts val="0"/>
                        </a:spcBef>
                        <a:spcAft>
                          <a:spcPts val="0"/>
                        </a:spcAft>
                      </a:pPr>
                      <a:r>
                        <a:rPr lang="en-GB" sz="700" b="1" i="0" u="none" strike="noStrike" dirty="0">
                          <a:solidFill>
                            <a:srgbClr val="FFFFFF"/>
                          </a:solidFill>
                          <a:effectLst/>
                          <a:latin typeface="Calibri" panose="020F0502020204030204" pitchFamily="34" charset="0"/>
                        </a:rPr>
                        <a:t>4- APIs implementation (calling APIs). </a:t>
                      </a:r>
                      <a:endParaRPr lang="en-GB" sz="1100" b="0" i="0" u="none" strike="noStrike" dirty="0">
                        <a:effectLst/>
                        <a:latin typeface="Arial" panose="020B0604020202020204" pitchFamily="34" charset="0"/>
                      </a:endParaRPr>
                    </a:p>
                  </a:txBody>
                  <a:tcPr marL="111540" marR="4648" marT="46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808080"/>
                    </a:solidFill>
                  </a:tcPr>
                </a:tc>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Omar</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70AD47"/>
                    </a:solidFill>
                  </a:tcPr>
                </a:tc>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3833494597"/>
                  </a:ext>
                </a:extLst>
              </a:tr>
              <a:tr h="228894">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ctr">
                        <a:spcBef>
                          <a:spcPts val="0"/>
                        </a:spcBef>
                        <a:spcAft>
                          <a:spcPts val="0"/>
                        </a:spcAft>
                      </a:pPr>
                      <a:r>
                        <a:rPr lang="en-GB" sz="700" b="1" i="0" u="none" strike="noStrike" dirty="0">
                          <a:solidFill>
                            <a:srgbClr val="FFFFFF"/>
                          </a:solidFill>
                          <a:effectLst/>
                          <a:latin typeface="Calibri" panose="020F0502020204030204" pitchFamily="34" charset="0"/>
                        </a:rPr>
                        <a:t>5- Testing web (9 Major tests).  </a:t>
                      </a:r>
                      <a:endParaRPr lang="en-GB" sz="1100" b="0" i="0" u="none" strike="noStrike" dirty="0">
                        <a:effectLst/>
                        <a:latin typeface="Arial" panose="020B0604020202020204" pitchFamily="34" charset="0"/>
                      </a:endParaRPr>
                    </a:p>
                  </a:txBody>
                  <a:tcPr marL="111540" marR="4648" marT="46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808080"/>
                    </a:solidFill>
                  </a:tcPr>
                </a:tc>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ctr" fontAlgn="b">
                        <a:spcBef>
                          <a:spcPts val="0"/>
                        </a:spcBef>
                        <a:spcAft>
                          <a:spcPts val="0"/>
                        </a:spcAft>
                      </a:pPr>
                      <a:r>
                        <a:rPr lang="en-GB" sz="700" b="0" i="0" u="none" strike="noStrike" dirty="0">
                          <a:solidFill>
                            <a:srgbClr val="000000"/>
                          </a:solidFill>
                          <a:effectLst/>
                          <a:latin typeface="Calibri" panose="020F0502020204030204" pitchFamily="34" charset="0"/>
                        </a:rPr>
                        <a:t>Ali, Omar, Ali</a:t>
                      </a:r>
                      <a:endParaRPr lang="en-GB" sz="1100" b="0" i="0" u="none" strike="noStrike" dirty="0">
                        <a:effectLst/>
                        <a:latin typeface="Arial" panose="020B0604020202020204" pitchFamily="34" charset="0"/>
                      </a:endParaRPr>
                    </a:p>
                  </a:txBody>
                  <a:tcPr marL="55770" marR="55770" marT="27885" marB="2788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B4C6E7"/>
                    </a:solidFill>
                  </a:tcPr>
                </a:tc>
                <a:tc hMerge="1">
                  <a:txBody>
                    <a:bodyPr/>
                    <a:lstStyle/>
                    <a:p>
                      <a:endParaRPr lang="en-GB"/>
                    </a:p>
                  </a:txBody>
                  <a:tcPr/>
                </a:tc>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3783010983"/>
                  </a:ext>
                </a:extLst>
              </a:tr>
              <a:tr h="228894">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ctr">
                        <a:spcBef>
                          <a:spcPts val="0"/>
                        </a:spcBef>
                        <a:spcAft>
                          <a:spcPts val="0"/>
                        </a:spcAft>
                      </a:pPr>
                      <a:r>
                        <a:rPr lang="en-GB" sz="700" b="1" i="0" u="none" strike="noStrike" dirty="0">
                          <a:solidFill>
                            <a:srgbClr val="FFFFFF"/>
                          </a:solidFill>
                          <a:effectLst/>
                          <a:latin typeface="Symbol" panose="05050102010706020507" pitchFamily="18" charset="2"/>
                        </a:rPr>
                        <a:t>    Functionality Testing</a:t>
                      </a:r>
                      <a:endParaRPr lang="en-GB" sz="1100" b="0" i="0" u="none" strike="noStrike" dirty="0">
                        <a:effectLst/>
                        <a:latin typeface="Arial" panose="020B0604020202020204" pitchFamily="34" charset="0"/>
                      </a:endParaRPr>
                    </a:p>
                  </a:txBody>
                  <a:tcPr marL="4648" marR="4648" marT="46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808080"/>
                    </a:solidFill>
                  </a:tcPr>
                </a:tc>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ctr" fontAlgn="b">
                        <a:spcBef>
                          <a:spcPts val="0"/>
                        </a:spcBef>
                        <a:spcAft>
                          <a:spcPts val="0"/>
                        </a:spcAft>
                      </a:pPr>
                      <a:r>
                        <a:rPr lang="en-GB" sz="700" b="0" i="0" u="none" strike="noStrike" dirty="0">
                          <a:solidFill>
                            <a:srgbClr val="000000"/>
                          </a:solidFill>
                          <a:effectLst/>
                          <a:latin typeface="Calibri" panose="020F0502020204030204" pitchFamily="34" charset="0"/>
                        </a:rPr>
                        <a:t>Ali</a:t>
                      </a:r>
                      <a:endParaRPr lang="en-GB" sz="1100" b="0" i="0" u="none" strike="noStrike" dirty="0">
                        <a:effectLst/>
                        <a:latin typeface="Arial" panose="020B0604020202020204" pitchFamily="34" charset="0"/>
                      </a:endParaRPr>
                    </a:p>
                  </a:txBody>
                  <a:tcPr marL="55770" marR="55770" marT="27885" marB="2788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D966"/>
                    </a:solidFill>
                  </a:tcPr>
                </a:tc>
                <a:tc hMerge="1">
                  <a:txBody>
                    <a:bodyPr/>
                    <a:lstStyle/>
                    <a:p>
                      <a:endParaRPr lang="en-GB"/>
                    </a:p>
                  </a:txBody>
                  <a:tcPr/>
                </a:tc>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63369399"/>
                  </a:ext>
                </a:extLst>
              </a:tr>
              <a:tr h="228894">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ctr">
                        <a:spcBef>
                          <a:spcPts val="0"/>
                        </a:spcBef>
                        <a:spcAft>
                          <a:spcPts val="0"/>
                        </a:spcAft>
                      </a:pPr>
                      <a:r>
                        <a:rPr lang="en-GB" sz="700" b="1" i="0" u="none" strike="noStrike" dirty="0">
                          <a:solidFill>
                            <a:srgbClr val="FFFFFF"/>
                          </a:solidFill>
                          <a:effectLst/>
                          <a:latin typeface="Symbol" panose="05050102010706020507" pitchFamily="18" charset="2"/>
                        </a:rPr>
                        <a:t>    Test Forms </a:t>
                      </a:r>
                      <a:endParaRPr lang="en-GB" sz="1100" b="0" i="0" u="none" strike="noStrike" dirty="0">
                        <a:effectLst/>
                        <a:latin typeface="Arial" panose="020B0604020202020204" pitchFamily="34" charset="0"/>
                      </a:endParaRPr>
                    </a:p>
                  </a:txBody>
                  <a:tcPr marL="4648" marR="4648" marT="46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808080"/>
                    </a:solidFill>
                  </a:tcPr>
                </a:tc>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ctr" fontAlgn="b">
                        <a:spcBef>
                          <a:spcPts val="0"/>
                        </a:spcBef>
                        <a:spcAft>
                          <a:spcPts val="0"/>
                        </a:spcAft>
                      </a:pPr>
                      <a:r>
                        <a:rPr lang="en-GB" sz="700" b="0" i="0" u="none" strike="noStrike" dirty="0">
                          <a:solidFill>
                            <a:srgbClr val="000000"/>
                          </a:solidFill>
                          <a:effectLst/>
                          <a:latin typeface="Calibri" panose="020F0502020204030204" pitchFamily="34" charset="0"/>
                        </a:rPr>
                        <a:t>Abbas</a:t>
                      </a:r>
                      <a:endParaRPr lang="en-GB" sz="1100" b="0" i="0" u="none" strike="noStrike" dirty="0">
                        <a:effectLst/>
                        <a:latin typeface="Arial" panose="020B0604020202020204" pitchFamily="34" charset="0"/>
                      </a:endParaRPr>
                    </a:p>
                  </a:txBody>
                  <a:tcPr marL="55770" marR="55770" marT="27885" marB="2788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ED7D31"/>
                    </a:solidFill>
                  </a:tcPr>
                </a:tc>
                <a:tc hMerge="1">
                  <a:txBody>
                    <a:bodyPr/>
                    <a:lstStyle/>
                    <a:p>
                      <a:endParaRPr lang="en-GB"/>
                    </a:p>
                  </a:txBody>
                  <a:tcPr/>
                </a:tc>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115782883"/>
                  </a:ext>
                </a:extLst>
              </a:tr>
              <a:tr h="228894">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ctr">
                        <a:spcBef>
                          <a:spcPts val="0"/>
                        </a:spcBef>
                        <a:spcAft>
                          <a:spcPts val="0"/>
                        </a:spcAft>
                      </a:pPr>
                      <a:r>
                        <a:rPr lang="en-GB" sz="700" b="1" i="0" u="none" strike="noStrike" dirty="0">
                          <a:solidFill>
                            <a:srgbClr val="FFFFFF"/>
                          </a:solidFill>
                          <a:effectLst/>
                          <a:latin typeface="Calibri" panose="020F0502020204030204" pitchFamily="34" charset="0"/>
                        </a:rPr>
                        <a:t>   Test HTML and CSS</a:t>
                      </a:r>
                      <a:endParaRPr lang="en-GB" sz="1100" b="0" i="0" u="none" strike="noStrike" dirty="0">
                        <a:effectLst/>
                        <a:latin typeface="Arial" panose="020B0604020202020204" pitchFamily="34" charset="0"/>
                      </a:endParaRPr>
                    </a:p>
                  </a:txBody>
                  <a:tcPr marL="4648" marR="4648" marT="46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808080"/>
                    </a:solidFill>
                  </a:tcPr>
                </a:tc>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ctr" fontAlgn="b">
                        <a:spcBef>
                          <a:spcPts val="0"/>
                        </a:spcBef>
                        <a:spcAft>
                          <a:spcPts val="0"/>
                        </a:spcAft>
                      </a:pPr>
                      <a:r>
                        <a:rPr lang="en-GB" sz="700" b="0" i="0" u="none" strike="noStrike" dirty="0">
                          <a:solidFill>
                            <a:srgbClr val="000000"/>
                          </a:solidFill>
                          <a:effectLst/>
                          <a:latin typeface="Calibri" panose="020F0502020204030204" pitchFamily="34" charset="0"/>
                        </a:rPr>
                        <a:t>Abbas</a:t>
                      </a:r>
                      <a:endParaRPr lang="en-GB" sz="1100" b="0" i="0" u="none" strike="noStrike" dirty="0">
                        <a:effectLst/>
                        <a:latin typeface="Arial" panose="020B0604020202020204" pitchFamily="34" charset="0"/>
                      </a:endParaRPr>
                    </a:p>
                  </a:txBody>
                  <a:tcPr marL="55770" marR="55770" marT="27885" marB="2788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ED7D31"/>
                    </a:solidFill>
                  </a:tcPr>
                </a:tc>
                <a:tc hMerge="1">
                  <a:txBody>
                    <a:bodyPr/>
                    <a:lstStyle/>
                    <a:p>
                      <a:endParaRPr lang="en-GB"/>
                    </a:p>
                  </a:txBody>
                  <a:tcPr/>
                </a:tc>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996543044"/>
                  </a:ext>
                </a:extLst>
              </a:tr>
              <a:tr h="228894">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ctr">
                        <a:spcBef>
                          <a:spcPts val="0"/>
                        </a:spcBef>
                        <a:spcAft>
                          <a:spcPts val="0"/>
                        </a:spcAft>
                      </a:pPr>
                      <a:r>
                        <a:rPr lang="en-GB" sz="700" b="1" i="0" u="none" strike="noStrike" dirty="0">
                          <a:solidFill>
                            <a:srgbClr val="FFFFFF"/>
                          </a:solidFill>
                          <a:effectLst/>
                          <a:latin typeface="Calibri" panose="020F0502020204030204" pitchFamily="34" charset="0"/>
                        </a:rPr>
                        <a:t>   Usability testing</a:t>
                      </a:r>
                      <a:endParaRPr lang="en-GB" sz="1100" b="0" i="0" u="none" strike="noStrike" dirty="0">
                        <a:effectLst/>
                        <a:latin typeface="Arial" panose="020B0604020202020204" pitchFamily="34" charset="0"/>
                      </a:endParaRPr>
                    </a:p>
                  </a:txBody>
                  <a:tcPr marL="4648" marR="4648" marT="46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808080"/>
                    </a:solidFill>
                  </a:tcPr>
                </a:tc>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ctr" fontAlgn="b">
                        <a:spcBef>
                          <a:spcPts val="0"/>
                        </a:spcBef>
                        <a:spcAft>
                          <a:spcPts val="0"/>
                        </a:spcAft>
                      </a:pPr>
                      <a:r>
                        <a:rPr lang="en-GB" sz="700" b="0" i="0" u="none" strike="noStrike" dirty="0">
                          <a:solidFill>
                            <a:srgbClr val="000000"/>
                          </a:solidFill>
                          <a:effectLst/>
                          <a:latin typeface="Calibri" panose="020F0502020204030204" pitchFamily="34" charset="0"/>
                        </a:rPr>
                        <a:t>Ali</a:t>
                      </a:r>
                      <a:endParaRPr lang="en-GB" sz="1100" b="0" i="0" u="none" strike="noStrike" dirty="0">
                        <a:effectLst/>
                        <a:latin typeface="Arial" panose="020B0604020202020204" pitchFamily="34" charset="0"/>
                      </a:endParaRPr>
                    </a:p>
                  </a:txBody>
                  <a:tcPr marL="55770" marR="55770" marT="27885" marB="2788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D966"/>
                    </a:solidFill>
                  </a:tcPr>
                </a:tc>
                <a:tc hMerge="1">
                  <a:txBody>
                    <a:bodyPr/>
                    <a:lstStyle/>
                    <a:p>
                      <a:endParaRPr lang="en-GB"/>
                    </a:p>
                  </a:txBody>
                  <a:tcPr/>
                </a:tc>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5035320"/>
                  </a:ext>
                </a:extLst>
              </a:tr>
              <a:tr h="228894">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ctr">
                        <a:spcBef>
                          <a:spcPts val="0"/>
                        </a:spcBef>
                        <a:spcAft>
                          <a:spcPts val="0"/>
                        </a:spcAft>
                      </a:pPr>
                      <a:r>
                        <a:rPr lang="en-GB" sz="700" b="1" i="0" u="none" strike="noStrike" dirty="0">
                          <a:solidFill>
                            <a:srgbClr val="FFFFFF"/>
                          </a:solidFill>
                          <a:effectLst/>
                          <a:latin typeface="Symbol" panose="05050102010706020507" pitchFamily="18" charset="2"/>
                        </a:rPr>
                        <a:t>    Interface Testing</a:t>
                      </a:r>
                      <a:endParaRPr lang="en-GB" sz="1100" b="0" i="0" u="none" strike="noStrike" dirty="0">
                        <a:effectLst/>
                        <a:latin typeface="Arial" panose="020B0604020202020204" pitchFamily="34" charset="0"/>
                      </a:endParaRPr>
                    </a:p>
                  </a:txBody>
                  <a:tcPr marL="4648" marR="4648" marT="46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808080"/>
                    </a:solidFill>
                  </a:tcPr>
                </a:tc>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ctr" fontAlgn="b">
                        <a:spcBef>
                          <a:spcPts val="0"/>
                        </a:spcBef>
                        <a:spcAft>
                          <a:spcPts val="0"/>
                        </a:spcAft>
                      </a:pPr>
                      <a:r>
                        <a:rPr lang="en-GB" sz="700" b="0" i="0" u="none" strike="noStrike" dirty="0">
                          <a:solidFill>
                            <a:srgbClr val="000000"/>
                          </a:solidFill>
                          <a:effectLst/>
                          <a:latin typeface="Calibri" panose="020F0502020204030204" pitchFamily="34" charset="0"/>
                        </a:rPr>
                        <a:t>Omar</a:t>
                      </a:r>
                      <a:endParaRPr lang="en-GB" sz="1100" b="0" i="0" u="none" strike="noStrike" dirty="0">
                        <a:effectLst/>
                        <a:latin typeface="Arial" panose="020B0604020202020204" pitchFamily="34" charset="0"/>
                      </a:endParaRPr>
                    </a:p>
                  </a:txBody>
                  <a:tcPr marL="55770" marR="55770" marT="27885" marB="2788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70AD47"/>
                    </a:solidFill>
                  </a:tcPr>
                </a:tc>
                <a:tc hMerge="1">
                  <a:txBody>
                    <a:bodyPr/>
                    <a:lstStyle/>
                    <a:p>
                      <a:endParaRPr lang="en-GB"/>
                    </a:p>
                  </a:txBody>
                  <a:tcPr/>
                </a:tc>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3987108193"/>
                  </a:ext>
                </a:extLst>
              </a:tr>
              <a:tr h="228894">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ctr">
                        <a:spcBef>
                          <a:spcPts val="0"/>
                        </a:spcBef>
                        <a:spcAft>
                          <a:spcPts val="0"/>
                        </a:spcAft>
                      </a:pPr>
                      <a:r>
                        <a:rPr lang="en-GB" sz="700" b="1" i="0" u="none" strike="noStrike" dirty="0">
                          <a:solidFill>
                            <a:srgbClr val="FFFFFF"/>
                          </a:solidFill>
                          <a:effectLst/>
                          <a:latin typeface="Symbol" panose="05050102010706020507" pitchFamily="18" charset="2"/>
                        </a:rPr>
                        <a:t>    Database Testing</a:t>
                      </a:r>
                      <a:endParaRPr lang="en-GB" sz="1100" b="0" i="0" u="none" strike="noStrike" dirty="0">
                        <a:effectLst/>
                        <a:latin typeface="Arial" panose="020B0604020202020204" pitchFamily="34" charset="0"/>
                      </a:endParaRPr>
                    </a:p>
                  </a:txBody>
                  <a:tcPr marL="4648" marR="4648" marT="46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808080"/>
                    </a:solidFill>
                  </a:tcPr>
                </a:tc>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ctr" fontAlgn="b">
                        <a:spcBef>
                          <a:spcPts val="0"/>
                        </a:spcBef>
                        <a:spcAft>
                          <a:spcPts val="0"/>
                        </a:spcAft>
                      </a:pPr>
                      <a:r>
                        <a:rPr lang="en-GB" sz="700" b="0" i="0" u="none" strike="noStrike" dirty="0">
                          <a:solidFill>
                            <a:srgbClr val="000000"/>
                          </a:solidFill>
                          <a:effectLst/>
                          <a:latin typeface="Calibri" panose="020F0502020204030204" pitchFamily="34" charset="0"/>
                        </a:rPr>
                        <a:t>Omar</a:t>
                      </a:r>
                      <a:endParaRPr lang="en-GB" sz="1100" b="0" i="0" u="none" strike="noStrike" dirty="0">
                        <a:effectLst/>
                        <a:latin typeface="Arial" panose="020B0604020202020204" pitchFamily="34" charset="0"/>
                      </a:endParaRPr>
                    </a:p>
                  </a:txBody>
                  <a:tcPr marL="55770" marR="55770" marT="27885" marB="2788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70AD47"/>
                    </a:solidFill>
                  </a:tcPr>
                </a:tc>
                <a:tc hMerge="1">
                  <a:txBody>
                    <a:bodyPr/>
                    <a:lstStyle/>
                    <a:p>
                      <a:endParaRPr lang="en-GB"/>
                    </a:p>
                  </a:txBody>
                  <a:tcPr/>
                </a:tc>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861182322"/>
                  </a:ext>
                </a:extLst>
              </a:tr>
              <a:tr h="228894">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ctr">
                        <a:spcBef>
                          <a:spcPts val="0"/>
                        </a:spcBef>
                        <a:spcAft>
                          <a:spcPts val="0"/>
                        </a:spcAft>
                      </a:pPr>
                      <a:r>
                        <a:rPr lang="en-GB" sz="700" b="1" i="0" u="none" strike="noStrike" dirty="0">
                          <a:solidFill>
                            <a:srgbClr val="FFFFFF"/>
                          </a:solidFill>
                          <a:effectLst/>
                          <a:latin typeface="Symbol" panose="05050102010706020507" pitchFamily="18" charset="2"/>
                        </a:rPr>
                        <a:t>    Browser Compatibility Test.</a:t>
                      </a:r>
                      <a:endParaRPr lang="en-GB" sz="1100" b="0" i="0" u="none" strike="noStrike" dirty="0">
                        <a:effectLst/>
                        <a:latin typeface="Arial" panose="020B0604020202020204" pitchFamily="34" charset="0"/>
                      </a:endParaRPr>
                    </a:p>
                  </a:txBody>
                  <a:tcPr marL="4648" marR="4648" marT="46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808080"/>
                    </a:solidFill>
                  </a:tcPr>
                </a:tc>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ctr" fontAlgn="b">
                        <a:spcBef>
                          <a:spcPts val="0"/>
                        </a:spcBef>
                        <a:spcAft>
                          <a:spcPts val="0"/>
                        </a:spcAft>
                      </a:pPr>
                      <a:r>
                        <a:rPr lang="en-GB" sz="700" b="0" i="0" u="none" strike="noStrike" dirty="0">
                          <a:solidFill>
                            <a:srgbClr val="000000"/>
                          </a:solidFill>
                          <a:effectLst/>
                          <a:latin typeface="Calibri" panose="020F0502020204030204" pitchFamily="34" charset="0"/>
                        </a:rPr>
                        <a:t>Abbas</a:t>
                      </a:r>
                      <a:endParaRPr lang="en-GB" sz="1100" b="0" i="0" u="none" strike="noStrike" dirty="0">
                        <a:effectLst/>
                        <a:latin typeface="Arial" panose="020B0604020202020204" pitchFamily="34" charset="0"/>
                      </a:endParaRPr>
                    </a:p>
                  </a:txBody>
                  <a:tcPr marL="55770" marR="55770" marT="27885" marB="2788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ED7D31"/>
                    </a:solidFill>
                  </a:tcPr>
                </a:tc>
                <a:tc hMerge="1">
                  <a:txBody>
                    <a:bodyPr/>
                    <a:lstStyle/>
                    <a:p>
                      <a:endParaRPr lang="en-GB"/>
                    </a:p>
                  </a:txBody>
                  <a:tcPr/>
                </a:tc>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615053694"/>
                  </a:ext>
                </a:extLst>
              </a:tr>
              <a:tr h="228894">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ctr">
                        <a:spcBef>
                          <a:spcPts val="0"/>
                        </a:spcBef>
                        <a:spcAft>
                          <a:spcPts val="0"/>
                        </a:spcAft>
                      </a:pPr>
                      <a:r>
                        <a:rPr lang="en-GB" sz="700" b="1" i="0" u="none" strike="noStrike" dirty="0">
                          <a:solidFill>
                            <a:srgbClr val="FFFFFF"/>
                          </a:solidFill>
                          <a:effectLst/>
                          <a:latin typeface="Calibri" panose="020F0502020204030204" pitchFamily="34" charset="0"/>
                        </a:rPr>
                        <a:t>   Performance Testing:</a:t>
                      </a:r>
                      <a:endParaRPr lang="en-GB" sz="1100" b="0" i="0" u="none" strike="noStrike" dirty="0">
                        <a:effectLst/>
                        <a:latin typeface="Arial" panose="020B0604020202020204" pitchFamily="34" charset="0"/>
                      </a:endParaRPr>
                    </a:p>
                  </a:txBody>
                  <a:tcPr marL="4648" marR="4648" marT="46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808080"/>
                    </a:solidFill>
                  </a:tcPr>
                </a:tc>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ctr" fontAlgn="b">
                        <a:spcBef>
                          <a:spcPts val="0"/>
                        </a:spcBef>
                        <a:spcAft>
                          <a:spcPts val="0"/>
                        </a:spcAft>
                      </a:pPr>
                      <a:r>
                        <a:rPr lang="en-GB" sz="700" b="0" i="0" u="none" strike="noStrike" dirty="0">
                          <a:solidFill>
                            <a:srgbClr val="000000"/>
                          </a:solidFill>
                          <a:effectLst/>
                          <a:latin typeface="Calibri" panose="020F0502020204030204" pitchFamily="34" charset="0"/>
                        </a:rPr>
                        <a:t>Abbas, Ali</a:t>
                      </a:r>
                      <a:endParaRPr lang="en-GB" sz="1100" b="0" i="0" u="none" strike="noStrike" dirty="0">
                        <a:effectLst/>
                        <a:latin typeface="Arial" panose="020B0604020202020204" pitchFamily="34" charset="0"/>
                      </a:endParaRPr>
                    </a:p>
                  </a:txBody>
                  <a:tcPr marL="55770" marR="55770" marT="27885" marB="2788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B4C6E7"/>
                    </a:solidFill>
                  </a:tcPr>
                </a:tc>
                <a:tc hMerge="1">
                  <a:txBody>
                    <a:bodyPr/>
                    <a:lstStyle/>
                    <a:p>
                      <a:endParaRPr lang="en-GB"/>
                    </a:p>
                  </a:txBody>
                  <a:tcPr/>
                </a:tc>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3007057327"/>
                  </a:ext>
                </a:extLst>
              </a:tr>
              <a:tr h="358679">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ctr">
                        <a:spcBef>
                          <a:spcPts val="0"/>
                        </a:spcBef>
                        <a:spcAft>
                          <a:spcPts val="0"/>
                        </a:spcAft>
                      </a:pPr>
                      <a:r>
                        <a:rPr lang="en-GB" sz="700" b="1" i="0" u="none" strike="noStrike" dirty="0">
                          <a:solidFill>
                            <a:srgbClr val="FFFFFF"/>
                          </a:solidFill>
                          <a:effectLst/>
                          <a:latin typeface="Calibri" panose="020F0502020204030204" pitchFamily="34" charset="0"/>
                        </a:rPr>
                        <a:t>   Security testing (SSL &amp; Payments):</a:t>
                      </a:r>
                      <a:endParaRPr lang="en-GB" sz="1100" b="0" i="0" u="none" strike="noStrike" dirty="0">
                        <a:effectLst/>
                        <a:latin typeface="Arial" panose="020B0604020202020204" pitchFamily="34" charset="0"/>
                      </a:endParaRPr>
                    </a:p>
                  </a:txBody>
                  <a:tcPr marL="4648" marR="4648" marT="46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808080"/>
                    </a:solidFill>
                  </a:tcPr>
                </a:tc>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ctr" fontAlgn="b">
                        <a:spcBef>
                          <a:spcPts val="0"/>
                        </a:spcBef>
                        <a:spcAft>
                          <a:spcPts val="0"/>
                        </a:spcAft>
                      </a:pPr>
                      <a:r>
                        <a:rPr lang="en-GB" sz="700" b="0" i="0" u="none" strike="noStrike" dirty="0">
                          <a:solidFill>
                            <a:srgbClr val="000000"/>
                          </a:solidFill>
                          <a:effectLst/>
                          <a:latin typeface="Calibri" panose="020F0502020204030204" pitchFamily="34" charset="0"/>
                        </a:rPr>
                        <a:t>Omar, Ali, Abbas</a:t>
                      </a:r>
                      <a:endParaRPr lang="en-GB" sz="1100" b="0" i="0" u="none" strike="noStrike" dirty="0">
                        <a:effectLst/>
                        <a:latin typeface="Arial" panose="020B0604020202020204" pitchFamily="34" charset="0"/>
                      </a:endParaRPr>
                    </a:p>
                  </a:txBody>
                  <a:tcPr marL="55770" marR="55770" marT="27885" marB="2788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B4C6E7"/>
                    </a:solidFill>
                  </a:tcPr>
                </a:tc>
                <a:tc hMerge="1">
                  <a:txBody>
                    <a:bodyPr/>
                    <a:lstStyle/>
                    <a:p>
                      <a:endParaRPr lang="en-GB"/>
                    </a:p>
                  </a:txBody>
                  <a:tcPr/>
                </a:tc>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3836894472"/>
                  </a:ext>
                </a:extLst>
              </a:tr>
              <a:tr h="228894">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ctr">
                        <a:spcBef>
                          <a:spcPts val="0"/>
                        </a:spcBef>
                        <a:spcAft>
                          <a:spcPts val="0"/>
                        </a:spcAft>
                      </a:pPr>
                      <a:r>
                        <a:rPr lang="en-GB" sz="700" b="1" i="0" u="none" strike="noStrike" dirty="0">
                          <a:solidFill>
                            <a:srgbClr val="FFFFFF"/>
                          </a:solidFill>
                          <a:effectLst/>
                          <a:latin typeface="Calibri" panose="020F0502020204030204" pitchFamily="34" charset="0"/>
                        </a:rPr>
                        <a:t>6- Publishing the website. (Finalize)</a:t>
                      </a:r>
                      <a:endParaRPr lang="en-GB" sz="1100" b="0" i="0" u="none" strike="noStrike" dirty="0">
                        <a:effectLst/>
                        <a:latin typeface="Arial" panose="020B0604020202020204" pitchFamily="34" charset="0"/>
                      </a:endParaRPr>
                    </a:p>
                  </a:txBody>
                  <a:tcPr marL="111540" marR="4648" marT="46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808080"/>
                    </a:solidFill>
                  </a:tcPr>
                </a:tc>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457200" rtl="0" eaLnBrk="1" latinLnBrk="0" hangingPunct="1">
                        <a:defRPr sz="1800" kern="1200">
                          <a:solidFill>
                            <a:schemeClr val="tx1"/>
                          </a:solidFill>
                          <a:latin typeface="Gill Sans MT" panose="020B0502020104020203"/>
                        </a:defRPr>
                      </a:lvl1pPr>
                      <a:lvl2pPr marL="457200" algn="l" defTabSz="457200" rtl="0" eaLnBrk="1" latinLnBrk="0" hangingPunct="1">
                        <a:defRPr sz="1800" kern="1200">
                          <a:solidFill>
                            <a:schemeClr val="tx1"/>
                          </a:solidFill>
                          <a:latin typeface="Gill Sans MT" panose="020B0502020104020203"/>
                        </a:defRPr>
                      </a:lvl2pPr>
                      <a:lvl3pPr marL="914400" algn="l" defTabSz="457200" rtl="0" eaLnBrk="1" latinLnBrk="0" hangingPunct="1">
                        <a:defRPr sz="1800" kern="1200">
                          <a:solidFill>
                            <a:schemeClr val="tx1"/>
                          </a:solidFill>
                          <a:latin typeface="Gill Sans MT" panose="020B0502020104020203"/>
                        </a:defRPr>
                      </a:lvl3pPr>
                      <a:lvl4pPr marL="1371600" algn="l" defTabSz="457200" rtl="0" eaLnBrk="1" latinLnBrk="0" hangingPunct="1">
                        <a:defRPr sz="1800" kern="1200">
                          <a:solidFill>
                            <a:schemeClr val="tx1"/>
                          </a:solidFill>
                          <a:latin typeface="Gill Sans MT" panose="020B0502020104020203"/>
                        </a:defRPr>
                      </a:lvl4pPr>
                      <a:lvl5pPr marL="1828800" algn="l" defTabSz="457200" rtl="0" eaLnBrk="1" latinLnBrk="0" hangingPunct="1">
                        <a:defRPr sz="1800" kern="1200">
                          <a:solidFill>
                            <a:schemeClr val="tx1"/>
                          </a:solidFill>
                          <a:latin typeface="Gill Sans MT" panose="020B0502020104020203"/>
                        </a:defRPr>
                      </a:lvl5pPr>
                      <a:lvl6pPr marL="2286000" algn="l" defTabSz="457200" rtl="0" eaLnBrk="1" latinLnBrk="0" hangingPunct="1">
                        <a:defRPr sz="1800" kern="1200">
                          <a:solidFill>
                            <a:schemeClr val="tx1"/>
                          </a:solidFill>
                          <a:latin typeface="Gill Sans MT" panose="020B0502020104020203"/>
                        </a:defRPr>
                      </a:lvl6pPr>
                      <a:lvl7pPr marL="2743200" algn="l" defTabSz="457200" rtl="0" eaLnBrk="1" latinLnBrk="0" hangingPunct="1">
                        <a:defRPr sz="1800" kern="1200">
                          <a:solidFill>
                            <a:schemeClr val="tx1"/>
                          </a:solidFill>
                          <a:latin typeface="Gill Sans MT" panose="020B0502020104020203"/>
                        </a:defRPr>
                      </a:lvl7pPr>
                      <a:lvl8pPr marL="3200400" algn="l" defTabSz="457200" rtl="0" eaLnBrk="1" latinLnBrk="0" hangingPunct="1">
                        <a:defRPr sz="1800" kern="1200">
                          <a:solidFill>
                            <a:schemeClr val="tx1"/>
                          </a:solidFill>
                          <a:latin typeface="Gill Sans MT" panose="020B0502020104020203"/>
                        </a:defRPr>
                      </a:lvl8pPr>
                      <a:lvl9pPr marL="3657600" algn="l" defTabSz="457200" rtl="0" eaLnBrk="1" latinLnBrk="0" hangingPunct="1">
                        <a:defRPr sz="1800" kern="1200">
                          <a:solidFill>
                            <a:schemeClr val="tx1"/>
                          </a:solidFill>
                          <a:latin typeface="Gill Sans MT" panose="020B0502020104020203"/>
                        </a:defRPr>
                      </a:lvl9pPr>
                    </a:lstStyle>
                    <a:p>
                      <a:pPr algn="ctr" fontAlgn="b">
                        <a:spcBef>
                          <a:spcPts val="0"/>
                        </a:spcBef>
                        <a:spcAft>
                          <a:spcPts val="0"/>
                        </a:spcAft>
                      </a:pPr>
                      <a:r>
                        <a:rPr lang="en-GB" sz="700" b="0" i="0" u="none" strike="noStrike" dirty="0">
                          <a:solidFill>
                            <a:srgbClr val="000000"/>
                          </a:solidFill>
                          <a:effectLst/>
                          <a:latin typeface="Calibri" panose="020F0502020204030204" pitchFamily="34" charset="0"/>
                        </a:rPr>
                        <a:t>Ali, Omar, Ali</a:t>
                      </a:r>
                      <a:endParaRPr lang="en-GB" sz="1100" b="0" i="0" u="none" strike="noStrike" dirty="0">
                        <a:effectLst/>
                        <a:latin typeface="Arial" panose="020B0604020202020204" pitchFamily="34" charset="0"/>
                      </a:endParaRPr>
                    </a:p>
                  </a:txBody>
                  <a:tcPr marL="55770" marR="55770" marT="27885" marB="2788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B4C6E7"/>
                    </a:solidFill>
                  </a:tcPr>
                </a:tc>
                <a:tc hMerge="1">
                  <a:txBody>
                    <a:bodyPr/>
                    <a:lstStyle/>
                    <a:p>
                      <a:endParaRPr lang="en-GB"/>
                    </a:p>
                  </a:txBody>
                  <a:tcPr/>
                </a:tc>
                <a:extLst>
                  <a:ext uri="{0D108BD9-81ED-4DB2-BD59-A6C34878D82A}">
                    <a16:rowId xmlns:a16="http://schemas.microsoft.com/office/drawing/2014/main" xmlns="" val="2865789705"/>
                  </a:ext>
                </a:extLst>
              </a:tr>
            </a:tbl>
          </a:graphicData>
        </a:graphic>
      </p:graphicFrame>
    </p:spTree>
    <p:extLst>
      <p:ext uri="{BB962C8B-B14F-4D97-AF65-F5344CB8AC3E}">
        <p14:creationId xmlns:p14="http://schemas.microsoft.com/office/powerpoint/2010/main" xmlns="" val="264279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8F7077-DD09-4537-B55A-55D0A7775070}"/>
              </a:ext>
            </a:extLst>
          </p:cNvPr>
          <p:cNvSpPr>
            <a:spLocks noGrp="1"/>
          </p:cNvSpPr>
          <p:nvPr>
            <p:ph type="title"/>
          </p:nvPr>
        </p:nvSpPr>
        <p:spPr/>
        <p:txBody>
          <a:bodyPr/>
          <a:lstStyle/>
          <a:p>
            <a:r>
              <a:rPr lang="en-US" dirty="0"/>
              <a:t>Trello Board and GitHub link</a:t>
            </a:r>
            <a:endParaRPr lang="en-GB" dirty="0"/>
          </a:p>
        </p:txBody>
      </p:sp>
      <p:pic>
        <p:nvPicPr>
          <p:cNvPr id="5" name="Content Placeholder 4" descr="A screenshot of a computer&#10;&#10;Description automatically generated">
            <a:extLst>
              <a:ext uri="{FF2B5EF4-FFF2-40B4-BE49-F238E27FC236}">
                <a16:creationId xmlns:a16="http://schemas.microsoft.com/office/drawing/2014/main" xmlns="" id="{8BE8BCBD-47B1-48EF-ADF9-203D86EFA7D1}"/>
              </a:ext>
            </a:extLst>
          </p:cNvPr>
          <p:cNvPicPr>
            <a:picLocks noGrp="1" noChangeAspect="1"/>
          </p:cNvPicPr>
          <p:nvPr>
            <p:ph idx="1"/>
          </p:nvPr>
        </p:nvPicPr>
        <p:blipFill>
          <a:blip r:embed="rId2"/>
          <a:stretch>
            <a:fillRect/>
          </a:stretch>
        </p:blipFill>
        <p:spPr>
          <a:xfrm>
            <a:off x="703554" y="1993669"/>
            <a:ext cx="8713592" cy="4168234"/>
          </a:xfrm>
        </p:spPr>
      </p:pic>
      <p:sp>
        <p:nvSpPr>
          <p:cNvPr id="6" name="TextBox 5">
            <a:extLst>
              <a:ext uri="{FF2B5EF4-FFF2-40B4-BE49-F238E27FC236}">
                <a16:creationId xmlns:a16="http://schemas.microsoft.com/office/drawing/2014/main" xmlns="" id="{D966564F-29B5-4CD2-BE94-D43CF3DC2454}"/>
              </a:ext>
            </a:extLst>
          </p:cNvPr>
          <p:cNvSpPr txBox="1"/>
          <p:nvPr/>
        </p:nvSpPr>
        <p:spPr>
          <a:xfrm>
            <a:off x="1614616" y="6351373"/>
            <a:ext cx="5682966" cy="369332"/>
          </a:xfrm>
          <a:prstGeom prst="rect">
            <a:avLst/>
          </a:prstGeom>
          <a:noFill/>
        </p:spPr>
        <p:txBody>
          <a:bodyPr wrap="none" rtlCol="0">
            <a:spAutoFit/>
          </a:bodyPr>
          <a:lstStyle/>
          <a:p>
            <a:r>
              <a:rPr lang="en-GB" dirty="0">
                <a:solidFill>
                  <a:srgbClr val="0070C0"/>
                </a:solidFill>
                <a:hlinkClick r:id="rId3">
                  <a:extLst>
                    <a:ext uri="{A12FA001-AC4F-418D-AE19-62706E023703}">
                      <ahyp:hlinkClr xmlns:ahyp="http://schemas.microsoft.com/office/drawing/2018/hyperlinkcolor" xmlns="" val="tx"/>
                    </a:ext>
                  </a:extLst>
                </a:hlinkClick>
              </a:rPr>
              <a:t>https://github.com/Alshaikh1abbas/CS5525-CC</a:t>
            </a:r>
            <a:endParaRPr lang="en-GB" dirty="0">
              <a:solidFill>
                <a:srgbClr val="0070C0"/>
              </a:solidFill>
            </a:endParaRPr>
          </a:p>
        </p:txBody>
      </p:sp>
    </p:spTree>
    <p:extLst>
      <p:ext uri="{BB962C8B-B14F-4D97-AF65-F5344CB8AC3E}">
        <p14:creationId xmlns:p14="http://schemas.microsoft.com/office/powerpoint/2010/main" xmlns="" val="1460803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35031"/>
            <a:ext cx="8761413" cy="706964"/>
          </a:xfrm>
        </p:spPr>
        <p:txBody>
          <a:bodyPr/>
          <a:lstStyle/>
          <a:p>
            <a:pPr algn="ctr"/>
            <a:r>
              <a:rPr lang="en-US" dirty="0"/>
              <a:t/>
            </a:r>
            <a:br>
              <a:rPr lang="en-US" dirty="0"/>
            </a:br>
            <a:r>
              <a:rPr lang="en-US" sz="5400" dirty="0" err="1">
                <a:latin typeface="Times New Roman" panose="02020603050405020304" pitchFamily="18" charset="0"/>
                <a:cs typeface="Times New Roman" panose="02020603050405020304" pitchFamily="18" charset="0"/>
              </a:rPr>
              <a:t>Intorduction</a:t>
            </a:r>
            <a:r>
              <a:rPr lang="x-none" dirty="0"/>
              <a:t/>
            </a:r>
            <a:br>
              <a:rPr lang="x-none" dirty="0"/>
            </a:br>
            <a:endParaRPr lang="en-US" dirty="0"/>
          </a:p>
        </p:txBody>
      </p:sp>
      <p:sp>
        <p:nvSpPr>
          <p:cNvPr id="3" name="Content Placeholder 2"/>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Providing reliable and effective medical facilities to the people suffering from various ails, which might be as results of climatic change, higher workload than optimum level, emotional trauma stress, accidents among others.</a:t>
            </a:r>
          </a:p>
          <a:p>
            <a:r>
              <a:rPr lang="en-US" sz="2000" dirty="0">
                <a:latin typeface="Times New Roman" panose="02020603050405020304" pitchFamily="18" charset="0"/>
                <a:cs typeface="Times New Roman" panose="02020603050405020304" pitchFamily="18" charset="0"/>
              </a:rPr>
              <a:t> Some of this ailment require faster attention term as emergency, so it’s important to embrace on the technological features of bring services closer to the patients and everyone who needs the service</a:t>
            </a:r>
          </a:p>
        </p:txBody>
      </p:sp>
    </p:spTree>
    <p:extLst>
      <p:ext uri="{BB962C8B-B14F-4D97-AF65-F5344CB8AC3E}">
        <p14:creationId xmlns:p14="http://schemas.microsoft.com/office/powerpoint/2010/main" xmlns="" val="3654766697"/>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 and system features</a:t>
            </a:r>
          </a:p>
        </p:txBody>
      </p:sp>
      <p:sp>
        <p:nvSpPr>
          <p:cNvPr id="3" name="Content Placeholder 2"/>
          <p:cNvSpPr>
            <a:spLocks noGrp="1"/>
          </p:cNvSpPr>
          <p:nvPr>
            <p:ph idx="1"/>
          </p:nvPr>
        </p:nvSpPr>
        <p:spPr/>
        <p:txBody>
          <a:bodyPr>
            <a:noAutofit/>
          </a:bodyPr>
          <a:lstStyle/>
          <a:p>
            <a:r>
              <a:rPr lang="en-US" sz="2000" dirty="0">
                <a:latin typeface="Times New Roman" panose="02020603050405020304" pitchFamily="18" charset="0"/>
                <a:cs typeface="Times New Roman" panose="02020603050405020304" pitchFamily="18" charset="0"/>
              </a:rPr>
              <a:t>It’s important for all the hospitals to keep tracks of all the daily process and activities which includes records of the patients, nurses, doctors ,ward assistance and other professionals that help in hospital services.</a:t>
            </a:r>
          </a:p>
          <a:p>
            <a:r>
              <a:rPr lang="en-US" sz="2000" dirty="0">
                <a:latin typeface="Times New Roman" panose="02020603050405020304" pitchFamily="18" charset="0"/>
                <a:cs typeface="Times New Roman" panose="02020603050405020304" pitchFamily="18" charset="0"/>
              </a:rPr>
              <a:t> They ensure the hospital activities run smoothly and successful.</a:t>
            </a:r>
          </a:p>
          <a:p>
            <a:r>
              <a:rPr lang="en-US" sz="2000" dirty="0">
                <a:latin typeface="Times New Roman" panose="02020603050405020304" pitchFamily="18" charset="0"/>
                <a:cs typeface="Times New Roman" panose="02020603050405020304" pitchFamily="18" charset="0"/>
              </a:rPr>
              <a:t> Facilitating all this activities in hospitals such as keeping records of all the activities and process on paper manually its a very cumbersome ,tiresome and error pones. </a:t>
            </a:r>
          </a:p>
          <a:p>
            <a:r>
              <a:rPr lang="en-US" sz="2000" dirty="0">
                <a:latin typeface="Times New Roman" panose="02020603050405020304" pitchFamily="18" charset="0"/>
                <a:cs typeface="Times New Roman" panose="02020603050405020304" pitchFamily="18" charset="0"/>
              </a:rPr>
              <a:t>Also, its very inefficient , less effective and times consuming activities considering the increasing population and the number count of people attending the hospital.</a:t>
            </a:r>
          </a:p>
        </p:txBody>
      </p:sp>
    </p:spTree>
    <p:extLst>
      <p:ext uri="{BB962C8B-B14F-4D97-AF65-F5344CB8AC3E}">
        <p14:creationId xmlns:p14="http://schemas.microsoft.com/office/powerpoint/2010/main" xmlns="" val="2564135771"/>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a:t>
            </a:r>
          </a:p>
        </p:txBody>
      </p:sp>
      <p:sp>
        <p:nvSpPr>
          <p:cNvPr id="3" name="Content Placeholder 2"/>
          <p:cNvSpPr>
            <a:spLocks noGrp="1"/>
          </p:cNvSpPr>
          <p:nvPr>
            <p:ph idx="1"/>
          </p:nvPr>
        </p:nvSpPr>
        <p:spPr>
          <a:xfrm>
            <a:off x="1154954" y="2320164"/>
            <a:ext cx="8825659" cy="4080636"/>
          </a:xfrm>
        </p:spPr>
        <p:txBody>
          <a:bodyPr>
            <a:noAutofit/>
          </a:bodyPr>
          <a:lstStyle/>
          <a:p>
            <a:r>
              <a:rPr lang="en-US" sz="2000" dirty="0">
                <a:latin typeface="Times New Roman" panose="02020603050405020304" pitchFamily="18" charset="0"/>
                <a:cs typeface="Times New Roman" panose="02020603050405020304" pitchFamily="18" charset="0"/>
              </a:rPr>
              <a:t>Also the number of people calling to ask if certain medicine are available at hospital, this needs to be addresses to solve this problem to let the people enjoy this service at their homestead on their smartphones and wait for delivery to their door step. </a:t>
            </a:r>
          </a:p>
          <a:p>
            <a:r>
              <a:rPr lang="en-US" sz="2000" dirty="0">
                <a:latin typeface="Times New Roman" panose="02020603050405020304" pitchFamily="18" charset="0"/>
                <a:cs typeface="Times New Roman" panose="02020603050405020304" pitchFamily="18" charset="0"/>
              </a:rPr>
              <a:t>Working on manually ways not economical to the hospital management and also technically feasible maintenance of all the hospital records. </a:t>
            </a:r>
          </a:p>
          <a:p>
            <a:r>
              <a:rPr lang="en-US" sz="2000" dirty="0">
                <a:latin typeface="Times New Roman" panose="02020603050405020304" pitchFamily="18" charset="0"/>
                <a:cs typeface="Times New Roman" panose="02020603050405020304" pitchFamily="18" charset="0"/>
              </a:rPr>
              <a:t>Also keeping tracking of the patients records from the  reception till issued medication after confirming from the insurance company if the card has some cash for the activity to be completed. </a:t>
            </a:r>
          </a:p>
          <a:p>
            <a:r>
              <a:rPr lang="en-US" sz="2000" dirty="0">
                <a:latin typeface="Times New Roman" panose="02020603050405020304" pitchFamily="18" charset="0"/>
                <a:cs typeface="Times New Roman" panose="02020603050405020304" pitchFamily="18" charset="0"/>
              </a:rPr>
              <a:t>All this activities are cannot be done on the manually thus this project aims to developed automated version of the old system of all hospital activities.</a:t>
            </a:r>
          </a:p>
        </p:txBody>
      </p:sp>
    </p:spTree>
    <p:extLst>
      <p:ext uri="{BB962C8B-B14F-4D97-AF65-F5344CB8AC3E}">
        <p14:creationId xmlns:p14="http://schemas.microsoft.com/office/powerpoint/2010/main" xmlns="" val="763374423"/>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a:t>
            </a:r>
          </a:p>
        </p:txBody>
      </p:sp>
      <p:sp>
        <p:nvSpPr>
          <p:cNvPr id="3" name="Content Placeholder 2"/>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The system will be an online based platform which can be accessed by anyone by just registering on the website as a member and he or she continues to enjoy all the activities.</a:t>
            </a:r>
          </a:p>
          <a:p>
            <a:r>
              <a:rPr lang="en-US" sz="2000" dirty="0">
                <a:latin typeface="Times New Roman" panose="02020603050405020304" pitchFamily="18" charset="0"/>
                <a:cs typeface="Times New Roman" panose="02020603050405020304" pitchFamily="18" charset="0"/>
              </a:rPr>
              <a:t>The online based website will not enable provision of service in efficient way but also provide best securities to data at every stage of user system interaction and enough storage capacity on cloud to keep all the  system backups.</a:t>
            </a:r>
          </a:p>
          <a:p>
            <a:r>
              <a:rPr lang="en-US" sz="2000" dirty="0">
                <a:latin typeface="Times New Roman" panose="02020603050405020304" pitchFamily="18" charset="0"/>
                <a:cs typeface="Times New Roman" panose="02020603050405020304" pitchFamily="18" charset="0"/>
              </a:rPr>
              <a:t>Lastly but not least the online based system will help the grant agencies to check on the progress of various activities also the issuance companies will have simple ways to integrate their payment  methods ion the website platforms.</a:t>
            </a:r>
          </a:p>
        </p:txBody>
      </p:sp>
    </p:spTree>
    <p:extLst>
      <p:ext uri="{BB962C8B-B14F-4D97-AF65-F5344CB8AC3E}">
        <p14:creationId xmlns:p14="http://schemas.microsoft.com/office/powerpoint/2010/main" xmlns="" val="3143222805"/>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a:latin typeface="Times New Roman" panose="02020603050405020304" pitchFamily="18" charset="0"/>
                <a:cs typeface="Times New Roman" panose="02020603050405020304" pitchFamily="18" charset="0"/>
              </a:rPr>
              <a:t>Continues…</a:t>
            </a:r>
          </a:p>
        </p:txBody>
      </p:sp>
      <p:sp>
        <p:nvSpPr>
          <p:cNvPr id="3" name="Content Placeholder 2"/>
          <p:cNvSpPr>
            <a:spLocks noGrp="1"/>
          </p:cNvSpPr>
          <p:nvPr>
            <p:ph idx="1"/>
          </p:nvPr>
        </p:nvSpPr>
        <p:spPr/>
        <p:txBody>
          <a:bodyPr/>
          <a:lstStyle/>
          <a:p>
            <a:r>
              <a:rPr lang="en-US" dirty="0"/>
              <a:t>Also some few features will be integrated in the website platform which includes ;</a:t>
            </a:r>
          </a:p>
          <a:p>
            <a:pPr lvl="1"/>
            <a:r>
              <a:rPr lang="en-US" dirty="0"/>
              <a:t> sensed data this are data generated by sensors on real time based on the patients analytical</a:t>
            </a:r>
          </a:p>
          <a:p>
            <a:pPr lvl="1"/>
            <a:r>
              <a:rPr lang="en-US" dirty="0"/>
              <a:t>Record of analytic data</a:t>
            </a:r>
          </a:p>
          <a:p>
            <a:pPr lvl="1"/>
            <a:r>
              <a:rPr lang="en-US" dirty="0"/>
              <a:t>Medical records </a:t>
            </a:r>
          </a:p>
          <a:p>
            <a:pPr lvl="1"/>
            <a:r>
              <a:rPr lang="en-US" dirty="0"/>
              <a:t>Medical service data </a:t>
            </a:r>
          </a:p>
          <a:p>
            <a:pPr lvl="1"/>
            <a:r>
              <a:rPr lang="en-US" dirty="0"/>
              <a:t>Insurance claims</a:t>
            </a:r>
          </a:p>
          <a:p>
            <a:pPr lvl="1"/>
            <a:r>
              <a:rPr lang="en-US" dirty="0"/>
              <a:t> Insurance policies.</a:t>
            </a:r>
            <a:endParaRPr lang="x-none" dirty="0"/>
          </a:p>
          <a:p>
            <a:endParaRPr lang="en-US" dirty="0"/>
          </a:p>
        </p:txBody>
      </p:sp>
    </p:spTree>
    <p:extLst>
      <p:ext uri="{BB962C8B-B14F-4D97-AF65-F5344CB8AC3E}">
        <p14:creationId xmlns:p14="http://schemas.microsoft.com/office/powerpoint/2010/main" xmlns="" val="4091630960"/>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5400" dirty="0">
                <a:latin typeface="Times New Roman" panose="02020603050405020304" pitchFamily="18" charset="0"/>
                <a:cs typeface="Times New Roman" panose="02020603050405020304" pitchFamily="18" charset="0"/>
              </a:rPr>
              <a:t>Analysis plan</a:t>
            </a:r>
            <a:endParaRPr lang="en-US" sz="5400" dirty="0"/>
          </a:p>
        </p:txBody>
      </p:sp>
      <p:sp>
        <p:nvSpPr>
          <p:cNvPr id="3" name="Content Placeholder 2"/>
          <p:cNvSpPr>
            <a:spLocks noGrp="1"/>
          </p:cNvSpPr>
          <p:nvPr>
            <p:ph idx="1"/>
          </p:nvPr>
        </p:nvSpPr>
        <p:spPr>
          <a:xfrm>
            <a:off x="1624511" y="2644689"/>
            <a:ext cx="8825659" cy="3416300"/>
          </a:xfrm>
        </p:spPr>
        <p:txBody>
          <a:bodyPr/>
          <a:lstStyle/>
          <a:p>
            <a:r>
              <a:rPr lang="en-US" dirty="0"/>
              <a:t>Provide patients medical records to keep all system pioneers up to date.</a:t>
            </a:r>
            <a:endParaRPr lang="x-none" dirty="0"/>
          </a:p>
          <a:p>
            <a:r>
              <a:rPr lang="en-US" dirty="0"/>
              <a:t>Scheduling the appointments of patients, so new clients would know if their any available appointment. </a:t>
            </a:r>
            <a:endParaRPr lang="x-none" dirty="0"/>
          </a:p>
          <a:p>
            <a:pPr marL="0" indent="0">
              <a:buNone/>
            </a:pPr>
            <a:endParaRPr lang="x-none" dirty="0"/>
          </a:p>
          <a:p>
            <a:endParaRPr lang="en-US" dirty="0"/>
          </a:p>
        </p:txBody>
      </p:sp>
    </p:spTree>
    <p:extLst>
      <p:ext uri="{BB962C8B-B14F-4D97-AF65-F5344CB8AC3E}">
        <p14:creationId xmlns:p14="http://schemas.microsoft.com/office/powerpoint/2010/main" xmlns="" val="1592034245"/>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5400" dirty="0">
                <a:latin typeface="Times New Roman" panose="02020603050405020304" pitchFamily="18" charset="0"/>
                <a:cs typeface="Times New Roman" panose="02020603050405020304" pitchFamily="18" charset="0"/>
              </a:rPr>
              <a:t>Analysis plan</a:t>
            </a:r>
          </a:p>
        </p:txBody>
      </p:sp>
      <p:sp>
        <p:nvSpPr>
          <p:cNvPr id="3" name="Content Placeholder 2"/>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The website platform should handle the test reports for the patients conducted in the labs through the sensors  machines and transmitted to patient database.</a:t>
            </a:r>
            <a:endParaRPr lang="x-none"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information of the patients should be kept up to date and their record should be kept in the system for future references.</a:t>
            </a:r>
          </a:p>
        </p:txBody>
      </p:sp>
    </p:spTree>
    <p:extLst>
      <p:ext uri="{BB962C8B-B14F-4D97-AF65-F5344CB8AC3E}">
        <p14:creationId xmlns:p14="http://schemas.microsoft.com/office/powerpoint/2010/main" xmlns="" val="3871773398"/>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
            </a:r>
            <a:br>
              <a:rPr lang="en-US" dirty="0"/>
            </a:br>
            <a:r>
              <a:rPr lang="en-US" sz="5400" dirty="0">
                <a:latin typeface="Times New Roman" panose="02020603050405020304" pitchFamily="18" charset="0"/>
                <a:cs typeface="Times New Roman" panose="02020603050405020304" pitchFamily="18" charset="0"/>
              </a:rPr>
              <a:t>System architectures and tools</a:t>
            </a:r>
            <a:r>
              <a:rPr lang="x-none" dirty="0"/>
              <a:t/>
            </a:r>
            <a:br>
              <a:rPr lang="x-none" dirty="0"/>
            </a:br>
            <a:endParaRPr lang="en-US" dirty="0"/>
          </a:p>
        </p:txBody>
      </p:sp>
      <p:sp>
        <p:nvSpPr>
          <p:cNvPr id="3" name="Content Placeholder 2"/>
          <p:cNvSpPr>
            <a:spLocks noGrp="1"/>
          </p:cNvSpPr>
          <p:nvPr>
            <p:ph idx="1"/>
          </p:nvPr>
        </p:nvSpPr>
        <p:spPr/>
        <p:txBody>
          <a:bodyPr/>
          <a:lstStyle/>
          <a:p>
            <a:r>
              <a:rPr lang="en-US" dirty="0"/>
              <a:t>System architecture involves several tools ,languages and the platform for hosting the site.</a:t>
            </a:r>
            <a:endParaRPr lang="x-none" dirty="0"/>
          </a:p>
          <a:p>
            <a:r>
              <a:rPr lang="en-US" dirty="0"/>
              <a:t>Tools includes the IoT device which are programmed to send real data to the computer system through the website platforms.</a:t>
            </a:r>
          </a:p>
        </p:txBody>
      </p:sp>
    </p:spTree>
    <p:extLst>
      <p:ext uri="{BB962C8B-B14F-4D97-AF65-F5344CB8AC3E}">
        <p14:creationId xmlns:p14="http://schemas.microsoft.com/office/powerpoint/2010/main" xmlns="" val="3912209319"/>
      </p:ext>
    </p:extLst>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xmlns=""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105</TotalTime>
  <Words>787</Words>
  <Application>Microsoft Office PowerPoint</Application>
  <PresentationFormat>مخصص</PresentationFormat>
  <Paragraphs>220</Paragraphs>
  <Slides>12</Slides>
  <Notes>0</Notes>
  <HiddenSlides>0</HiddenSlides>
  <MMClips>0</MMClips>
  <ScaleCrop>false</ScaleCrop>
  <HeadingPairs>
    <vt:vector size="4" baseType="variant">
      <vt:variant>
        <vt:lpstr>سمة</vt:lpstr>
      </vt:variant>
      <vt:variant>
        <vt:i4>1</vt:i4>
      </vt:variant>
      <vt:variant>
        <vt:lpstr>عناوين الشرائح</vt:lpstr>
      </vt:variant>
      <vt:variant>
        <vt:i4>12</vt:i4>
      </vt:variant>
    </vt:vector>
  </HeadingPairs>
  <TitlesOfParts>
    <vt:vector size="13" baseType="lpstr">
      <vt:lpstr>Ion Boardroom</vt:lpstr>
      <vt:lpstr>Health Care System </vt:lpstr>
      <vt:lpstr> Intorduction </vt:lpstr>
      <vt:lpstr>Motivation and system features</vt:lpstr>
      <vt:lpstr>Continue…</vt:lpstr>
      <vt:lpstr>Continue…</vt:lpstr>
      <vt:lpstr>Continues…</vt:lpstr>
      <vt:lpstr>Analysis plan</vt:lpstr>
      <vt:lpstr>Analysis plan</vt:lpstr>
      <vt:lpstr> System architectures and tools </vt:lpstr>
      <vt:lpstr>System architectures and tools</vt:lpstr>
      <vt:lpstr>Meeting plan</vt:lpstr>
      <vt:lpstr>Trello Board and GitHub link</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HP</dc:creator>
  <cp:lastModifiedBy>AB</cp:lastModifiedBy>
  <cp:revision>13</cp:revision>
  <dcterms:created xsi:type="dcterms:W3CDTF">2020-02-27T14:19:08Z</dcterms:created>
  <dcterms:modified xsi:type="dcterms:W3CDTF">2020-02-27T19:01:22Z</dcterms:modified>
</cp:coreProperties>
</file>