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ebas Neue" panose="020B0604020202020204" charset="0"/>
      <p:regular r:id="rId19"/>
    </p:embeddedFont>
    <p:embeddedFont>
      <p:font typeface="Josefin Slab SemiBold" pitchFamily="2"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Raleway" pitchFamily="2" charset="0"/>
      <p:regular r:id="rId32"/>
      <p:bold r:id="rId33"/>
      <p:italic r:id="rId34"/>
      <p:boldItalic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1625d62bc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1625d62bc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e49ec3022a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1625d62bc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11625d62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1625d62bc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1625d62bc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1625d62bc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11625d62bc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e38dc7bb6a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e38dc7bb6a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e1886a29a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dcd9d108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dcd9d108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16dcd9d108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16dcd9d10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e38dc7bb6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16db8e594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16db8e594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170435bc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170435bc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16db8e594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16db8e594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16e14ce1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16e14ce1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title"/>
          </p:nvPr>
        </p:nvSpPr>
        <p:spPr>
          <a:xfrm>
            <a:off x="1427400" y="1270150"/>
            <a:ext cx="6289200" cy="7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SUBVERSION VERSION CONTROL.</a:t>
            </a:r>
            <a:r>
              <a:rPr lang="en"/>
              <a:t>  </a:t>
            </a:r>
            <a:endParaRPr/>
          </a:p>
        </p:txBody>
      </p:sp>
      <p:sp>
        <p:nvSpPr>
          <p:cNvPr id="861" name="Google Shape;861;p31"/>
          <p:cNvSpPr txBox="1">
            <a:spLocks noGrp="1"/>
          </p:cNvSpPr>
          <p:nvPr>
            <p:ph type="subTitle" idx="1"/>
          </p:nvPr>
        </p:nvSpPr>
        <p:spPr>
          <a:xfrm>
            <a:off x="2285400" y="2263750"/>
            <a:ext cx="4573200" cy="85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rPr>
              <a:t>Instituto Tecnológico de Chihuahua II.</a:t>
            </a:r>
            <a:endParaRPr sz="2000">
              <a:solidFill>
                <a:schemeClr val="accent1"/>
              </a:solidFill>
            </a:endParaRPr>
          </a:p>
          <a:p>
            <a:pPr marL="0" lvl="0" indent="0" algn="ctr" rtl="0">
              <a:spcBef>
                <a:spcPts val="0"/>
              </a:spcBef>
              <a:spcAft>
                <a:spcPts val="0"/>
              </a:spcAft>
              <a:buNone/>
            </a:pPr>
            <a:r>
              <a:rPr lang="en" sz="2000">
                <a:solidFill>
                  <a:schemeClr val="accent1"/>
                </a:solidFill>
              </a:rPr>
              <a:t>Materia: Programación Front End.</a:t>
            </a:r>
            <a:endParaRPr sz="2000">
              <a:solidFill>
                <a:schemeClr val="accent1"/>
              </a:solidFill>
            </a:endParaRPr>
          </a:p>
          <a:p>
            <a:pPr marL="0" lvl="0" indent="0" algn="ctr" rtl="0">
              <a:spcBef>
                <a:spcPts val="0"/>
              </a:spcBef>
              <a:spcAft>
                <a:spcPts val="0"/>
              </a:spcAft>
              <a:buNone/>
            </a:pPr>
            <a:r>
              <a:rPr lang="en" sz="2000">
                <a:solidFill>
                  <a:schemeClr val="accent1"/>
                </a:solidFill>
              </a:rPr>
              <a:t>Profesor: Carlos Humberto Rubio Rascon.</a:t>
            </a:r>
            <a:endParaRPr sz="2000">
              <a:solidFill>
                <a:schemeClr val="accent1"/>
              </a:solidFill>
            </a:endParaRPr>
          </a:p>
        </p:txBody>
      </p:sp>
      <p:sp>
        <p:nvSpPr>
          <p:cNvPr id="862" name="Google Shape;862;p31"/>
          <p:cNvSpPr txBox="1">
            <a:spLocks noGrp="1"/>
          </p:cNvSpPr>
          <p:nvPr>
            <p:ph type="subTitle" idx="1"/>
          </p:nvPr>
        </p:nvSpPr>
        <p:spPr>
          <a:xfrm>
            <a:off x="2285400" y="3317950"/>
            <a:ext cx="4573200" cy="11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Integrantes:</a:t>
            </a:r>
            <a:endParaRPr sz="1500"/>
          </a:p>
          <a:p>
            <a:pPr marL="0" lvl="0" indent="0" algn="ctr" rtl="0">
              <a:spcBef>
                <a:spcPts val="0"/>
              </a:spcBef>
              <a:spcAft>
                <a:spcPts val="0"/>
              </a:spcAft>
              <a:buNone/>
            </a:pPr>
            <a:r>
              <a:rPr lang="en" sz="1500"/>
              <a:t>Arianna Sarahi Montaño  Perez. </a:t>
            </a:r>
            <a:endParaRPr sz="1500"/>
          </a:p>
          <a:p>
            <a:pPr marL="0" lvl="0" indent="0" algn="ctr" rtl="0">
              <a:spcBef>
                <a:spcPts val="0"/>
              </a:spcBef>
              <a:spcAft>
                <a:spcPts val="0"/>
              </a:spcAft>
              <a:buNone/>
            </a:pPr>
            <a:r>
              <a:rPr lang="en" sz="1500"/>
              <a:t>Angel Omar Vega Páez.</a:t>
            </a:r>
            <a:endParaRPr sz="1500"/>
          </a:p>
          <a:p>
            <a:pPr marL="0" lvl="0" indent="0" algn="ctr" rtl="0">
              <a:spcBef>
                <a:spcPts val="0"/>
              </a:spcBef>
              <a:spcAft>
                <a:spcPts val="0"/>
              </a:spcAft>
              <a:buNone/>
            </a:pPr>
            <a:r>
              <a:rPr lang="en" sz="1500"/>
              <a:t>Luis Alonso Escalante Andujo.</a:t>
            </a:r>
            <a:endParaRPr sz="1500"/>
          </a:p>
          <a:p>
            <a:pPr marL="0" lvl="0" indent="0" algn="ctr" rtl="0">
              <a:spcBef>
                <a:spcPts val="0"/>
              </a:spcBef>
              <a:spcAft>
                <a:spcPts val="0"/>
              </a:spcAft>
              <a:buNone/>
            </a:pPr>
            <a:r>
              <a:rPr lang="en" sz="1500"/>
              <a:t>Angela Jackeline Andrew Marrufo.</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0"/>
          <p:cNvSpPr txBox="1">
            <a:spLocks noGrp="1"/>
          </p:cNvSpPr>
          <p:nvPr>
            <p:ph type="body" idx="1"/>
          </p:nvPr>
        </p:nvSpPr>
        <p:spPr>
          <a:xfrm>
            <a:off x="538500" y="1245700"/>
            <a:ext cx="8067000" cy="366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n"/>
              <a:t>Implementar un servidor para Control de versiones con Subversion</a:t>
            </a:r>
            <a:endParaRPr/>
          </a:p>
          <a:p>
            <a:pPr marL="0" lvl="0" indent="0" algn="just" rtl="0">
              <a:spcBef>
                <a:spcPts val="0"/>
              </a:spcBef>
              <a:spcAft>
                <a:spcPts val="0"/>
              </a:spcAft>
              <a:buClr>
                <a:srgbClr val="273D40"/>
              </a:buClr>
              <a:buSzPts val="600"/>
              <a:buFont typeface="Arial"/>
              <a:buNone/>
            </a:pPr>
            <a:r>
              <a:rPr lang="en"/>
              <a:t>Lo primero será instalar los paquetes necesarios:</a:t>
            </a: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r>
              <a:rPr lang="en"/>
              <a:t>mod_dav_svn es el módulo de apache para permitirle trabajar con SVN, subversion es el paquete que instalará el SVN. Si no se tuviera el Apache (httpd) ya instalado, el comando yum indicado lo agregará a la lista de paquetes a descargar/instalar, así como a cualquier otra dependencia necesaria.</a:t>
            </a: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r>
              <a:rPr lang="en"/>
              <a:t>El siguiente paso será verificar que el servidor Apache arranque. Normalmente no es necesario hacer modificaciones a la configuración de apache.</a:t>
            </a: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endParaRPr/>
          </a:p>
          <a:p>
            <a:pPr marL="0" lvl="0" indent="0" algn="just" rtl="0">
              <a:spcBef>
                <a:spcPts val="0"/>
              </a:spcBef>
              <a:spcAft>
                <a:spcPts val="0"/>
              </a:spcAft>
              <a:buClr>
                <a:srgbClr val="273D40"/>
              </a:buClr>
              <a:buSzPts val="600"/>
              <a:buFont typeface="Arial"/>
              <a:buNone/>
            </a:pPr>
            <a:endParaRPr/>
          </a:p>
        </p:txBody>
      </p:sp>
      <p:sp>
        <p:nvSpPr>
          <p:cNvPr id="948" name="Google Shape;948;p40"/>
          <p:cNvSpPr txBox="1">
            <a:spLocks noGrp="1"/>
          </p:cNvSpPr>
          <p:nvPr>
            <p:ph type="title"/>
          </p:nvPr>
        </p:nvSpPr>
        <p:spPr>
          <a:xfrm>
            <a:off x="3081900" y="509550"/>
            <a:ext cx="29802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INSTALACIÓN.</a:t>
            </a:r>
            <a:endParaRPr/>
          </a:p>
        </p:txBody>
      </p:sp>
      <p:pic>
        <p:nvPicPr>
          <p:cNvPr id="949" name="Google Shape;949;p40"/>
          <p:cNvPicPr preferRelativeResize="0"/>
          <p:nvPr/>
        </p:nvPicPr>
        <p:blipFill>
          <a:blip r:embed="rId3">
            <a:alphaModFix/>
          </a:blip>
          <a:stretch>
            <a:fillRect/>
          </a:stretch>
        </p:blipFill>
        <p:spPr>
          <a:xfrm>
            <a:off x="594425" y="1950625"/>
            <a:ext cx="5646700" cy="359950"/>
          </a:xfrm>
          <a:prstGeom prst="rect">
            <a:avLst/>
          </a:prstGeom>
          <a:noFill/>
          <a:ln>
            <a:noFill/>
          </a:ln>
        </p:spPr>
      </p:pic>
      <p:pic>
        <p:nvPicPr>
          <p:cNvPr id="950" name="Google Shape;950;p40"/>
          <p:cNvPicPr preferRelativeResize="0"/>
          <p:nvPr/>
        </p:nvPicPr>
        <p:blipFill>
          <a:blip r:embed="rId4">
            <a:alphaModFix/>
          </a:blip>
          <a:stretch>
            <a:fillRect/>
          </a:stretch>
        </p:blipFill>
        <p:spPr>
          <a:xfrm>
            <a:off x="538488" y="4037275"/>
            <a:ext cx="5305425" cy="59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1"/>
          <p:cNvSpPr txBox="1">
            <a:spLocks noGrp="1"/>
          </p:cNvSpPr>
          <p:nvPr>
            <p:ph type="title"/>
          </p:nvPr>
        </p:nvSpPr>
        <p:spPr>
          <a:xfrm>
            <a:off x="-41100" y="518675"/>
            <a:ext cx="9226200" cy="5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INSTALACIÓN.</a:t>
            </a:r>
            <a:endParaRPr>
              <a:solidFill>
                <a:schemeClr val="accent1"/>
              </a:solidFill>
            </a:endParaRPr>
          </a:p>
        </p:txBody>
      </p:sp>
      <p:sp>
        <p:nvSpPr>
          <p:cNvPr id="956" name="Google Shape;956;p41"/>
          <p:cNvSpPr txBox="1">
            <a:spLocks noGrp="1"/>
          </p:cNvSpPr>
          <p:nvPr>
            <p:ph type="body" idx="4294967295"/>
          </p:nvPr>
        </p:nvSpPr>
        <p:spPr>
          <a:xfrm>
            <a:off x="538500" y="1125150"/>
            <a:ext cx="8067000" cy="7836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Clr>
                <a:srgbClr val="273D40"/>
              </a:buClr>
              <a:buSzPts val="600"/>
              <a:buFont typeface="Arial"/>
              <a:buNone/>
            </a:pPr>
            <a:r>
              <a:rPr lang="en"/>
              <a:t>Ahora configuremos el módulo de apache para trabajar con subversion, de tal forma que puedan trabajar juntos adecuadamente.</a:t>
            </a:r>
            <a:endParaRPr/>
          </a:p>
        </p:txBody>
      </p:sp>
      <p:pic>
        <p:nvPicPr>
          <p:cNvPr id="957" name="Google Shape;957;p41"/>
          <p:cNvPicPr preferRelativeResize="0"/>
          <p:nvPr/>
        </p:nvPicPr>
        <p:blipFill>
          <a:blip r:embed="rId3">
            <a:alphaModFix/>
          </a:blip>
          <a:stretch>
            <a:fillRect/>
          </a:stretch>
        </p:blipFill>
        <p:spPr>
          <a:xfrm>
            <a:off x="484138" y="1829000"/>
            <a:ext cx="5724525" cy="571500"/>
          </a:xfrm>
          <a:prstGeom prst="rect">
            <a:avLst/>
          </a:prstGeom>
          <a:noFill/>
          <a:ln>
            <a:noFill/>
          </a:ln>
        </p:spPr>
      </p:pic>
      <p:pic>
        <p:nvPicPr>
          <p:cNvPr id="958" name="Google Shape;958;p41"/>
          <p:cNvPicPr preferRelativeResize="0"/>
          <p:nvPr/>
        </p:nvPicPr>
        <p:blipFill>
          <a:blip r:embed="rId4">
            <a:alphaModFix/>
          </a:blip>
          <a:stretch>
            <a:fillRect/>
          </a:stretch>
        </p:blipFill>
        <p:spPr>
          <a:xfrm>
            <a:off x="433925" y="2542875"/>
            <a:ext cx="6830461" cy="24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2"/>
          <p:cNvSpPr txBox="1">
            <a:spLocks noGrp="1"/>
          </p:cNvSpPr>
          <p:nvPr>
            <p:ph type="body" idx="4294967295"/>
          </p:nvPr>
        </p:nvSpPr>
        <p:spPr>
          <a:xfrm>
            <a:off x="885725" y="1416225"/>
            <a:ext cx="7832100" cy="3666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r>
              <a:rPr lang="en"/>
              <a:t>La configuración incluye un sistema básico de autenticación, así que deberemos crear el archivo de claves.</a:t>
            </a: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r>
              <a:rPr lang="en"/>
              <a:t>La clave para el usuario pbernal se solicitará 2 veces en la consola y luego se almacenará en el archivo indicado. El siguiente paso será crear la estructura de directorios necesaria para el repositorio.</a:t>
            </a: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0"/>
              </a:spcAft>
              <a:buClr>
                <a:srgbClr val="273D40"/>
              </a:buClr>
              <a:buSzPts val="600"/>
              <a:buFont typeface="Arial"/>
              <a:buNone/>
            </a:pPr>
            <a:endParaRPr/>
          </a:p>
          <a:p>
            <a:pPr marL="0" lvl="0" indent="0" algn="just" rtl="0">
              <a:spcBef>
                <a:spcPts val="1600"/>
              </a:spcBef>
              <a:spcAft>
                <a:spcPts val="1600"/>
              </a:spcAft>
              <a:buClr>
                <a:srgbClr val="273D40"/>
              </a:buClr>
              <a:buSzPts val="600"/>
              <a:buFont typeface="Arial"/>
              <a:buNone/>
            </a:pPr>
            <a:endParaRPr/>
          </a:p>
        </p:txBody>
      </p:sp>
      <p:sp>
        <p:nvSpPr>
          <p:cNvPr id="964" name="Google Shape;964;p42"/>
          <p:cNvSpPr txBox="1">
            <a:spLocks noGrp="1"/>
          </p:cNvSpPr>
          <p:nvPr>
            <p:ph type="title" idx="4294967295"/>
          </p:nvPr>
        </p:nvSpPr>
        <p:spPr>
          <a:xfrm>
            <a:off x="3164550" y="368900"/>
            <a:ext cx="28149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INSTALACIÓN.</a:t>
            </a:r>
            <a:endParaRPr/>
          </a:p>
        </p:txBody>
      </p:sp>
      <p:pic>
        <p:nvPicPr>
          <p:cNvPr id="965" name="Google Shape;965;p42"/>
          <p:cNvPicPr preferRelativeResize="0"/>
          <p:nvPr/>
        </p:nvPicPr>
        <p:blipFill>
          <a:blip r:embed="rId3">
            <a:alphaModFix/>
          </a:blip>
          <a:stretch>
            <a:fillRect/>
          </a:stretch>
        </p:blipFill>
        <p:spPr>
          <a:xfrm>
            <a:off x="1065475" y="1921113"/>
            <a:ext cx="5539150" cy="229350"/>
          </a:xfrm>
          <a:prstGeom prst="rect">
            <a:avLst/>
          </a:prstGeom>
          <a:noFill/>
          <a:ln>
            <a:noFill/>
          </a:ln>
        </p:spPr>
      </p:pic>
      <p:pic>
        <p:nvPicPr>
          <p:cNvPr id="966" name="Google Shape;966;p42"/>
          <p:cNvPicPr preferRelativeResize="0"/>
          <p:nvPr/>
        </p:nvPicPr>
        <p:blipFill>
          <a:blip r:embed="rId4">
            <a:alphaModFix/>
          </a:blip>
          <a:stretch>
            <a:fillRect/>
          </a:stretch>
        </p:blipFill>
        <p:spPr>
          <a:xfrm>
            <a:off x="1003850" y="3041225"/>
            <a:ext cx="6115050"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3"/>
          <p:cNvSpPr txBox="1"/>
          <p:nvPr/>
        </p:nvSpPr>
        <p:spPr>
          <a:xfrm>
            <a:off x="652925" y="1346175"/>
            <a:ext cx="39390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accent6"/>
                </a:solidFill>
                <a:latin typeface="Source Sans Pro"/>
                <a:ea typeface="Source Sans Pro"/>
                <a:cs typeface="Source Sans Pro"/>
                <a:sym typeface="Source Sans Pro"/>
              </a:rPr>
              <a:t>Ahora probemos que se puede acceder al repositorio a través de un navegador </a:t>
            </a:r>
            <a:r>
              <a:rPr lang="en" b="1" i="1">
                <a:solidFill>
                  <a:srgbClr val="00FFFF"/>
                </a:solidFill>
                <a:latin typeface="Source Sans Pro"/>
                <a:ea typeface="Source Sans Pro"/>
                <a:cs typeface="Source Sans Pro"/>
                <a:sym typeface="Source Sans Pro"/>
              </a:rPr>
              <a:t>http://laIpDeTuMaquina/svn/repo.</a:t>
            </a:r>
            <a:r>
              <a:rPr lang="en">
                <a:solidFill>
                  <a:schemeClr val="accent6"/>
                </a:solidFill>
                <a:latin typeface="Source Sans Pro"/>
                <a:ea typeface="Source Sans Pro"/>
                <a:cs typeface="Source Sans Pro"/>
                <a:sym typeface="Source Sans Pro"/>
              </a:rPr>
              <a:t> </a:t>
            </a:r>
            <a:endParaRPr>
              <a:solidFill>
                <a:schemeClr val="accent6"/>
              </a:solidFill>
              <a:latin typeface="Source Sans Pro"/>
              <a:ea typeface="Source Sans Pro"/>
              <a:cs typeface="Source Sans Pro"/>
              <a:sym typeface="Source Sans Pro"/>
            </a:endParaRPr>
          </a:p>
          <a:p>
            <a:pPr marL="0" lvl="0" indent="0" algn="just" rtl="0">
              <a:spcBef>
                <a:spcPts val="0"/>
              </a:spcBef>
              <a:spcAft>
                <a:spcPts val="0"/>
              </a:spcAft>
              <a:buNone/>
            </a:pPr>
            <a:endParaRPr>
              <a:solidFill>
                <a:schemeClr val="accent6"/>
              </a:solidFill>
              <a:latin typeface="Source Sans Pro"/>
              <a:ea typeface="Source Sans Pro"/>
              <a:cs typeface="Source Sans Pro"/>
              <a:sym typeface="Source Sans Pro"/>
            </a:endParaRPr>
          </a:p>
          <a:p>
            <a:pPr marL="0" lvl="0" indent="0" algn="just" rtl="0">
              <a:spcBef>
                <a:spcPts val="0"/>
              </a:spcBef>
              <a:spcAft>
                <a:spcPts val="0"/>
              </a:spcAft>
              <a:buNone/>
            </a:pPr>
            <a:r>
              <a:rPr lang="en">
                <a:solidFill>
                  <a:schemeClr val="accent6"/>
                </a:solidFill>
                <a:latin typeface="Source Sans Pro"/>
                <a:ea typeface="Source Sans Pro"/>
                <a:cs typeface="Source Sans Pro"/>
                <a:sym typeface="Source Sans Pro"/>
              </a:rPr>
              <a:t>De ser así, eso es todo, ya hemos configurado nuestro primer repositorio SVN. Si se desearan múltiples repositorios, basta con agregar secciones </a:t>
            </a:r>
            <a:r>
              <a:rPr lang="en" b="1" i="1">
                <a:solidFill>
                  <a:srgbClr val="00FFFF"/>
                </a:solidFill>
                <a:latin typeface="Source Sans Pro"/>
                <a:ea typeface="Source Sans Pro"/>
                <a:cs typeface="Source Sans Pro"/>
                <a:sym typeface="Source Sans Pro"/>
              </a:rPr>
              <a:t>&lt;Location&gt;</a:t>
            </a:r>
            <a:r>
              <a:rPr lang="en">
                <a:solidFill>
                  <a:schemeClr val="accent6"/>
                </a:solidFill>
                <a:latin typeface="Source Sans Pro"/>
                <a:ea typeface="Source Sans Pro"/>
                <a:cs typeface="Source Sans Pro"/>
                <a:sym typeface="Source Sans Pro"/>
              </a:rPr>
              <a:t> en la configuración indicando las particularidades de cada una.</a:t>
            </a:r>
            <a:endParaRPr>
              <a:solidFill>
                <a:schemeClr val="accent6"/>
              </a:solidFill>
              <a:latin typeface="Source Sans Pro"/>
              <a:ea typeface="Source Sans Pro"/>
              <a:cs typeface="Source Sans Pro"/>
              <a:sym typeface="Source Sans Pro"/>
            </a:endParaRPr>
          </a:p>
        </p:txBody>
      </p:sp>
      <p:sp>
        <p:nvSpPr>
          <p:cNvPr id="972" name="Google Shape;972;p43"/>
          <p:cNvSpPr txBox="1">
            <a:spLocks noGrp="1"/>
          </p:cNvSpPr>
          <p:nvPr>
            <p:ph type="title" idx="4294967295"/>
          </p:nvPr>
        </p:nvSpPr>
        <p:spPr>
          <a:xfrm>
            <a:off x="3085500" y="378025"/>
            <a:ext cx="2973000" cy="50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INSTALACIÓN.</a:t>
            </a:r>
            <a:endParaRPr>
              <a:solidFill>
                <a:schemeClr val="accent4"/>
              </a:solidFill>
            </a:endParaRPr>
          </a:p>
        </p:txBody>
      </p:sp>
      <p:pic>
        <p:nvPicPr>
          <p:cNvPr id="973" name="Google Shape;973;p43"/>
          <p:cNvPicPr preferRelativeResize="0"/>
          <p:nvPr/>
        </p:nvPicPr>
        <p:blipFill>
          <a:blip r:embed="rId3">
            <a:alphaModFix/>
          </a:blip>
          <a:stretch>
            <a:fillRect/>
          </a:stretch>
        </p:blipFill>
        <p:spPr>
          <a:xfrm>
            <a:off x="5032875" y="1346175"/>
            <a:ext cx="3939000" cy="29701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grpSp>
        <p:nvGrpSpPr>
          <p:cNvPr id="978" name="Google Shape;978;p44"/>
          <p:cNvGrpSpPr/>
          <p:nvPr/>
        </p:nvGrpSpPr>
        <p:grpSpPr>
          <a:xfrm>
            <a:off x="-1760804" y="992727"/>
            <a:ext cx="6106589" cy="3969629"/>
            <a:chOff x="-1760804" y="992727"/>
            <a:chExt cx="6106589" cy="3969629"/>
          </a:xfrm>
        </p:grpSpPr>
        <p:grpSp>
          <p:nvGrpSpPr>
            <p:cNvPr id="979" name="Google Shape;979;p44"/>
            <p:cNvGrpSpPr/>
            <p:nvPr/>
          </p:nvGrpSpPr>
          <p:grpSpPr>
            <a:xfrm rot="10800000">
              <a:off x="-1760804" y="4343397"/>
              <a:ext cx="2654142" cy="611358"/>
              <a:chOff x="6615621" y="2219307"/>
              <a:chExt cx="2654142" cy="611358"/>
            </a:xfrm>
          </p:grpSpPr>
          <p:sp>
            <p:nvSpPr>
              <p:cNvPr id="980" name="Google Shape;980;p44"/>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4"/>
            <p:cNvGrpSpPr/>
            <p:nvPr/>
          </p:nvGrpSpPr>
          <p:grpSpPr>
            <a:xfrm>
              <a:off x="348077" y="992727"/>
              <a:ext cx="3997708" cy="3969629"/>
              <a:chOff x="348077" y="992727"/>
              <a:chExt cx="3997708" cy="3969629"/>
            </a:xfrm>
          </p:grpSpPr>
          <p:grpSp>
            <p:nvGrpSpPr>
              <p:cNvPr id="983" name="Google Shape;983;p44"/>
              <p:cNvGrpSpPr/>
              <p:nvPr/>
            </p:nvGrpSpPr>
            <p:grpSpPr>
              <a:xfrm>
                <a:off x="348077" y="1018074"/>
                <a:ext cx="3997708" cy="3944282"/>
                <a:chOff x="348077" y="1018074"/>
                <a:chExt cx="3997708" cy="3944282"/>
              </a:xfrm>
            </p:grpSpPr>
            <p:sp>
              <p:nvSpPr>
                <p:cNvPr id="984" name="Google Shape;984;p44"/>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44"/>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3" name="Google Shape;993;p44"/>
          <p:cNvGrpSpPr/>
          <p:nvPr/>
        </p:nvGrpSpPr>
        <p:grpSpPr>
          <a:xfrm>
            <a:off x="7070148" y="-222850"/>
            <a:ext cx="1195349" cy="1078296"/>
            <a:chOff x="4404625" y="-443721"/>
            <a:chExt cx="1195349" cy="1078296"/>
          </a:xfrm>
        </p:grpSpPr>
        <p:sp>
          <p:nvSpPr>
            <p:cNvPr id="994" name="Google Shape;994;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4"/>
          <p:cNvGrpSpPr/>
          <p:nvPr/>
        </p:nvGrpSpPr>
        <p:grpSpPr>
          <a:xfrm rot="-5400000">
            <a:off x="5626137" y="-505555"/>
            <a:ext cx="2181860" cy="892524"/>
            <a:chOff x="6525475" y="148600"/>
            <a:chExt cx="2808779" cy="1148975"/>
          </a:xfrm>
        </p:grpSpPr>
        <p:sp>
          <p:nvSpPr>
            <p:cNvPr id="997" name="Google Shape;997;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4"/>
          <p:cNvGrpSpPr/>
          <p:nvPr/>
        </p:nvGrpSpPr>
        <p:grpSpPr>
          <a:xfrm rot="-5400000">
            <a:off x="6049566" y="-247490"/>
            <a:ext cx="2181860" cy="892524"/>
            <a:chOff x="6525475" y="148600"/>
            <a:chExt cx="2808779" cy="1148975"/>
          </a:xfrm>
        </p:grpSpPr>
        <p:sp>
          <p:nvSpPr>
            <p:cNvPr id="1000" name="Google Shape;1000;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2" name="Google Shape;1002;p44"/>
          <p:cNvSpPr txBox="1">
            <a:spLocks noGrp="1"/>
          </p:cNvSpPr>
          <p:nvPr>
            <p:ph type="title"/>
          </p:nvPr>
        </p:nvSpPr>
        <p:spPr>
          <a:xfrm>
            <a:off x="1681800" y="1603075"/>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300"/>
              <a:t>Conclusión</a:t>
            </a:r>
            <a:endParaRPr sz="7200">
              <a:solidFill>
                <a:schemeClr val="accent1"/>
              </a:solidFill>
            </a:endParaRPr>
          </a:p>
        </p:txBody>
      </p:sp>
      <p:sp>
        <p:nvSpPr>
          <p:cNvPr id="1003" name="Google Shape;100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45"/>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Conclusión:</a:t>
            </a:r>
            <a:endParaRPr/>
          </a:p>
        </p:txBody>
      </p:sp>
      <p:sp>
        <p:nvSpPr>
          <p:cNvPr id="1009" name="Google Shape;1009;p45"/>
          <p:cNvSpPr txBox="1"/>
          <p:nvPr/>
        </p:nvSpPr>
        <p:spPr>
          <a:xfrm>
            <a:off x="664375" y="1307300"/>
            <a:ext cx="81654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Source Sans Pro"/>
                <a:ea typeface="Source Sans Pro"/>
                <a:cs typeface="Source Sans Pro"/>
                <a:sym typeface="Source Sans Pro"/>
              </a:rPr>
              <a:t>Esta herramienta informática es un Software Libre bajo una licencia de tipo Apache/BSD que es muy semejante a un sistema de ficheros nos sirve para el control de versiones, es una herramienta muy útil e interesante ya que nos ayuda a recuperar versiones antiguos y ver nuestro historial de cambios también sirve para guardar y compartir entre varios usuarios múltiples copias de un conjunto de directorios y ficheros en un depósito central , su principal característica como ya mencionamos antes es que mantiene la historia de los cambios y modificaciones que se han realizado sobre ellos a lo largo del tiempo, en este trabajo también nos damos una idea de cómo se implementa o nos ayuda en el ámbito laboral ya que muchas veces no conocemos el software de nuestra empresa y es bueno saber poder darle ese mantenimiento al software para mejor rendimiento del sistema.</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F332-468B-4689-AB02-970CF56B67E9}"/>
              </a:ext>
            </a:extLst>
          </p:cNvPr>
          <p:cNvSpPr>
            <a:spLocks noGrp="1"/>
          </p:cNvSpPr>
          <p:nvPr>
            <p:ph type="title"/>
          </p:nvPr>
        </p:nvSpPr>
        <p:spPr>
          <a:xfrm>
            <a:off x="713325" y="583452"/>
            <a:ext cx="4254600" cy="866400"/>
          </a:xfrm>
        </p:spPr>
        <p:txBody>
          <a:bodyPr/>
          <a:lstStyle/>
          <a:p>
            <a:r>
              <a:rPr lang="es-MX" dirty="0"/>
              <a:t>REFERENCIAS.</a:t>
            </a:r>
          </a:p>
        </p:txBody>
      </p:sp>
      <p:sp>
        <p:nvSpPr>
          <p:cNvPr id="3" name="Text Placeholder 2">
            <a:extLst>
              <a:ext uri="{FF2B5EF4-FFF2-40B4-BE49-F238E27FC236}">
                <a16:creationId xmlns:a16="http://schemas.microsoft.com/office/drawing/2014/main" id="{5AAE27BF-6F98-4031-8087-95676E89CDF5}"/>
              </a:ext>
            </a:extLst>
          </p:cNvPr>
          <p:cNvSpPr>
            <a:spLocks noGrp="1"/>
          </p:cNvSpPr>
          <p:nvPr>
            <p:ph type="body" idx="1"/>
          </p:nvPr>
        </p:nvSpPr>
        <p:spPr>
          <a:xfrm>
            <a:off x="713324" y="1770600"/>
            <a:ext cx="7324889" cy="2468700"/>
          </a:xfrm>
        </p:spPr>
        <p:txBody>
          <a:bodyPr/>
          <a:lstStyle/>
          <a:p>
            <a:r>
              <a:rPr lang="es-MX" dirty="0" err="1"/>
              <a:t>LabStudio</a:t>
            </a:r>
            <a:r>
              <a:rPr lang="es-MX" dirty="0"/>
              <a:t>. (22 de Febrero de 2022). </a:t>
            </a:r>
            <a:r>
              <a:rPr lang="es-MX" dirty="0" err="1"/>
              <a:t>LabStudio</a:t>
            </a:r>
            <a:r>
              <a:rPr lang="es-MX" dirty="0"/>
              <a:t>. Obtenido de </a:t>
            </a:r>
            <a:r>
              <a:rPr lang="es-MX" dirty="0" err="1"/>
              <a:t>LabStudio</a:t>
            </a:r>
            <a:r>
              <a:rPr lang="es-MX" dirty="0"/>
              <a:t>: https://labitstudio.com/control-de-versiones-de-software-en-manufactura/</a:t>
            </a:r>
          </a:p>
          <a:p>
            <a:r>
              <a:rPr lang="es-MX" dirty="0"/>
              <a:t> Modelos de versionado. (s. f.). Modelos de versionado. https://tortoisesvn.net/docs/nightly/TortoiseSVN_es/tsvn-basics-versioning.html</a:t>
            </a:r>
          </a:p>
          <a:p>
            <a:r>
              <a:rPr lang="es-MX" dirty="0"/>
              <a:t>Conceptos básicos de control de versiones. (s. f.). Conceptos </a:t>
            </a:r>
            <a:r>
              <a:rPr lang="es-MX" dirty="0" err="1"/>
              <a:t>basicos</a:t>
            </a:r>
            <a:r>
              <a:rPr lang="es-MX" dirty="0"/>
              <a:t>. https://tortoisesvn.net/docs/release/TortoiseSVN_es/tsvn-qs-basics.html</a:t>
            </a:r>
          </a:p>
          <a:p>
            <a:r>
              <a:rPr lang="es-MX" dirty="0"/>
              <a:t>colaboradores de Wikipedia. (2021, 13 febrero). </a:t>
            </a:r>
            <a:r>
              <a:rPr lang="es-MX" dirty="0" err="1"/>
              <a:t>Subversion</a:t>
            </a:r>
            <a:r>
              <a:rPr lang="es-MX" dirty="0"/>
              <a:t> (software). Wikipedia, la enciclopedia libre. https://es.wikipedia.org/wiki/Subversion_(software)</a:t>
            </a:r>
          </a:p>
          <a:p>
            <a:r>
              <a:rPr lang="es-MX" dirty="0"/>
              <a:t>EcuRed. (s. f.). </a:t>
            </a:r>
            <a:r>
              <a:rPr lang="es-MX" dirty="0" err="1"/>
              <a:t>Subversion</a:t>
            </a:r>
            <a:r>
              <a:rPr lang="es-MX" dirty="0"/>
              <a:t> (software) - EcuRed. https://www.ecured.cu/Subversion_(software)</a:t>
            </a:r>
          </a:p>
          <a:p>
            <a:r>
              <a:rPr lang="es-MX" dirty="0"/>
              <a:t>Universidad Carlos III de Madrid. (20017). El controlador de versiones </a:t>
            </a:r>
            <a:r>
              <a:rPr lang="es-MX" dirty="0" err="1"/>
              <a:t>Subversion</a:t>
            </a:r>
            <a:r>
              <a:rPr lang="es-MX" dirty="0"/>
              <a:t>. </a:t>
            </a:r>
            <a:r>
              <a:rPr lang="es-MX" dirty="0" err="1"/>
              <a:t>svc</a:t>
            </a:r>
            <a:r>
              <a:rPr lang="es-MX" dirty="0"/>
              <a:t>. </a:t>
            </a:r>
          </a:p>
        </p:txBody>
      </p:sp>
    </p:spTree>
    <p:extLst>
      <p:ext uri="{BB962C8B-B14F-4D97-AF65-F5344CB8AC3E}">
        <p14:creationId xmlns:p14="http://schemas.microsoft.com/office/powerpoint/2010/main" val="154489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Subversion Version Control</a:t>
            </a:r>
            <a:endParaRPr/>
          </a:p>
        </p:txBody>
      </p:sp>
      <p:sp>
        <p:nvSpPr>
          <p:cNvPr id="868" name="Google Shape;868;p32"/>
          <p:cNvSpPr txBox="1">
            <a:spLocks noGrp="1"/>
          </p:cNvSpPr>
          <p:nvPr>
            <p:ph type="body" idx="1"/>
          </p:nvPr>
        </p:nvSpPr>
        <p:spPr>
          <a:xfrm>
            <a:off x="720000" y="1017600"/>
            <a:ext cx="78765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Es una herramienta de control de versiones, que se basa en repositorios que funcionan prácticamente similar a lo que es un sistema de ficheros. Es software libre bajo una licencia como la de Apache.</a:t>
            </a:r>
            <a:endParaRPr/>
          </a:p>
          <a:p>
            <a:pPr marL="0" lvl="0" indent="0" algn="l" rtl="0">
              <a:spcBef>
                <a:spcPts val="0"/>
              </a:spcBef>
              <a:spcAft>
                <a:spcPts val="0"/>
              </a:spcAft>
              <a:buNone/>
            </a:pPr>
            <a:endParaRPr/>
          </a:p>
          <a:p>
            <a:pPr marL="0" lvl="0" indent="0" algn="l" rtl="0">
              <a:spcBef>
                <a:spcPts val="1200"/>
              </a:spcBef>
              <a:spcAft>
                <a:spcPts val="0"/>
              </a:spcAft>
              <a:buNone/>
            </a:pPr>
            <a:r>
              <a:rPr lang="en"/>
              <a:t>Utiliza el concepto de revisión para guardar cambios producidos en un repositorio. Entre dos revisiones solo guarda el conjunto de modificaciones optimizando de forma máxima en el espacio en disco.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69" name="Google Shape;869;p3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870" name="Google Shape;870;p32"/>
          <p:cNvPicPr preferRelativeResize="0"/>
          <p:nvPr/>
        </p:nvPicPr>
        <p:blipFill>
          <a:blip r:embed="rId3">
            <a:alphaModFix/>
          </a:blip>
          <a:stretch>
            <a:fillRect/>
          </a:stretch>
        </p:blipFill>
        <p:spPr>
          <a:xfrm>
            <a:off x="3501500" y="3077875"/>
            <a:ext cx="2141000" cy="159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Subversion Version Control</a:t>
            </a:r>
            <a:endParaRPr/>
          </a:p>
        </p:txBody>
      </p:sp>
      <p:sp>
        <p:nvSpPr>
          <p:cNvPr id="876" name="Google Shape;876;p33"/>
          <p:cNvSpPr txBox="1">
            <a:spLocks noGrp="1"/>
          </p:cNvSpPr>
          <p:nvPr>
            <p:ph type="body" idx="1"/>
          </p:nvPr>
        </p:nvSpPr>
        <p:spPr>
          <a:xfrm>
            <a:off x="720000" y="1017600"/>
            <a:ext cx="78765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Permite que el usuario cree, copie y borre carpetas de la misma manera como si estuvieran los archivos en tu propio disco local. Como su uso es sencillo, es realmente necesario que se tomen buenas prácticas, para poder manejar de una manera adecuada las versiones.</a:t>
            </a:r>
            <a:endParaRPr/>
          </a:p>
          <a:p>
            <a:pPr marL="0" lvl="0" indent="0" algn="l" rtl="0">
              <a:spcBef>
                <a:spcPts val="0"/>
              </a:spcBef>
              <a:spcAft>
                <a:spcPts val="0"/>
              </a:spcAft>
              <a:buNone/>
            </a:pPr>
            <a:endParaRPr/>
          </a:p>
          <a:p>
            <a:pPr marL="0" lvl="0" indent="0" algn="l" rtl="0">
              <a:spcBef>
                <a:spcPts val="1200"/>
              </a:spcBef>
              <a:spcAft>
                <a:spcPts val="0"/>
              </a:spcAft>
              <a:buNone/>
            </a:pPr>
            <a:r>
              <a:rPr lang="en"/>
              <a:t>Permite el acceso a los repositorios mediante redes, lo que facilita el trabajo mediante el uso de diferentes computadoras. Fomenta la colaboración ya que varias personas pueden modificar y administrar los datos desde cualquier ubicación.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77" name="Google Shape;877;p33"/>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878" name="Google Shape;878;p33"/>
          <p:cNvPicPr preferRelativeResize="0"/>
          <p:nvPr/>
        </p:nvPicPr>
        <p:blipFill>
          <a:blip r:embed="rId3">
            <a:alphaModFix/>
          </a:blip>
          <a:stretch>
            <a:fillRect/>
          </a:stretch>
        </p:blipFill>
        <p:spPr>
          <a:xfrm>
            <a:off x="3525775" y="3276192"/>
            <a:ext cx="2264950" cy="139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Servicios que usan o usaron SVC</a:t>
            </a:r>
            <a:endParaRPr/>
          </a:p>
        </p:txBody>
      </p:sp>
      <p:sp>
        <p:nvSpPr>
          <p:cNvPr id="884" name="Google Shape;884;p34"/>
          <p:cNvSpPr txBox="1">
            <a:spLocks noGrp="1"/>
          </p:cNvSpPr>
          <p:nvPr>
            <p:ph type="body" idx="1"/>
          </p:nvPr>
        </p:nvSpPr>
        <p:spPr>
          <a:xfrm>
            <a:off x="720000" y="1017600"/>
            <a:ext cx="78765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Estos sitios brindan o brindaron almacenamiento usando SVC gratuito para proyectos que son de software libre:</a:t>
            </a:r>
            <a:endParaRPr/>
          </a:p>
          <a:p>
            <a:pPr marL="457200" lvl="0" indent="-317500" algn="l" rtl="0">
              <a:spcBef>
                <a:spcPts val="1200"/>
              </a:spcBef>
              <a:spcAft>
                <a:spcPts val="0"/>
              </a:spcAft>
              <a:buSzPts val="1400"/>
              <a:buChar char="●"/>
            </a:pPr>
            <a:r>
              <a:rPr lang="en" b="1"/>
              <a:t>SourceForge</a:t>
            </a:r>
            <a:endParaRPr b="1"/>
          </a:p>
          <a:p>
            <a:pPr marL="457200" lvl="0" indent="-317500" algn="l" rtl="0">
              <a:spcBef>
                <a:spcPts val="0"/>
              </a:spcBef>
              <a:spcAft>
                <a:spcPts val="0"/>
              </a:spcAft>
              <a:buSzPts val="1400"/>
              <a:buChar char="●"/>
            </a:pPr>
            <a:r>
              <a:rPr lang="en" b="1"/>
              <a:t>Google Code</a:t>
            </a:r>
            <a:endParaRPr b="1"/>
          </a:p>
          <a:p>
            <a:pPr marL="457200" lvl="0" indent="-317500" algn="l" rtl="0">
              <a:spcBef>
                <a:spcPts val="0"/>
              </a:spcBef>
              <a:spcAft>
                <a:spcPts val="0"/>
              </a:spcAft>
              <a:buSzPts val="1400"/>
              <a:buChar char="●"/>
            </a:pPr>
            <a:r>
              <a:rPr lang="en" b="1"/>
              <a:t>CodePlex</a:t>
            </a:r>
            <a:endParaRPr b="1"/>
          </a:p>
          <a:p>
            <a:pPr marL="457200" lvl="0" indent="-317500" algn="l" rtl="0">
              <a:spcBef>
                <a:spcPts val="0"/>
              </a:spcBef>
              <a:spcAft>
                <a:spcPts val="0"/>
              </a:spcAft>
              <a:buSzPts val="1400"/>
              <a:buChar char="●"/>
            </a:pPr>
            <a:r>
              <a:rPr lang="en" b="1"/>
              <a:t>GitHub</a:t>
            </a: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85" name="Google Shape;885;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886" name="Google Shape;886;p34"/>
          <p:cNvPicPr preferRelativeResize="0"/>
          <p:nvPr/>
        </p:nvPicPr>
        <p:blipFill>
          <a:blip r:embed="rId3">
            <a:alphaModFix/>
          </a:blip>
          <a:stretch>
            <a:fillRect/>
          </a:stretch>
        </p:blipFill>
        <p:spPr>
          <a:xfrm>
            <a:off x="5175513" y="3022550"/>
            <a:ext cx="1603124" cy="1603124"/>
          </a:xfrm>
          <a:prstGeom prst="rect">
            <a:avLst/>
          </a:prstGeom>
          <a:noFill/>
          <a:ln>
            <a:noFill/>
          </a:ln>
        </p:spPr>
      </p:pic>
      <p:pic>
        <p:nvPicPr>
          <p:cNvPr id="887" name="Google Shape;887;p34"/>
          <p:cNvPicPr preferRelativeResize="0"/>
          <p:nvPr/>
        </p:nvPicPr>
        <p:blipFill>
          <a:blip r:embed="rId4">
            <a:alphaModFix/>
          </a:blip>
          <a:stretch>
            <a:fillRect/>
          </a:stretch>
        </p:blipFill>
        <p:spPr>
          <a:xfrm>
            <a:off x="2404950" y="3022550"/>
            <a:ext cx="2401689" cy="160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Conceptos</a:t>
            </a:r>
            <a:endParaRPr/>
          </a:p>
        </p:txBody>
      </p:sp>
      <p:grpSp>
        <p:nvGrpSpPr>
          <p:cNvPr id="893" name="Google Shape;893;p35"/>
          <p:cNvGrpSpPr/>
          <p:nvPr/>
        </p:nvGrpSpPr>
        <p:grpSpPr>
          <a:xfrm>
            <a:off x="2300427" y="112222"/>
            <a:ext cx="6969336" cy="4919052"/>
            <a:chOff x="2300427" y="112222"/>
            <a:chExt cx="6969336" cy="4919052"/>
          </a:xfrm>
        </p:grpSpPr>
        <p:grpSp>
          <p:nvGrpSpPr>
            <p:cNvPr id="894" name="Google Shape;894;p35"/>
            <p:cNvGrpSpPr/>
            <p:nvPr/>
          </p:nvGrpSpPr>
          <p:grpSpPr>
            <a:xfrm rot="-2700000" flipH="1">
              <a:off x="3277565" y="987828"/>
              <a:ext cx="3211454" cy="3167835"/>
              <a:chOff x="2632375" y="3610525"/>
              <a:chExt cx="1063875" cy="1049425"/>
            </a:xfrm>
          </p:grpSpPr>
          <p:sp>
            <p:nvSpPr>
              <p:cNvPr id="895" name="Google Shape;895;p35"/>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5"/>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35"/>
            <p:cNvGrpSpPr/>
            <p:nvPr/>
          </p:nvGrpSpPr>
          <p:grpSpPr>
            <a:xfrm rot="-2090361">
              <a:off x="2998105" y="798847"/>
              <a:ext cx="3516348" cy="3545802"/>
              <a:chOff x="6711775" y="1299325"/>
              <a:chExt cx="3277015" cy="3304464"/>
            </a:xfrm>
          </p:grpSpPr>
          <p:sp>
            <p:nvSpPr>
              <p:cNvPr id="899" name="Google Shape;899;p35"/>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5"/>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5"/>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5"/>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5"/>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5"/>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5"/>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5"/>
          <p:cNvGrpSpPr/>
          <p:nvPr/>
        </p:nvGrpSpPr>
        <p:grpSpPr>
          <a:xfrm rot="10800000" flipH="1">
            <a:off x="7154325" y="3924763"/>
            <a:ext cx="474200" cy="1505350"/>
            <a:chOff x="3995775" y="-443725"/>
            <a:chExt cx="474200" cy="1505350"/>
          </a:xfrm>
        </p:grpSpPr>
        <p:sp>
          <p:nvSpPr>
            <p:cNvPr id="913" name="Google Shape;913;p3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6"/>
          <p:cNvSpPr txBox="1">
            <a:spLocks noGrp="1"/>
          </p:cNvSpPr>
          <p:nvPr>
            <p:ph type="title"/>
          </p:nvPr>
        </p:nvSpPr>
        <p:spPr>
          <a:xfrm>
            <a:off x="6231475" y="1006650"/>
            <a:ext cx="23451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Copia de trabajo</a:t>
            </a:r>
            <a:endParaRPr/>
          </a:p>
        </p:txBody>
      </p:sp>
      <p:sp>
        <p:nvSpPr>
          <p:cNvPr id="920" name="Google Shape;920;p36"/>
          <p:cNvSpPr txBox="1">
            <a:spLocks noGrp="1"/>
          </p:cNvSpPr>
          <p:nvPr>
            <p:ph type="subTitle" idx="1"/>
          </p:nvPr>
        </p:nvSpPr>
        <p:spPr>
          <a:xfrm>
            <a:off x="6404575" y="1734900"/>
            <a:ext cx="2172000" cy="19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300"/>
              <a:t>Cada desarrollador tiene su propia copia de trabajo, comúnmente conocida como caja de arena en su computador local</a:t>
            </a:r>
            <a:endParaRPr sz="1500"/>
          </a:p>
        </p:txBody>
      </p:sp>
      <p:sp>
        <p:nvSpPr>
          <p:cNvPr id="921" name="Google Shape;921;p36"/>
          <p:cNvSpPr txBox="1">
            <a:spLocks noGrp="1"/>
          </p:cNvSpPr>
          <p:nvPr>
            <p:ph type="title" idx="2"/>
          </p:nvPr>
        </p:nvSpPr>
        <p:spPr>
          <a:xfrm>
            <a:off x="771510" y="1006644"/>
            <a:ext cx="1743000" cy="4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Repositorio</a:t>
            </a:r>
            <a:endParaRPr/>
          </a:p>
        </p:txBody>
      </p:sp>
      <p:sp>
        <p:nvSpPr>
          <p:cNvPr id="922" name="Google Shape;922;p36"/>
          <p:cNvSpPr txBox="1">
            <a:spLocks noGrp="1"/>
          </p:cNvSpPr>
          <p:nvPr>
            <p:ph type="subTitle" idx="3"/>
          </p:nvPr>
        </p:nvSpPr>
        <p:spPr>
          <a:xfrm>
            <a:off x="405050" y="1734900"/>
            <a:ext cx="2475900" cy="19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300"/>
              <a:t>Subversion usa una base de datos central que tiene todos los archivos cuyas versiones se controlan y sus respectivas historias. Esta base de datos se conoce como el repositorio.</a:t>
            </a:r>
            <a:endParaRPr sz="1500"/>
          </a:p>
        </p:txBody>
      </p:sp>
      <p:pic>
        <p:nvPicPr>
          <p:cNvPr id="923" name="Google Shape;923;p36"/>
          <p:cNvPicPr preferRelativeResize="0"/>
          <p:nvPr/>
        </p:nvPicPr>
        <p:blipFill>
          <a:blip r:embed="rId3">
            <a:alphaModFix/>
          </a:blip>
          <a:stretch>
            <a:fillRect/>
          </a:stretch>
        </p:blipFill>
        <p:spPr>
          <a:xfrm>
            <a:off x="3207675" y="1769726"/>
            <a:ext cx="2870175" cy="188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7"/>
          <p:cNvSpPr txBox="1">
            <a:spLocks noGrp="1"/>
          </p:cNvSpPr>
          <p:nvPr>
            <p:ph type="subTitle" idx="1"/>
          </p:nvPr>
        </p:nvSpPr>
        <p:spPr>
          <a:xfrm>
            <a:off x="713300" y="1483700"/>
            <a:ext cx="3231000" cy="25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 repositorio solo permite que una persona cambie un archivo</a:t>
            </a:r>
            <a:endParaRPr/>
          </a:p>
        </p:txBody>
      </p:sp>
      <p:sp>
        <p:nvSpPr>
          <p:cNvPr id="929" name="Google Shape;929;p37"/>
          <p:cNvSpPr txBox="1">
            <a:spLocks noGrp="1"/>
          </p:cNvSpPr>
          <p:nvPr>
            <p:ph type="subTitle" idx="5"/>
          </p:nvPr>
        </p:nvSpPr>
        <p:spPr>
          <a:xfrm>
            <a:off x="4154392" y="1557875"/>
            <a:ext cx="4276500" cy="24375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
              <a:t>Primero se debe bloquear el archivo antes de hacer cambios.</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
              <a:t>Si alguien intenta bloquear el archivo, el repositorio le denegará la petición</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
              <a:t>Terminan los cambios y se libre el bloqueo</a:t>
            </a:r>
            <a:endParaRPr/>
          </a:p>
        </p:txBody>
      </p:sp>
      <p:sp>
        <p:nvSpPr>
          <p:cNvPr id="930" name="Google Shape;930;p37"/>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Bloquear-modificar-desbloquear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8"/>
          <p:cNvSpPr txBox="1">
            <a:spLocks noGrp="1"/>
          </p:cNvSpPr>
          <p:nvPr>
            <p:ph type="title"/>
          </p:nvPr>
        </p:nvSpPr>
        <p:spPr>
          <a:xfrm>
            <a:off x="1071875" y="960775"/>
            <a:ext cx="6816600"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Copia-modificación-fusión</a:t>
            </a:r>
            <a:endParaRPr sz="2100"/>
          </a:p>
        </p:txBody>
      </p:sp>
      <p:sp>
        <p:nvSpPr>
          <p:cNvPr id="936" name="Google Shape;936;p38"/>
          <p:cNvSpPr txBox="1">
            <a:spLocks noGrp="1"/>
          </p:cNvSpPr>
          <p:nvPr>
            <p:ph type="subTitle" idx="3"/>
          </p:nvPr>
        </p:nvSpPr>
        <p:spPr>
          <a:xfrm>
            <a:off x="939701" y="1606375"/>
            <a:ext cx="7529700" cy="2362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a:t>Subversion y otros sistemas de control de versiones usan un modelo copia-modificación-fusión como una alternativa de bloqueo. </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En este modelo, cada cliente de los usuarios lee el repositorio y crea una copia de trabajo personal de fichero o proyecto</a:t>
            </a:r>
            <a:endParaRPr sz="1600"/>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39"/>
          <p:cNvSpPr txBox="1">
            <a:spLocks noGrp="1"/>
          </p:cNvSpPr>
          <p:nvPr>
            <p:ph type="title"/>
          </p:nvPr>
        </p:nvSpPr>
        <p:spPr>
          <a:xfrm>
            <a:off x="331600" y="984575"/>
            <a:ext cx="4254600" cy="86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IMPLEMENTACIÓN.</a:t>
            </a:r>
            <a:endParaRPr>
              <a:solidFill>
                <a:schemeClr val="accent1"/>
              </a:solidFill>
            </a:endParaRPr>
          </a:p>
        </p:txBody>
      </p:sp>
      <p:sp>
        <p:nvSpPr>
          <p:cNvPr id="942" name="Google Shape;942;p39"/>
          <p:cNvSpPr txBox="1">
            <a:spLocks noGrp="1"/>
          </p:cNvSpPr>
          <p:nvPr>
            <p:ph type="body" idx="1"/>
          </p:nvPr>
        </p:nvSpPr>
        <p:spPr>
          <a:xfrm>
            <a:off x="622900" y="1650050"/>
            <a:ext cx="7494300"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
              <a:t>En la mayoría de los casos las empresas no tienen suficiente conocimiento sobre las variantes y versiones de software existentes dentro de su propia empresa. Además, por cuestiones de presiones de tiempo de liberación de productos en la manufactura se recurre al típico: “Si ya jala, no le muevas”.  Es imprescindible llevar un control de versiones de software de todas las estaciones de prueba y medición de las líneas de manufactura de tu empresa.</a:t>
            </a:r>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On-screen Show (16:9)</PresentationFormat>
  <Paragraphs>81</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vt:lpstr>
      <vt:lpstr>Raleway</vt:lpstr>
      <vt:lpstr>Source Sans Pro</vt:lpstr>
      <vt:lpstr>Bebas Neue</vt:lpstr>
      <vt:lpstr>Lato</vt:lpstr>
      <vt:lpstr>Josefin Slab SemiBold</vt:lpstr>
      <vt:lpstr>Arial</vt:lpstr>
      <vt:lpstr>Electronic Circuit Style CV by Slidesgo</vt:lpstr>
      <vt:lpstr>SUBVERSION VERSION CONTROL.  </vt:lpstr>
      <vt:lpstr>Subversion Version Control</vt:lpstr>
      <vt:lpstr>Subversion Version Control</vt:lpstr>
      <vt:lpstr>Servicios que usan o usaron SVC</vt:lpstr>
      <vt:lpstr>Conceptos</vt:lpstr>
      <vt:lpstr>Copia de trabajo</vt:lpstr>
      <vt:lpstr>Bloquear-modificar-desbloquear</vt:lpstr>
      <vt:lpstr>Copia-modificación-fusión</vt:lpstr>
      <vt:lpstr>IMPLEMENTACIÓN.</vt:lpstr>
      <vt:lpstr>INSTALACIÓN.</vt:lpstr>
      <vt:lpstr>INSTALACIÓN.</vt:lpstr>
      <vt:lpstr>INSTALACIÓN.</vt:lpstr>
      <vt:lpstr>INSTALACIÓN.</vt:lpstr>
      <vt:lpstr>Conclusión</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SUBVERSION VERSION CONTROL.  </dc:title>
  <cp:lastModifiedBy>EliteBook 840</cp:lastModifiedBy>
  <cp:revision>1</cp:revision>
  <dcterms:modified xsi:type="dcterms:W3CDTF">2022-02-23T23:29:22Z</dcterms:modified>
</cp:coreProperties>
</file>