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Source Sans Pro Light"/>
      <p:regular r:id="rId27"/>
      <p:bold r:id="rId28"/>
      <p:italic r:id="rId29"/>
      <p:boldItalic r:id="rId30"/>
    </p:embeddedFont>
    <p:embeddedFont>
      <p:font typeface="Raleway Thin"/>
      <p:regular r:id="rId31"/>
      <p:bold r:id="rId32"/>
      <p:italic r:id="rId33"/>
      <p:boldItalic r:id="rId34"/>
    </p:embeddedFont>
    <p:embeddedFont>
      <p:font typeface="Barlow Light"/>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5.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SourceSansProLight-bold.fntdata"/><Relationship Id="rId27" Type="http://schemas.openxmlformats.org/officeDocument/2006/relationships/font" Target="fonts/SourceSansPr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Thin-regular.fntdata"/><Relationship Id="rId30" Type="http://schemas.openxmlformats.org/officeDocument/2006/relationships/font" Target="fonts/SourceSansProLight-boldItalic.fntdata"/><Relationship Id="rId11" Type="http://schemas.openxmlformats.org/officeDocument/2006/relationships/slide" Target="slides/slide6.xml"/><Relationship Id="rId33" Type="http://schemas.openxmlformats.org/officeDocument/2006/relationships/font" Target="fonts/RalewayThin-italic.fntdata"/><Relationship Id="rId10" Type="http://schemas.openxmlformats.org/officeDocument/2006/relationships/slide" Target="slides/slide5.xml"/><Relationship Id="rId32" Type="http://schemas.openxmlformats.org/officeDocument/2006/relationships/font" Target="fonts/RalewayThin-bold.fntdata"/><Relationship Id="rId13" Type="http://schemas.openxmlformats.org/officeDocument/2006/relationships/slide" Target="slides/slide8.xml"/><Relationship Id="rId35" Type="http://schemas.openxmlformats.org/officeDocument/2006/relationships/font" Target="fonts/BarlowLight-regular.fntdata"/><Relationship Id="rId12" Type="http://schemas.openxmlformats.org/officeDocument/2006/relationships/slide" Target="slides/slide7.xml"/><Relationship Id="rId34" Type="http://schemas.openxmlformats.org/officeDocument/2006/relationships/font" Target="fonts/RalewayThin-boldItalic.fntdata"/><Relationship Id="rId15" Type="http://schemas.openxmlformats.org/officeDocument/2006/relationships/slide" Target="slides/slide10.xml"/><Relationship Id="rId37" Type="http://schemas.openxmlformats.org/officeDocument/2006/relationships/font" Target="fonts/BarlowLight-italic.fntdata"/><Relationship Id="rId14" Type="http://schemas.openxmlformats.org/officeDocument/2006/relationships/slide" Target="slides/slide9.xml"/><Relationship Id="rId36" Type="http://schemas.openxmlformats.org/officeDocument/2006/relationships/font" Target="fonts/BarlowLight-bold.fntdata"/><Relationship Id="rId17" Type="http://schemas.openxmlformats.org/officeDocument/2006/relationships/slide" Target="slides/slide12.xml"/><Relationship Id="rId39" Type="http://schemas.openxmlformats.org/officeDocument/2006/relationships/font" Target="fonts/Barlow-regular.fntdata"/><Relationship Id="rId16" Type="http://schemas.openxmlformats.org/officeDocument/2006/relationships/slide" Target="slides/slide11.xml"/><Relationship Id="rId38" Type="http://schemas.openxmlformats.org/officeDocument/2006/relationships/font" Target="fonts/Barlow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8cf50e5abf_0_6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cf50e5ab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figure shows people emotions on April 30th about covid-19. As shown, Fear was the most </a:t>
            </a:r>
            <a:r>
              <a:rPr lang="en"/>
              <a:t>dominant</a:t>
            </a:r>
            <a:r>
              <a:rPr lang="en"/>
              <a:t> feeling, around 50% of the people. Then Joy with around 25% of the people. Surprise with a total of 24. Then, sadness, disgust and anger.</a:t>
            </a:r>
            <a:endParaRPr/>
          </a:p>
          <a:p>
            <a:pPr indent="0" lvl="0" marL="0" rtl="0" algn="l">
              <a:spcBef>
                <a:spcPts val="0"/>
              </a:spcBef>
              <a:spcAft>
                <a:spcPts val="0"/>
              </a:spcAft>
              <a:buNone/>
            </a:pPr>
            <a:r>
              <a:rPr lang="en"/>
              <a:t>The figure is interactive, one can uncheck the unneeded feelings and focus on the others.</a:t>
            </a:r>
            <a:endParaRPr/>
          </a:p>
          <a:p>
            <a:pPr indent="0" lvl="0" marL="0" rtl="0" algn="l">
              <a:spcBef>
                <a:spcPts val="0"/>
              </a:spcBef>
              <a:spcAft>
                <a:spcPts val="0"/>
              </a:spcAft>
              <a:buNone/>
            </a:pPr>
            <a:r>
              <a:rPr lang="en"/>
              <a:t>From this figure, we can say that a lot of people think that covid-19 is a fact and not a myth.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8cf50e5abf_0_15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8cf50e5abf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figure shows the total number of likes for each feeling, so it appears that the tweets with “Fear” feeling got the most likes (86,449,602). Then Joy, surprise and other feeling. </a:t>
            </a:r>
            <a:endParaRPr/>
          </a:p>
          <a:p>
            <a:pPr indent="0" lvl="0" marL="0" rtl="0" algn="l">
              <a:spcBef>
                <a:spcPts val="0"/>
              </a:spcBef>
              <a:spcAft>
                <a:spcPts val="0"/>
              </a:spcAft>
              <a:buNone/>
            </a:pPr>
            <a:r>
              <a:rPr lang="en"/>
              <a:t>The result in this figure confirms to the figure in the </a:t>
            </a:r>
            <a:r>
              <a:rPr lang="en"/>
              <a:t>previous</a:t>
            </a:r>
            <a:r>
              <a:rPr lang="en"/>
              <a:t> slide. This may mean that people can influence others through the tweets.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8cf50e5abf_5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8cf50e5abf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8cf50e5abf_0_8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8cf50e5abf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8cf50e5abf_0_15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8cf50e5abf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work done in this research was a proof of concept that people emotions tell a lot of things and through analysing these emotions we can understand people’s opinion toward different things such as </a:t>
            </a:r>
            <a:r>
              <a:rPr lang="en"/>
              <a:t>government rules and actions in response to covid-19.</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cf50e5abf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cf50e5abf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cf50e5abf_0_4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cf50e5abf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8cf50e5abf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cf50e5ab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hese tweets are related to COVID19 in some or the other way. This analysis has been done to analyse how the citizens of different countries and languages are dealing with the situation. The tweets have been collected, pre-processed, and then used for text mining and sentiment analysis. The results of the study concludes that while majority of the people throughout the world believed in the presence of this virus and taking a positive and hopeful approach, there are instances of fear, sadness and disgust exhibited worldwide.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8cf50e5abf_0_4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cf50e5ab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8cf50e5abf_0_6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8cf50e5abf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was in 30 of april which is first months to COVID-19 to spread around the world , it was include a lot of hashtags and links and emojis. these tweets and include different opinions and feelings and stories about the virus.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the public reaction about COVID-19, we need to apply NLP processing on tweets, to know and translate their what people think about virus in the world, if they believe it or not, the size of the pandemic. Analysis can help governments and countries to decide how to control instructions and if people follow it or not.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drive.google.com/file/d/1Mz2IYjXXamD3hX_KiMIOOsH4cAquLNj8/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drive.google.com/file/d/1HOhxnFzR-OkaC0Y2cxe2R3QG5s8Cp2_w/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doi.org/10.1109/TAFFC.2018.2807817" TargetMode="External"/><Relationship Id="rId4" Type="http://schemas.openxmlformats.org/officeDocument/2006/relationships/hyperlink" Target="https://www.kaggle.com/smid80/coronavirus-covid19-tweets-late-april?select=2020-04-30+Coronavirus+Tweets.CSV" TargetMode="External"/><Relationship Id="rId5" Type="http://schemas.openxmlformats.org/officeDocument/2006/relationships/hyperlink" Target="https://www.google.com.sa/url?sa=t&amp;rct=j&amp;q=&amp;esrc=s&amp;source=web&amp;cd=&amp;cad=rja&amp;uact=8&amp;ved=2ahUKEwjwla2zp-zqAhVCsKQKHX_cAMwQFjAAegQIAhAB&amp;url=https%3A%2F%2Fpypi.org%2Fproject%2Fgoogletrans%2F&amp;usg=AOvVaw0I88k6plCnxAnhvxN_4vJZ" TargetMode="External"/><Relationship Id="rId6" Type="http://schemas.openxmlformats.org/officeDocument/2006/relationships/hyperlink" Target="https://www.google.com.sa/url?sa=t&amp;rct=j&amp;q=&amp;esrc=s&amp;source=web&amp;cd=&amp;cad=rja&amp;uact=8&amp;ved=2ahUKEwjwla2zp-zqAhVCsKQKHX_cAMwQFjAAegQIAhAB&amp;url=https%3A%2F%2Fpypi.org%2Fproject%2Fgoogletrans%2F&amp;usg=AOvVaw0I88k6plCnxAnhvxN_4vJZ" TargetMode="External"/><Relationship Id="rId7" Type="http://schemas.openxmlformats.org/officeDocument/2006/relationships/hyperlink" Target="http://www.slidescarnival.com/?utm_source=template" TargetMode="External"/><Relationship Id="rId8" Type="http://schemas.openxmlformats.org/officeDocument/2006/relationships/hyperlink" Target="https://www.powto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ph type="ctrTitle"/>
          </p:nvPr>
        </p:nvSpPr>
        <p:spPr>
          <a:xfrm>
            <a:off x="1076325" y="1863600"/>
            <a:ext cx="39372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t>Emotion Detection Model on Twitter</a:t>
            </a:r>
            <a:endParaRPr sz="3600"/>
          </a:p>
        </p:txBody>
      </p:sp>
      <p:grpSp>
        <p:nvGrpSpPr>
          <p:cNvPr id="64" name="Google Shape;64;p12"/>
          <p:cNvGrpSpPr/>
          <p:nvPr/>
        </p:nvGrpSpPr>
        <p:grpSpPr>
          <a:xfrm>
            <a:off x="5321049" y="997029"/>
            <a:ext cx="3101384" cy="3312684"/>
            <a:chOff x="2011725" y="44285"/>
            <a:chExt cx="4684870" cy="4762340"/>
          </a:xfrm>
        </p:grpSpPr>
        <p:grpSp>
          <p:nvGrpSpPr>
            <p:cNvPr id="65" name="Google Shape;65;p12"/>
            <p:cNvGrpSpPr/>
            <p:nvPr/>
          </p:nvGrpSpPr>
          <p:grpSpPr>
            <a:xfrm>
              <a:off x="2119596" y="326448"/>
              <a:ext cx="3544299" cy="3707706"/>
              <a:chOff x="3860721" y="1330073"/>
              <a:chExt cx="3544299" cy="3707706"/>
            </a:xfrm>
          </p:grpSpPr>
          <p:sp>
            <p:nvSpPr>
              <p:cNvPr id="66" name="Google Shape;66;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3" name="Google Shape;173;p12"/>
            <p:cNvSpPr/>
            <p:nvPr/>
          </p:nvSpPr>
          <p:spPr>
            <a:xfrm>
              <a:off x="4424312" y="3389781"/>
              <a:ext cx="2237898" cy="1292066"/>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4458697" y="3370540"/>
              <a:ext cx="2237898" cy="1292066"/>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4458697" y="3334726"/>
              <a:ext cx="2237898" cy="1292066"/>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5662371" y="3457123"/>
              <a:ext cx="830865" cy="479678"/>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5582647" y="3524845"/>
              <a:ext cx="793337" cy="45805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5520830" y="3560469"/>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5459108" y="3596188"/>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5006003" y="3836122"/>
              <a:ext cx="830770" cy="479679"/>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4926279" y="3903750"/>
              <a:ext cx="741616" cy="428244"/>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4864462" y="3939468"/>
              <a:ext cx="727614" cy="42005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4802740" y="3975092"/>
              <a:ext cx="620839" cy="35852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5169357" y="3663339"/>
              <a:ext cx="421766" cy="243458"/>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5441867" y="3820597"/>
              <a:ext cx="421766" cy="243554"/>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5714378" y="3977950"/>
              <a:ext cx="421766" cy="243554"/>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2242896" y="2171438"/>
              <a:ext cx="357473" cy="206406"/>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2526170" y="2006084"/>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2632278" y="1017294"/>
              <a:ext cx="357473" cy="206311"/>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2811062" y="1120450"/>
              <a:ext cx="178689" cy="1032319"/>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2364150" y="1481542"/>
              <a:ext cx="357473" cy="2065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2542934" y="1584793"/>
              <a:ext cx="178688" cy="72189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2013915" y="2306693"/>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2078685" y="1971984"/>
              <a:ext cx="357473" cy="206406"/>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2257469" y="2075140"/>
              <a:ext cx="178689" cy="399097"/>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4050634" y="46890"/>
              <a:ext cx="205002" cy="29971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2"/>
            <p:cNvSpPr/>
            <p:nvPr/>
          </p:nvSpPr>
          <p:spPr>
            <a:xfrm>
              <a:off x="4066180" y="44285"/>
              <a:ext cx="98194" cy="12100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2"/>
            <p:cNvSpPr/>
            <p:nvPr/>
          </p:nvSpPr>
          <p:spPr>
            <a:xfrm>
              <a:off x="4085379" y="175665"/>
              <a:ext cx="121123" cy="13556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3878508" y="229758"/>
              <a:ext cx="228579" cy="325392"/>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4050113" y="220052"/>
              <a:ext cx="176568" cy="232904"/>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4081568" y="53558"/>
              <a:ext cx="129892" cy="160015"/>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4086841" y="52931"/>
              <a:ext cx="130406" cy="122734"/>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3930273" y="858890"/>
              <a:ext cx="102549" cy="78223"/>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3930726" y="883849"/>
              <a:ext cx="102084" cy="53297"/>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3878956" y="825175"/>
              <a:ext cx="93870" cy="7271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3879387" y="849177"/>
              <a:ext cx="93498" cy="4880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3913772" y="449985"/>
              <a:ext cx="223526" cy="385528"/>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3974732" y="450747"/>
              <a:ext cx="222535" cy="417442"/>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3891839" y="424458"/>
              <a:ext cx="332782" cy="30632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4159410" y="243442"/>
              <a:ext cx="115651" cy="405453"/>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4182076" y="238331"/>
              <a:ext cx="69928" cy="88934"/>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4044931" y="219924"/>
              <a:ext cx="59816" cy="6280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2494198" y="1192008"/>
              <a:ext cx="154251" cy="303342"/>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2527565" y="1904831"/>
              <a:ext cx="106588" cy="82319"/>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2"/>
            <p:cNvSpPr/>
            <p:nvPr/>
          </p:nvSpPr>
          <p:spPr>
            <a:xfrm>
              <a:off x="2527774" y="1931884"/>
              <a:ext cx="106123" cy="55368"/>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2"/>
            <p:cNvSpPr/>
            <p:nvPr/>
          </p:nvSpPr>
          <p:spPr>
            <a:xfrm>
              <a:off x="2655329" y="1830290"/>
              <a:ext cx="106576" cy="79516"/>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2655759" y="1855875"/>
              <a:ext cx="106154" cy="553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2362866" y="1465363"/>
              <a:ext cx="372536" cy="450662"/>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2393925" y="1163883"/>
              <a:ext cx="117160" cy="1140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2362970" y="1179922"/>
              <a:ext cx="189574" cy="370837"/>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2389574" y="1045793"/>
              <a:ext cx="126365" cy="153696"/>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2377852" y="1032078"/>
              <a:ext cx="133256" cy="131805"/>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2511120" y="1180647"/>
              <a:ext cx="61436" cy="88868"/>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37574" y="3350157"/>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67054" y="2297586"/>
              <a:ext cx="217597" cy="318657"/>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260770" y="2526901"/>
              <a:ext cx="40647" cy="23545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6283969" y="2294668"/>
              <a:ext cx="103921" cy="128329"/>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304395" y="2434900"/>
              <a:ext cx="128622" cy="14386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266985" y="2481191"/>
              <a:ext cx="187397" cy="215209"/>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6300305" y="2304949"/>
              <a:ext cx="138529" cy="170431"/>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6305880" y="2304032"/>
              <a:ext cx="138474" cy="130867"/>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6412912" y="2510225"/>
              <a:ext cx="93089" cy="307779"/>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6328850" y="3433403"/>
              <a:ext cx="108744" cy="83141"/>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6329407" y="3459885"/>
              <a:ext cx="108204" cy="56238"/>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6246119" y="3415021"/>
              <a:ext cx="99827" cy="77341"/>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6246063" y="3440454"/>
              <a:ext cx="99536" cy="51729"/>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6262125" y="2696837"/>
              <a:ext cx="213068" cy="74445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6253173" y="2679311"/>
              <a:ext cx="226922" cy="495109"/>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6408973" y="2507035"/>
              <a:ext cx="76263" cy="95029"/>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6261399" y="2481311"/>
              <a:ext cx="63531" cy="66745"/>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2608942" y="4557070"/>
              <a:ext cx="432244" cy="249555"/>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2930982" y="3722965"/>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2667241" y="4676337"/>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2667120" y="4688038"/>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2825027" y="4597173"/>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2825072" y="4608314"/>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2"/>
            <p:cNvSpPr/>
            <p:nvPr/>
          </p:nvSpPr>
          <p:spPr>
            <a:xfrm>
              <a:off x="2742284" y="3964900"/>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2743301" y="3964900"/>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2790577" y="3522142"/>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2954700" y="3752463"/>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2782487" y="3720882"/>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2469603" y="3777311"/>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2743245" y="3761847"/>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2783810" y="3522089"/>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2011725" y="4252365"/>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2116256" y="4345803"/>
              <a:ext cx="122876" cy="95119"/>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2116272" y="4377142"/>
              <a:ext cx="122242" cy="6375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2242069" y="4298215"/>
              <a:ext cx="122771" cy="91654"/>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2242300" y="4327803"/>
              <a:ext cx="122230" cy="6380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2122246" y="3749635"/>
              <a:ext cx="211613" cy="606004"/>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2150411" y="3371683"/>
              <a:ext cx="135319" cy="132132"/>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2307535" y="3402925"/>
              <a:ext cx="192267" cy="377666"/>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2114600" y="3389774"/>
              <a:ext cx="219367" cy="442443"/>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2145213" y="3235029"/>
              <a:ext cx="146094" cy="177613"/>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a:off x="2131725" y="3219615"/>
              <a:ext cx="154031" cy="152067"/>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2103052" y="3477411"/>
              <a:ext cx="196972" cy="338613"/>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2312810" y="3580852"/>
              <a:ext cx="228028" cy="306609"/>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2273486" y="3773067"/>
              <a:ext cx="115992" cy="56976"/>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a:off x="2440714" y="3737029"/>
              <a:ext cx="71478" cy="5909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2285854" y="3390448"/>
              <a:ext cx="70866" cy="103155"/>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2088637" y="3460502"/>
              <a:ext cx="85975" cy="128318"/>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4813163" y="609565"/>
              <a:ext cx="169617" cy="33321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4828467" y="1392196"/>
              <a:ext cx="116692" cy="9041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4829505" y="1421916"/>
              <a:ext cx="116196" cy="60608"/>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4688430" y="1310886"/>
              <a:ext cx="116665" cy="87067"/>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4688726" y="1338477"/>
              <a:ext cx="116135" cy="60608"/>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4717732" y="910305"/>
              <a:ext cx="408631" cy="493987"/>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4963696" y="579048"/>
              <a:ext cx="128556" cy="125075"/>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4918440" y="596574"/>
              <a:ext cx="208599" cy="407146"/>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4958560" y="449309"/>
              <a:ext cx="138537" cy="168686"/>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4963736" y="434568"/>
              <a:ext cx="146199" cy="14448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4896275" y="596956"/>
              <a:ext cx="67341" cy="98012"/>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2"/>
            <p:cNvSpPr/>
            <p:nvPr/>
          </p:nvSpPr>
          <p:spPr>
            <a:xfrm>
              <a:off x="5434686" y="3650290"/>
              <a:ext cx="676058" cy="390429"/>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2"/>
            <p:cNvSpPr/>
            <p:nvPr/>
          </p:nvSpPr>
          <p:spPr>
            <a:xfrm>
              <a:off x="5472633" y="3576375"/>
              <a:ext cx="587572" cy="226763"/>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5434724" y="3741253"/>
              <a:ext cx="51339" cy="103346"/>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065565" y="3741825"/>
              <a:ext cx="45148" cy="102774"/>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5494446" y="3630573"/>
              <a:ext cx="562737" cy="32480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5460441" y="3803737"/>
              <a:ext cx="614737" cy="220544"/>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2"/>
            <p:cNvSpPr/>
            <p:nvPr/>
          </p:nvSpPr>
          <p:spPr>
            <a:xfrm>
              <a:off x="5434724" y="3551706"/>
              <a:ext cx="675989" cy="390489"/>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2"/>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5382050" y="3902892"/>
              <a:ext cx="186213" cy="107537"/>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5425961" y="3928134"/>
              <a:ext cx="142303" cy="132873"/>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5023720" y="3961462"/>
              <a:ext cx="431291" cy="317858"/>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2"/>
            <p:cNvSpPr/>
            <p:nvPr/>
          </p:nvSpPr>
          <p:spPr>
            <a:xfrm>
              <a:off x="5833536" y="4556308"/>
              <a:ext cx="432244" cy="249555"/>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6124048" y="3784878"/>
              <a:ext cx="99113" cy="215741"/>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2"/>
            <p:cNvSpPr/>
            <p:nvPr/>
          </p:nvSpPr>
          <p:spPr>
            <a:xfrm>
              <a:off x="6137955" y="3696137"/>
              <a:ext cx="71246" cy="13709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2"/>
            <p:cNvSpPr/>
            <p:nvPr/>
          </p:nvSpPr>
          <p:spPr>
            <a:xfrm>
              <a:off x="5898535" y="4644969"/>
              <a:ext cx="153698" cy="86203"/>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5898544" y="4659654"/>
              <a:ext cx="151113" cy="71804"/>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6010930" y="4594540"/>
              <a:ext cx="153698" cy="86245"/>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6010940" y="4609266"/>
              <a:ext cx="151113" cy="71804"/>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5939834" y="4034528"/>
              <a:ext cx="224738" cy="6344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5972635" y="3514319"/>
              <a:ext cx="163123" cy="261076"/>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5938247" y="3698937"/>
              <a:ext cx="250857" cy="415389"/>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5692823" y="3751153"/>
              <a:ext cx="318504" cy="248122"/>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5925738" y="3745773"/>
              <a:ext cx="96916" cy="141862"/>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5972396" y="3502859"/>
              <a:ext cx="158142" cy="174304"/>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4" name="Google Shape;314;p12"/>
            <p:cNvGrpSpPr/>
            <p:nvPr/>
          </p:nvGrpSpPr>
          <p:grpSpPr>
            <a:xfrm>
              <a:off x="3871486" y="368362"/>
              <a:ext cx="330894" cy="250785"/>
              <a:chOff x="6621095" y="1452181"/>
              <a:chExt cx="330894" cy="250785"/>
            </a:xfrm>
          </p:grpSpPr>
          <p:sp>
            <p:nvSpPr>
              <p:cNvPr id="315" name="Google Shape;315;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0" name="Google Shape;320;p12"/>
            <p:cNvGrpSpPr/>
            <p:nvPr/>
          </p:nvGrpSpPr>
          <p:grpSpPr>
            <a:xfrm>
              <a:off x="4704106" y="852569"/>
              <a:ext cx="330894" cy="250785"/>
              <a:chOff x="6621095" y="1452181"/>
              <a:chExt cx="330894" cy="250785"/>
            </a:xfrm>
          </p:grpSpPr>
          <p:sp>
            <p:nvSpPr>
              <p:cNvPr id="321" name="Google Shape;32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6" name="Google Shape;326;p12"/>
            <p:cNvSpPr/>
            <p:nvPr/>
          </p:nvSpPr>
          <p:spPr>
            <a:xfrm>
              <a:off x="5005135" y="663654"/>
              <a:ext cx="157949" cy="441664"/>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5078203" y="660182"/>
              <a:ext cx="90963" cy="123358"/>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8" name="Google Shape;328;p12"/>
            <p:cNvGrpSpPr/>
            <p:nvPr/>
          </p:nvGrpSpPr>
          <p:grpSpPr>
            <a:xfrm flipH="1">
              <a:off x="2446567" y="1414370"/>
              <a:ext cx="298963" cy="226660"/>
              <a:chOff x="6621095" y="1452181"/>
              <a:chExt cx="330894" cy="250785"/>
            </a:xfrm>
          </p:grpSpPr>
          <p:sp>
            <p:nvSpPr>
              <p:cNvPr id="329" name="Google Shape;329;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4" name="Google Shape;334;p12"/>
            <p:cNvSpPr/>
            <p:nvPr/>
          </p:nvSpPr>
          <p:spPr>
            <a:xfrm>
              <a:off x="2329846" y="1241863"/>
              <a:ext cx="143174" cy="402337"/>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2323859" y="1237315"/>
              <a:ext cx="82772" cy="112806"/>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21"/>
          <p:cNvSpPr txBox="1"/>
          <p:nvPr>
            <p:ph type="ctrTitle"/>
          </p:nvPr>
        </p:nvSpPr>
        <p:spPr>
          <a:xfrm>
            <a:off x="1085850" y="1650025"/>
            <a:ext cx="46767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Demo</a:t>
            </a:r>
            <a:endParaRPr sz="4000"/>
          </a:p>
        </p:txBody>
      </p:sp>
      <p:sp>
        <p:nvSpPr>
          <p:cNvPr id="545" name="Google Shape;545;p2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3</a:t>
            </a:r>
            <a:endParaRPr b="1" sz="3600">
              <a:solidFill>
                <a:schemeClr val="lt1"/>
              </a:solidFill>
              <a:latin typeface="Barlow"/>
              <a:ea typeface="Barlow"/>
              <a:cs typeface="Barlow"/>
              <a:sym typeface="Barlow"/>
            </a:endParaRPr>
          </a:p>
        </p:txBody>
      </p:sp>
      <p:grpSp>
        <p:nvGrpSpPr>
          <p:cNvPr id="546" name="Google Shape;546;p21"/>
          <p:cNvGrpSpPr/>
          <p:nvPr/>
        </p:nvGrpSpPr>
        <p:grpSpPr>
          <a:xfrm>
            <a:off x="4896823" y="1065065"/>
            <a:ext cx="2883492" cy="2662231"/>
            <a:chOff x="2012475" y="393272"/>
            <a:chExt cx="4440240" cy="4609126"/>
          </a:xfrm>
        </p:grpSpPr>
        <p:sp>
          <p:nvSpPr>
            <p:cNvPr id="547" name="Google Shape;547;p21"/>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1"/>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1"/>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1"/>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1"/>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1"/>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1"/>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1"/>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1"/>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1"/>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1"/>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1"/>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1"/>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1"/>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1"/>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1"/>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1"/>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1"/>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1"/>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1"/>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1"/>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1"/>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1"/>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1"/>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1"/>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1"/>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1"/>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1"/>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1"/>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1"/>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1"/>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1"/>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1"/>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1"/>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1"/>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1"/>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1"/>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1"/>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1"/>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1"/>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1"/>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1"/>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1"/>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1"/>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1"/>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1"/>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1"/>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1"/>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1"/>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1"/>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1"/>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1"/>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1"/>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1"/>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1"/>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1"/>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1"/>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1"/>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1"/>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1"/>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1"/>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1"/>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1"/>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1"/>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1"/>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1"/>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1"/>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1"/>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1"/>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1"/>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1"/>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1"/>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1"/>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1"/>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1"/>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1"/>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1"/>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1"/>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1"/>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1"/>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1"/>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1"/>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1"/>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1"/>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1"/>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1"/>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1"/>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1"/>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1"/>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1"/>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1"/>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1"/>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1"/>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22"/>
          <p:cNvSpPr txBox="1"/>
          <p:nvPr>
            <p:ph type="title"/>
          </p:nvPr>
        </p:nvSpPr>
        <p:spPr>
          <a:xfrm>
            <a:off x="457200" y="605600"/>
            <a:ext cx="73878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People Emotions about Covid-19</a:t>
            </a:r>
            <a:endParaRPr sz="3600"/>
          </a:p>
        </p:txBody>
      </p:sp>
      <p:sp>
        <p:nvSpPr>
          <p:cNvPr id="645" name="Google Shape;645;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46" name="Google Shape;646;p22" title="Screen Recording 2020-07-27 at 03.22.15.mov">
            <a:hlinkClick r:id="rId3"/>
          </p:cNvPr>
          <p:cNvPicPr preferRelativeResize="0"/>
          <p:nvPr/>
        </p:nvPicPr>
        <p:blipFill>
          <a:blip r:embed="rId4">
            <a:alphaModFix/>
          </a:blip>
          <a:stretch>
            <a:fillRect/>
          </a:stretch>
        </p:blipFill>
        <p:spPr>
          <a:xfrm>
            <a:off x="1464600" y="1203150"/>
            <a:ext cx="6276974" cy="377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23"/>
          <p:cNvSpPr txBox="1"/>
          <p:nvPr>
            <p:ph type="title"/>
          </p:nvPr>
        </p:nvSpPr>
        <p:spPr>
          <a:xfrm>
            <a:off x="457200" y="605600"/>
            <a:ext cx="81918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People’s Response Towards others Tweets</a:t>
            </a:r>
            <a:endParaRPr sz="3400"/>
          </a:p>
        </p:txBody>
      </p:sp>
      <p:sp>
        <p:nvSpPr>
          <p:cNvPr id="652" name="Google Shape;652;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53" name="Google Shape;653;p23" title="Screen Recording 2020-07-27 at 03.35.36.mov">
            <a:hlinkClick r:id="rId3"/>
          </p:cNvPr>
          <p:cNvPicPr preferRelativeResize="0"/>
          <p:nvPr/>
        </p:nvPicPr>
        <p:blipFill>
          <a:blip r:embed="rId4">
            <a:alphaModFix/>
          </a:blip>
          <a:stretch>
            <a:fillRect/>
          </a:stretch>
        </p:blipFill>
        <p:spPr>
          <a:xfrm>
            <a:off x="1523575" y="1509650"/>
            <a:ext cx="6140425" cy="351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24"/>
          <p:cNvSpPr txBox="1"/>
          <p:nvPr>
            <p:ph type="title"/>
          </p:nvPr>
        </p:nvSpPr>
        <p:spPr>
          <a:xfrm>
            <a:off x="457200" y="605600"/>
            <a:ext cx="7879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Remaining demos ...</a:t>
            </a:r>
            <a:endParaRPr sz="3600"/>
          </a:p>
        </p:txBody>
      </p:sp>
      <p:sp>
        <p:nvSpPr>
          <p:cNvPr id="659" name="Google Shape;659;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25"/>
          <p:cNvSpPr txBox="1"/>
          <p:nvPr>
            <p:ph type="ctrTitle"/>
          </p:nvPr>
        </p:nvSpPr>
        <p:spPr>
          <a:xfrm>
            <a:off x="1085850" y="1650025"/>
            <a:ext cx="4676700" cy="149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Scalability and </a:t>
            </a:r>
            <a:endParaRPr sz="4000"/>
          </a:p>
          <a:p>
            <a:pPr indent="0" lvl="0" marL="0" rtl="0" algn="l">
              <a:spcBef>
                <a:spcPts val="0"/>
              </a:spcBef>
              <a:spcAft>
                <a:spcPts val="0"/>
              </a:spcAft>
              <a:buNone/>
            </a:pPr>
            <a:r>
              <a:rPr lang="en" sz="4000"/>
              <a:t>Call to Action</a:t>
            </a:r>
            <a:endParaRPr sz="4000"/>
          </a:p>
        </p:txBody>
      </p:sp>
      <p:sp>
        <p:nvSpPr>
          <p:cNvPr id="665" name="Google Shape;665;p25"/>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4</a:t>
            </a:r>
            <a:endParaRPr b="1" sz="3600">
              <a:solidFill>
                <a:schemeClr val="lt1"/>
              </a:solidFill>
              <a:latin typeface="Barlow"/>
              <a:ea typeface="Barlow"/>
              <a:cs typeface="Barlow"/>
              <a:sym typeface="Barlow"/>
            </a:endParaRPr>
          </a:p>
        </p:txBody>
      </p:sp>
      <p:grpSp>
        <p:nvGrpSpPr>
          <p:cNvPr id="666" name="Google Shape;666;p25"/>
          <p:cNvGrpSpPr/>
          <p:nvPr/>
        </p:nvGrpSpPr>
        <p:grpSpPr>
          <a:xfrm>
            <a:off x="5490145" y="1244007"/>
            <a:ext cx="2806327" cy="2655487"/>
            <a:chOff x="2244025" y="145922"/>
            <a:chExt cx="4382832" cy="4762352"/>
          </a:xfrm>
        </p:grpSpPr>
        <p:grpSp>
          <p:nvGrpSpPr>
            <p:cNvPr id="667" name="Google Shape;667;p25"/>
            <p:cNvGrpSpPr/>
            <p:nvPr/>
          </p:nvGrpSpPr>
          <p:grpSpPr>
            <a:xfrm>
              <a:off x="4124355" y="330300"/>
              <a:ext cx="2502502" cy="3373185"/>
              <a:chOff x="5785580" y="1232275"/>
              <a:chExt cx="2502502" cy="3373185"/>
            </a:xfrm>
          </p:grpSpPr>
          <p:sp>
            <p:nvSpPr>
              <p:cNvPr id="668" name="Google Shape;668;p25"/>
              <p:cNvSpPr/>
              <p:nvPr/>
            </p:nvSpPr>
            <p:spPr>
              <a:xfrm>
                <a:off x="6314607" y="3851433"/>
                <a:ext cx="944490" cy="545783"/>
              </a:xfrm>
              <a:custGeom>
                <a:rect b="b" l="l" r="r" t="t"/>
                <a:pathLst>
                  <a:path extrusionOk="0" h="545783" w="94449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5"/>
              <p:cNvSpPr/>
              <p:nvPr/>
            </p:nvSpPr>
            <p:spPr>
              <a:xfrm>
                <a:off x="6357717" y="3826573"/>
                <a:ext cx="944624" cy="545413"/>
              </a:xfrm>
              <a:custGeom>
                <a:rect b="b" l="l" r="r" t="t"/>
                <a:pathLst>
                  <a:path extrusionOk="0" h="545413" w="944624">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5"/>
              <p:cNvSpPr/>
              <p:nvPr/>
            </p:nvSpPr>
            <p:spPr>
              <a:xfrm>
                <a:off x="7274623" y="4156138"/>
                <a:ext cx="27813" cy="18192"/>
              </a:xfrm>
              <a:custGeom>
                <a:rect b="b" l="l" r="r" t="t"/>
                <a:pathLst>
                  <a:path extrusionOk="0" h="18192" w="27813">
                    <a:moveTo>
                      <a:pt x="27813" y="18193"/>
                    </a:moveTo>
                    <a:lnTo>
                      <a:pt x="27813" y="0"/>
                    </a:lnTo>
                    <a:lnTo>
                      <a:pt x="0" y="16002"/>
                    </a:lnTo>
                    <a:lnTo>
                      <a:pt x="27813" y="1819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5"/>
              <p:cNvSpPr/>
              <p:nvPr/>
            </p:nvSpPr>
            <p:spPr>
              <a:xfrm>
                <a:off x="6357747" y="4031456"/>
                <a:ext cx="28575" cy="18478"/>
              </a:xfrm>
              <a:custGeom>
                <a:rect b="b" l="l" r="r" t="t"/>
                <a:pathLst>
                  <a:path extrusionOk="0" h="18478" w="28575">
                    <a:moveTo>
                      <a:pt x="0" y="18479"/>
                    </a:moveTo>
                    <a:lnTo>
                      <a:pt x="0" y="0"/>
                    </a:lnTo>
                    <a:lnTo>
                      <a:pt x="28575" y="11811"/>
                    </a:lnTo>
                    <a:lnTo>
                      <a:pt x="0" y="1847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5"/>
              <p:cNvSpPr/>
              <p:nvPr/>
            </p:nvSpPr>
            <p:spPr>
              <a:xfrm>
                <a:off x="6357717" y="3808380"/>
                <a:ext cx="944624" cy="545381"/>
              </a:xfrm>
              <a:custGeom>
                <a:rect b="b" l="l" r="r" t="t"/>
                <a:pathLst>
                  <a:path extrusionOk="0" h="545381" w="944624">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5"/>
              <p:cNvSpPr/>
              <p:nvPr/>
            </p:nvSpPr>
            <p:spPr>
              <a:xfrm>
                <a:off x="6627114" y="3561873"/>
                <a:ext cx="675322" cy="594264"/>
              </a:xfrm>
              <a:custGeom>
                <a:rect b="b" l="l" r="r" t="t"/>
                <a:pathLst>
                  <a:path extrusionOk="0" h="594264" w="675322">
                    <a:moveTo>
                      <a:pt x="74581" y="247269"/>
                    </a:moveTo>
                    <a:lnTo>
                      <a:pt x="0" y="0"/>
                    </a:lnTo>
                    <a:lnTo>
                      <a:pt x="608933" y="349186"/>
                    </a:lnTo>
                    <a:lnTo>
                      <a:pt x="675322" y="594265"/>
                    </a:lnTo>
                    <a:lnTo>
                      <a:pt x="74581" y="24726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5"/>
              <p:cNvSpPr/>
              <p:nvPr/>
            </p:nvSpPr>
            <p:spPr>
              <a:xfrm>
                <a:off x="7276147" y="4135183"/>
                <a:ext cx="26289" cy="31146"/>
              </a:xfrm>
              <a:custGeom>
                <a:rect b="b" l="l" r="r" t="t"/>
                <a:pathLst>
                  <a:path extrusionOk="0" h="31146" w="26289">
                    <a:moveTo>
                      <a:pt x="8572" y="31147"/>
                    </a:moveTo>
                    <a:lnTo>
                      <a:pt x="26289" y="20955"/>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5"/>
              <p:cNvSpPr/>
              <p:nvPr/>
            </p:nvSpPr>
            <p:spPr>
              <a:xfrm>
                <a:off x="6607968" y="3571113"/>
                <a:ext cx="676751" cy="595217"/>
              </a:xfrm>
              <a:custGeom>
                <a:rect b="b" l="l" r="r" t="t"/>
                <a:pathLst>
                  <a:path extrusionOk="0" h="595217" w="676751">
                    <a:moveTo>
                      <a:pt x="74486" y="247364"/>
                    </a:moveTo>
                    <a:lnTo>
                      <a:pt x="0" y="0"/>
                    </a:lnTo>
                    <a:lnTo>
                      <a:pt x="608933" y="349282"/>
                    </a:lnTo>
                    <a:lnTo>
                      <a:pt x="676751" y="595217"/>
                    </a:lnTo>
                    <a:lnTo>
                      <a:pt x="74486" y="24736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5"/>
              <p:cNvSpPr/>
              <p:nvPr/>
            </p:nvSpPr>
            <p:spPr>
              <a:xfrm>
                <a:off x="5811392" y="1232275"/>
                <a:ext cx="2476690" cy="3358041"/>
              </a:xfrm>
              <a:custGeom>
                <a:rect b="b" l="l" r="r" t="t"/>
                <a:pathLst>
                  <a:path extrusionOk="0" h="3358041" w="247669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5"/>
              <p:cNvSpPr/>
              <p:nvPr/>
            </p:nvSpPr>
            <p:spPr>
              <a:xfrm>
                <a:off x="8240363" y="4509420"/>
                <a:ext cx="26098" cy="92487"/>
              </a:xfrm>
              <a:custGeom>
                <a:rect b="b" l="l" r="r" t="t"/>
                <a:pathLst>
                  <a:path extrusionOk="0" h="92487" w="26098">
                    <a:moveTo>
                      <a:pt x="0" y="92488"/>
                    </a:moveTo>
                    <a:lnTo>
                      <a:pt x="26098" y="77438"/>
                    </a:lnTo>
                    <a:lnTo>
                      <a:pt x="14859" y="0"/>
                    </a:lnTo>
                    <a:lnTo>
                      <a:pt x="0" y="9248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5"/>
              <p:cNvSpPr/>
              <p:nvPr/>
            </p:nvSpPr>
            <p:spPr>
              <a:xfrm>
                <a:off x="5807106" y="1235868"/>
                <a:ext cx="62674" cy="27245"/>
              </a:xfrm>
              <a:custGeom>
                <a:rect b="b" l="l" r="r" t="t"/>
                <a:pathLst>
                  <a:path extrusionOk="0" h="27245" w="62674">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5"/>
              <p:cNvSpPr/>
              <p:nvPr/>
            </p:nvSpPr>
            <p:spPr>
              <a:xfrm>
                <a:off x="5789771" y="1244753"/>
                <a:ext cx="2476690" cy="3358040"/>
              </a:xfrm>
              <a:custGeom>
                <a:rect b="b" l="l" r="r" t="t"/>
                <a:pathLst>
                  <a:path extrusionOk="0" h="3358040" w="247669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5"/>
              <p:cNvSpPr/>
              <p:nvPr/>
            </p:nvSpPr>
            <p:spPr>
              <a:xfrm>
                <a:off x="5785580" y="1247175"/>
                <a:ext cx="2476785" cy="3358285"/>
              </a:xfrm>
              <a:custGeom>
                <a:rect b="b" l="l" r="r" t="t"/>
                <a:pathLst>
                  <a:path extrusionOk="0" h="3358285" w="2476785">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5"/>
              <p:cNvSpPr/>
              <p:nvPr/>
            </p:nvSpPr>
            <p:spPr>
              <a:xfrm>
                <a:off x="5815488" y="1286421"/>
                <a:ext cx="2415539" cy="3200710"/>
              </a:xfrm>
              <a:custGeom>
                <a:rect b="b" l="l" r="r" t="t"/>
                <a:pathLst>
                  <a:path extrusionOk="0" h="3200710" w="2415539">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5"/>
              <p:cNvSpPr/>
              <p:nvPr/>
            </p:nvSpPr>
            <p:spPr>
              <a:xfrm>
                <a:off x="5915882" y="1476290"/>
                <a:ext cx="2188940" cy="1460906"/>
              </a:xfrm>
              <a:custGeom>
                <a:rect b="b" l="l" r="r" t="t"/>
                <a:pathLst>
                  <a:path extrusionOk="0" h="1460906" w="218894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5"/>
              <p:cNvSpPr/>
              <p:nvPr/>
            </p:nvSpPr>
            <p:spPr>
              <a:xfrm rot="-1801764">
                <a:off x="5975652" y="1564561"/>
                <a:ext cx="76512" cy="132469"/>
              </a:xfrm>
              <a:custGeom>
                <a:rect b="b" l="l" r="r" t="t"/>
                <a:pathLst>
                  <a:path extrusionOk="0" h="132587" w="7658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5"/>
              <p:cNvSpPr/>
              <p:nvPr/>
            </p:nvSpPr>
            <p:spPr>
              <a:xfrm>
                <a:off x="6935438" y="2145169"/>
                <a:ext cx="197262" cy="149154"/>
              </a:xfrm>
              <a:custGeom>
                <a:rect b="b" l="l" r="r" t="t"/>
                <a:pathLst>
                  <a:path extrusionOk="0" h="149154" w="197262">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5"/>
              <p:cNvSpPr/>
              <p:nvPr/>
            </p:nvSpPr>
            <p:spPr>
              <a:xfrm>
                <a:off x="7235094" y="2318577"/>
                <a:ext cx="197262" cy="148968"/>
              </a:xfrm>
              <a:custGeom>
                <a:rect b="b" l="l" r="r" t="t"/>
                <a:pathLst>
                  <a:path extrusionOk="0" h="148968" w="197262">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5"/>
              <p:cNvSpPr/>
              <p:nvPr/>
            </p:nvSpPr>
            <p:spPr>
              <a:xfrm>
                <a:off x="7529798" y="2488369"/>
                <a:ext cx="197358" cy="149033"/>
              </a:xfrm>
              <a:custGeom>
                <a:rect b="b" l="l" r="r" t="t"/>
                <a:pathLst>
                  <a:path extrusionOk="0" h="149033" w="197358">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5"/>
              <p:cNvSpPr/>
              <p:nvPr/>
            </p:nvSpPr>
            <p:spPr>
              <a:xfrm>
                <a:off x="7829454" y="2661668"/>
                <a:ext cx="197358" cy="148943"/>
              </a:xfrm>
              <a:custGeom>
                <a:rect b="b" l="l" r="r" t="t"/>
                <a:pathLst>
                  <a:path extrusionOk="0" h="148943" w="197358">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5"/>
              <p:cNvSpPr/>
              <p:nvPr/>
            </p:nvSpPr>
            <p:spPr>
              <a:xfrm>
                <a:off x="7391400" y="2634856"/>
                <a:ext cx="551783" cy="685887"/>
              </a:xfrm>
              <a:custGeom>
                <a:rect b="b" l="l" r="r" t="t"/>
                <a:pathLst>
                  <a:path extrusionOk="0" h="685887" w="551783">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5"/>
              <p:cNvSpPr/>
              <p:nvPr/>
            </p:nvSpPr>
            <p:spPr>
              <a:xfrm>
                <a:off x="5981604" y="2604685"/>
                <a:ext cx="1286351" cy="820016"/>
              </a:xfrm>
              <a:custGeom>
                <a:rect b="b" l="l" r="r" t="t"/>
                <a:pathLst>
                  <a:path extrusionOk="0" h="820016" w="1286351">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5"/>
              <p:cNvSpPr/>
              <p:nvPr/>
            </p:nvSpPr>
            <p:spPr>
              <a:xfrm>
                <a:off x="5985319" y="2767047"/>
                <a:ext cx="1158430" cy="718178"/>
              </a:xfrm>
              <a:custGeom>
                <a:rect b="b" l="l" r="r" t="t"/>
                <a:pathLst>
                  <a:path extrusionOk="0" h="718178" w="115843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5"/>
              <p:cNvSpPr/>
              <p:nvPr/>
            </p:nvSpPr>
            <p:spPr>
              <a:xfrm>
                <a:off x="5985319" y="2872624"/>
                <a:ext cx="1158430" cy="718059"/>
              </a:xfrm>
              <a:custGeom>
                <a:rect b="b" l="l" r="r" t="t"/>
                <a:pathLst>
                  <a:path extrusionOk="0" h="718059" w="115843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5"/>
              <p:cNvSpPr/>
              <p:nvPr/>
            </p:nvSpPr>
            <p:spPr>
              <a:xfrm>
                <a:off x="5985319" y="2978121"/>
                <a:ext cx="868489" cy="550694"/>
              </a:xfrm>
              <a:custGeom>
                <a:rect b="b" l="l" r="r" t="t"/>
                <a:pathLst>
                  <a:path extrusionOk="0" h="550694" w="868489">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5"/>
              <p:cNvSpPr/>
              <p:nvPr/>
            </p:nvSpPr>
            <p:spPr>
              <a:xfrm>
                <a:off x="7391018" y="3086134"/>
                <a:ext cx="551783" cy="368151"/>
              </a:xfrm>
              <a:custGeom>
                <a:rect b="b" l="l" r="r" t="t"/>
                <a:pathLst>
                  <a:path extrusionOk="0" h="368151"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5"/>
              <p:cNvSpPr/>
              <p:nvPr/>
            </p:nvSpPr>
            <p:spPr>
              <a:xfrm>
                <a:off x="7391018" y="3191616"/>
                <a:ext cx="551783" cy="368230"/>
              </a:xfrm>
              <a:custGeom>
                <a:rect b="b" l="l" r="r" t="t"/>
                <a:pathLst>
                  <a:path extrusionOk="0" h="368230" w="551783">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5"/>
              <p:cNvSpPr/>
              <p:nvPr/>
            </p:nvSpPr>
            <p:spPr>
              <a:xfrm>
                <a:off x="7391018" y="3297399"/>
                <a:ext cx="413670" cy="288153"/>
              </a:xfrm>
              <a:custGeom>
                <a:rect b="b" l="l" r="r" t="t"/>
                <a:pathLst>
                  <a:path extrusionOk="0" h="288153" w="41367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5"/>
              <p:cNvSpPr/>
              <p:nvPr/>
            </p:nvSpPr>
            <p:spPr>
              <a:xfrm>
                <a:off x="7391400" y="3447774"/>
                <a:ext cx="551783" cy="685927"/>
              </a:xfrm>
              <a:custGeom>
                <a:rect b="b" l="l" r="r" t="t"/>
                <a:pathLst>
                  <a:path extrusionOk="0" h="685927" w="551783">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5"/>
              <p:cNvSpPr/>
              <p:nvPr/>
            </p:nvSpPr>
            <p:spPr>
              <a:xfrm>
                <a:off x="7391018" y="3899093"/>
                <a:ext cx="551783" cy="368152"/>
              </a:xfrm>
              <a:custGeom>
                <a:rect b="b" l="l" r="r" t="t"/>
                <a:pathLst>
                  <a:path extrusionOk="0" h="368152"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5"/>
              <p:cNvSpPr/>
              <p:nvPr/>
            </p:nvSpPr>
            <p:spPr>
              <a:xfrm>
                <a:off x="7462456" y="2876264"/>
                <a:ext cx="257937" cy="241458"/>
              </a:xfrm>
              <a:custGeom>
                <a:rect b="b" l="l" r="r" t="t"/>
                <a:pathLst>
                  <a:path extrusionOk="0" h="241458" w="257937">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5"/>
              <p:cNvSpPr/>
              <p:nvPr/>
            </p:nvSpPr>
            <p:spPr>
              <a:xfrm rot="-1801764">
                <a:off x="7788337" y="2912905"/>
                <a:ext cx="68709" cy="119146"/>
              </a:xfrm>
              <a:custGeom>
                <a:rect b="b" l="l" r="r" t="t"/>
                <a:pathLst>
                  <a:path extrusionOk="0" h="119252" w="6877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5"/>
              <p:cNvSpPr/>
              <p:nvPr/>
            </p:nvSpPr>
            <p:spPr>
              <a:xfrm>
                <a:off x="7466171" y="3701224"/>
                <a:ext cx="257936" cy="241363"/>
              </a:xfrm>
              <a:custGeom>
                <a:rect b="b" l="l" r="r" t="t"/>
                <a:pathLst>
                  <a:path extrusionOk="0" h="241363" w="257936">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5"/>
              <p:cNvSpPr/>
              <p:nvPr/>
            </p:nvSpPr>
            <p:spPr>
              <a:xfrm rot="-1790023">
                <a:off x="7807389" y="3748630"/>
                <a:ext cx="69009" cy="119667"/>
              </a:xfrm>
              <a:custGeom>
                <a:rect b="b" l="l" r="r" t="t"/>
                <a:pathLst>
                  <a:path extrusionOk="0" h="119663" w="69007">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5"/>
              <p:cNvSpPr/>
              <p:nvPr/>
            </p:nvSpPr>
            <p:spPr>
              <a:xfrm>
                <a:off x="5996654" y="1854288"/>
                <a:ext cx="1266348" cy="1335535"/>
              </a:xfrm>
              <a:custGeom>
                <a:rect b="b" l="l" r="r" t="t"/>
                <a:pathLst>
                  <a:path extrusionOk="0" h="1335535" w="1266348">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5"/>
              <p:cNvSpPr/>
              <p:nvPr/>
            </p:nvSpPr>
            <p:spPr>
              <a:xfrm>
                <a:off x="6187916" y="2312479"/>
                <a:ext cx="441007" cy="412813"/>
              </a:xfrm>
              <a:custGeom>
                <a:rect b="b" l="l" r="r" t="t"/>
                <a:pathLst>
                  <a:path extrusionOk="0" h="412813" w="441007">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5"/>
              <p:cNvSpPr/>
              <p:nvPr/>
            </p:nvSpPr>
            <p:spPr>
              <a:xfrm rot="-1801764">
                <a:off x="6969573" y="2537060"/>
                <a:ext cx="117623" cy="203653"/>
              </a:xfrm>
              <a:custGeom>
                <a:rect b="b" l="l" r="r" t="t"/>
                <a:pathLst>
                  <a:path extrusionOk="0" h="203834" w="117728">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5" name="Google Shape;705;p25"/>
            <p:cNvSpPr/>
            <p:nvPr/>
          </p:nvSpPr>
          <p:spPr>
            <a:xfrm>
              <a:off x="4124355" y="1157329"/>
              <a:ext cx="276891" cy="1108478"/>
            </a:xfrm>
            <a:custGeom>
              <a:rect b="b" l="l" r="r" t="t"/>
              <a:pathLst>
                <a:path extrusionOk="0" h="1108478" w="276891">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5"/>
            <p:cNvSpPr/>
            <p:nvPr/>
          </p:nvSpPr>
          <p:spPr>
            <a:xfrm>
              <a:off x="3407027" y="665933"/>
              <a:ext cx="814853" cy="1408939"/>
            </a:xfrm>
            <a:custGeom>
              <a:rect b="b" l="l" r="r" t="t"/>
              <a:pathLst>
                <a:path extrusionOk="0" h="1408939" w="814853">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5"/>
            <p:cNvSpPr/>
            <p:nvPr/>
          </p:nvSpPr>
          <p:spPr>
            <a:xfrm>
              <a:off x="3387120" y="682740"/>
              <a:ext cx="804386" cy="1393465"/>
            </a:xfrm>
            <a:custGeom>
              <a:rect b="b" l="l" r="r" t="t"/>
              <a:pathLst>
                <a:path extrusionOk="0" h="1393465" w="804386">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5"/>
            <p:cNvSpPr/>
            <p:nvPr/>
          </p:nvSpPr>
          <p:spPr>
            <a:xfrm>
              <a:off x="3499610" y="847672"/>
              <a:ext cx="17240" cy="769048"/>
            </a:xfrm>
            <a:custGeom>
              <a:rect b="b" l="l" r="r" t="t"/>
              <a:pathLst>
                <a:path extrusionOk="0" h="769048" w="17240">
                  <a:moveTo>
                    <a:pt x="0" y="759047"/>
                  </a:moveTo>
                  <a:lnTo>
                    <a:pt x="17240" y="769048"/>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5"/>
            <p:cNvSpPr/>
            <p:nvPr/>
          </p:nvSpPr>
          <p:spPr>
            <a:xfrm>
              <a:off x="3477988" y="1035502"/>
              <a:ext cx="60483" cy="177021"/>
            </a:xfrm>
            <a:custGeom>
              <a:rect b="b" l="l" r="r" t="t"/>
              <a:pathLst>
                <a:path extrusionOk="0" h="177021" w="60483">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5"/>
            <p:cNvSpPr/>
            <p:nvPr/>
          </p:nvSpPr>
          <p:spPr>
            <a:xfrm>
              <a:off x="3684776" y="951970"/>
              <a:ext cx="17335" cy="768953"/>
            </a:xfrm>
            <a:custGeom>
              <a:rect b="b" l="l" r="r" t="t"/>
              <a:pathLst>
                <a:path extrusionOk="0" h="768953" w="17335">
                  <a:moveTo>
                    <a:pt x="0" y="758952"/>
                  </a:moveTo>
                  <a:lnTo>
                    <a:pt x="17336" y="768953"/>
                  </a:lnTo>
                  <a:lnTo>
                    <a:pt x="17336" y="10001"/>
                  </a:lnTo>
                  <a:lnTo>
                    <a:pt x="0" y="0"/>
                  </a:lnTo>
                  <a:lnTo>
                    <a:pt x="0" y="75895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5"/>
            <p:cNvSpPr/>
            <p:nvPr/>
          </p:nvSpPr>
          <p:spPr>
            <a:xfrm>
              <a:off x="3663154" y="1389355"/>
              <a:ext cx="60579" cy="177060"/>
            </a:xfrm>
            <a:custGeom>
              <a:rect b="b" l="l" r="r" t="t"/>
              <a:pathLst>
                <a:path extrusionOk="0" h="177060" w="60579">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5"/>
            <p:cNvSpPr/>
            <p:nvPr/>
          </p:nvSpPr>
          <p:spPr>
            <a:xfrm>
              <a:off x="3870037" y="1058841"/>
              <a:ext cx="17335" cy="769048"/>
            </a:xfrm>
            <a:custGeom>
              <a:rect b="b" l="l" r="r" t="t"/>
              <a:pathLst>
                <a:path extrusionOk="0" h="769048" w="17335">
                  <a:moveTo>
                    <a:pt x="0" y="759047"/>
                  </a:moveTo>
                  <a:lnTo>
                    <a:pt x="17335" y="769049"/>
                  </a:lnTo>
                  <a:lnTo>
                    <a:pt x="17335"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5"/>
            <p:cNvSpPr/>
            <p:nvPr/>
          </p:nvSpPr>
          <p:spPr>
            <a:xfrm>
              <a:off x="3848416" y="1146769"/>
              <a:ext cx="60579" cy="177060"/>
            </a:xfrm>
            <a:custGeom>
              <a:rect b="b" l="l" r="r" t="t"/>
              <a:pathLst>
                <a:path extrusionOk="0" h="177060" w="60579">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5"/>
            <p:cNvSpPr/>
            <p:nvPr/>
          </p:nvSpPr>
          <p:spPr>
            <a:xfrm>
              <a:off x="4055299" y="1165807"/>
              <a:ext cx="17240" cy="768953"/>
            </a:xfrm>
            <a:custGeom>
              <a:rect b="b" l="l" r="r" t="t"/>
              <a:pathLst>
                <a:path extrusionOk="0" h="768953" w="17240">
                  <a:moveTo>
                    <a:pt x="0" y="759047"/>
                  </a:moveTo>
                  <a:lnTo>
                    <a:pt x="17240" y="768953"/>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5"/>
            <p:cNvSpPr/>
            <p:nvPr/>
          </p:nvSpPr>
          <p:spPr>
            <a:xfrm>
              <a:off x="4033677" y="1453459"/>
              <a:ext cx="60483" cy="177021"/>
            </a:xfrm>
            <a:custGeom>
              <a:rect b="b" l="l" r="r" t="t"/>
              <a:pathLst>
                <a:path extrusionOk="0" h="177021" w="60483">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6" name="Google Shape;716;p25"/>
            <p:cNvGrpSpPr/>
            <p:nvPr/>
          </p:nvGrpSpPr>
          <p:grpSpPr>
            <a:xfrm>
              <a:off x="3457891" y="2611797"/>
              <a:ext cx="595122" cy="410622"/>
              <a:chOff x="5119116" y="3513772"/>
              <a:chExt cx="595122" cy="410622"/>
            </a:xfrm>
          </p:grpSpPr>
          <p:sp>
            <p:nvSpPr>
              <p:cNvPr id="717" name="Google Shape;717;p25"/>
              <p:cNvSpPr/>
              <p:nvPr/>
            </p:nvSpPr>
            <p:spPr>
              <a:xfrm>
                <a:off x="5119116" y="361864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5"/>
              <p:cNvSpPr/>
              <p:nvPr/>
            </p:nvSpPr>
            <p:spPr>
              <a:xfrm>
                <a:off x="5184648" y="357930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5"/>
              <p:cNvSpPr/>
              <p:nvPr/>
            </p:nvSpPr>
            <p:spPr>
              <a:xfrm>
                <a:off x="5184743" y="3664839"/>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5"/>
              <p:cNvSpPr/>
              <p:nvPr/>
            </p:nvSpPr>
            <p:spPr>
              <a:xfrm>
                <a:off x="5674423" y="3666648"/>
                <a:ext cx="39814" cy="93916"/>
              </a:xfrm>
              <a:custGeom>
                <a:rect b="b" l="l" r="r" t="t"/>
                <a:pathLst>
                  <a:path extrusionOk="0" h="93916" w="39814">
                    <a:moveTo>
                      <a:pt x="39814" y="0"/>
                    </a:moveTo>
                    <a:lnTo>
                      <a:pt x="39814" y="65532"/>
                    </a:lnTo>
                    <a:lnTo>
                      <a:pt x="13049" y="93916"/>
                    </a:lnTo>
                    <a:lnTo>
                      <a:pt x="0" y="18955"/>
                    </a:lnTo>
                    <a:lnTo>
                      <a:pt x="39814"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5"/>
              <p:cNvSpPr/>
              <p:nvPr/>
            </p:nvSpPr>
            <p:spPr>
              <a:xfrm>
                <a:off x="5184648" y="3513772"/>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5"/>
              <p:cNvSpPr/>
              <p:nvPr/>
            </p:nvSpPr>
            <p:spPr>
              <a:xfrm>
                <a:off x="5260027" y="3555420"/>
                <a:ext cx="379097" cy="218860"/>
              </a:xfrm>
              <a:custGeom>
                <a:rect b="b" l="l" r="r" t="t"/>
                <a:pathLst>
                  <a:path extrusionOk="0" h="218860" w="379097">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5"/>
              <p:cNvSpPr/>
              <p:nvPr/>
            </p:nvSpPr>
            <p:spPr>
              <a:xfrm>
                <a:off x="5260371" y="3568469"/>
                <a:ext cx="378428" cy="205811"/>
              </a:xfrm>
              <a:custGeom>
                <a:rect b="b" l="l" r="r" t="t"/>
                <a:pathLst>
                  <a:path extrusionOk="0" h="205811" w="378428">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5"/>
              <p:cNvSpPr/>
              <p:nvPr/>
            </p:nvSpPr>
            <p:spPr>
              <a:xfrm>
                <a:off x="5357145" y="3618071"/>
                <a:ext cx="176643" cy="110490"/>
              </a:xfrm>
              <a:custGeom>
                <a:rect b="b" l="l" r="r" t="t"/>
                <a:pathLst>
                  <a:path extrusionOk="0" h="110490" w="176643">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5"/>
              <p:cNvSpPr/>
              <p:nvPr/>
            </p:nvSpPr>
            <p:spPr>
              <a:xfrm>
                <a:off x="5430297" y="3699986"/>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5"/>
              <p:cNvSpPr/>
              <p:nvPr/>
            </p:nvSpPr>
            <p:spPr>
              <a:xfrm>
                <a:off x="5506497" y="3706463"/>
                <a:ext cx="25145" cy="11810"/>
              </a:xfrm>
              <a:custGeom>
                <a:rect b="b" l="l" r="r" t="t"/>
                <a:pathLst>
                  <a:path extrusionOk="0" h="11810" w="25145">
                    <a:moveTo>
                      <a:pt x="25146" y="10287"/>
                    </a:moveTo>
                    <a:lnTo>
                      <a:pt x="25146" y="0"/>
                    </a:lnTo>
                    <a:lnTo>
                      <a:pt x="0" y="2000"/>
                    </a:lnTo>
                    <a:lnTo>
                      <a:pt x="14478"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5"/>
              <p:cNvSpPr/>
              <p:nvPr/>
            </p:nvSpPr>
            <p:spPr>
              <a:xfrm>
                <a:off x="5514975" y="366874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5"/>
              <p:cNvSpPr/>
              <p:nvPr/>
            </p:nvSpPr>
            <p:spPr>
              <a:xfrm>
                <a:off x="5455729" y="3672554"/>
                <a:ext cx="28384" cy="19811"/>
              </a:xfrm>
              <a:custGeom>
                <a:rect b="b" l="l" r="r" t="t"/>
                <a:pathLst>
                  <a:path extrusionOk="0" h="19811" w="28384">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5"/>
              <p:cNvSpPr/>
              <p:nvPr/>
            </p:nvSpPr>
            <p:spPr>
              <a:xfrm>
                <a:off x="5397817" y="3639502"/>
                <a:ext cx="35337" cy="23336"/>
              </a:xfrm>
              <a:custGeom>
                <a:rect b="b" l="l" r="r" t="t"/>
                <a:pathLst>
                  <a:path extrusionOk="0" h="23336" w="35337">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5"/>
              <p:cNvSpPr/>
              <p:nvPr/>
            </p:nvSpPr>
            <p:spPr>
              <a:xfrm>
                <a:off x="5430297" y="3620928"/>
                <a:ext cx="16383" cy="14668"/>
              </a:xfrm>
              <a:custGeom>
                <a:rect b="b" l="l" r="r" t="t"/>
                <a:pathLst>
                  <a:path extrusionOk="0" h="14668" w="16383">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5"/>
              <p:cNvSpPr/>
              <p:nvPr/>
            </p:nvSpPr>
            <p:spPr>
              <a:xfrm>
                <a:off x="5357050" y="361788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5"/>
              <p:cNvSpPr/>
              <p:nvPr/>
            </p:nvSpPr>
            <p:spPr>
              <a:xfrm>
                <a:off x="5357621" y="3652361"/>
                <a:ext cx="18002" cy="18097"/>
              </a:xfrm>
              <a:custGeom>
                <a:rect b="b" l="l" r="r" t="t"/>
                <a:pathLst>
                  <a:path extrusionOk="0" h="18097" w="18002">
                    <a:moveTo>
                      <a:pt x="0" y="10668"/>
                    </a:moveTo>
                    <a:lnTo>
                      <a:pt x="0" y="0"/>
                    </a:lnTo>
                    <a:lnTo>
                      <a:pt x="18002" y="0"/>
                    </a:lnTo>
                    <a:lnTo>
                      <a:pt x="13621"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5"/>
              <p:cNvSpPr/>
              <p:nvPr/>
            </p:nvSpPr>
            <p:spPr>
              <a:xfrm>
                <a:off x="5357145" y="3607879"/>
                <a:ext cx="176643" cy="110394"/>
              </a:xfrm>
              <a:custGeom>
                <a:rect b="b" l="l" r="r" t="t"/>
                <a:pathLst>
                  <a:path extrusionOk="0" h="110394" w="176643">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4" name="Google Shape;734;p25"/>
            <p:cNvGrpSpPr/>
            <p:nvPr/>
          </p:nvGrpSpPr>
          <p:grpSpPr>
            <a:xfrm>
              <a:off x="3545044" y="2530263"/>
              <a:ext cx="529590" cy="371284"/>
              <a:chOff x="5206269" y="3432238"/>
              <a:chExt cx="529590" cy="371284"/>
            </a:xfrm>
          </p:grpSpPr>
          <p:sp>
            <p:nvSpPr>
              <p:cNvPr id="735" name="Google Shape;735;p25"/>
              <p:cNvSpPr/>
              <p:nvPr/>
            </p:nvSpPr>
            <p:spPr>
              <a:xfrm>
                <a:off x="5206269" y="3497770"/>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5"/>
              <p:cNvSpPr/>
              <p:nvPr/>
            </p:nvSpPr>
            <p:spPr>
              <a:xfrm>
                <a:off x="5206365" y="3583305"/>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5"/>
              <p:cNvSpPr/>
              <p:nvPr/>
            </p:nvSpPr>
            <p:spPr>
              <a:xfrm>
                <a:off x="5696045" y="3585114"/>
                <a:ext cx="39814" cy="93916"/>
              </a:xfrm>
              <a:custGeom>
                <a:rect b="b" l="l" r="r" t="t"/>
                <a:pathLst>
                  <a:path extrusionOk="0" h="93916" w="39814">
                    <a:moveTo>
                      <a:pt x="39815" y="0"/>
                    </a:moveTo>
                    <a:lnTo>
                      <a:pt x="39815" y="65532"/>
                    </a:lnTo>
                    <a:lnTo>
                      <a:pt x="13049" y="93916"/>
                    </a:lnTo>
                    <a:lnTo>
                      <a:pt x="0" y="18955"/>
                    </a:lnTo>
                    <a:lnTo>
                      <a:pt x="3981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5"/>
              <p:cNvSpPr/>
              <p:nvPr/>
            </p:nvSpPr>
            <p:spPr>
              <a:xfrm>
                <a:off x="5206269" y="3432238"/>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5"/>
              <p:cNvSpPr/>
              <p:nvPr/>
            </p:nvSpPr>
            <p:spPr>
              <a:xfrm>
                <a:off x="5281554" y="3473886"/>
                <a:ext cx="379116" cy="218860"/>
              </a:xfrm>
              <a:custGeom>
                <a:rect b="b" l="l" r="r" t="t"/>
                <a:pathLst>
                  <a:path extrusionOk="0" h="218860" w="379116">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5"/>
              <p:cNvSpPr/>
              <p:nvPr/>
            </p:nvSpPr>
            <p:spPr>
              <a:xfrm>
                <a:off x="5281898" y="3486935"/>
                <a:ext cx="378428" cy="205811"/>
              </a:xfrm>
              <a:custGeom>
                <a:rect b="b" l="l" r="r" t="t"/>
                <a:pathLst>
                  <a:path extrusionOk="0" h="205811" w="378428">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5"/>
              <p:cNvSpPr/>
              <p:nvPr/>
            </p:nvSpPr>
            <p:spPr>
              <a:xfrm>
                <a:off x="5378767" y="3536823"/>
                <a:ext cx="177060" cy="109918"/>
              </a:xfrm>
              <a:custGeom>
                <a:rect b="b" l="l" r="r" t="t"/>
                <a:pathLst>
                  <a:path extrusionOk="0" h="109918" w="17706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5"/>
              <p:cNvSpPr/>
              <p:nvPr/>
            </p:nvSpPr>
            <p:spPr>
              <a:xfrm>
                <a:off x="5451919" y="3618738"/>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5"/>
              <p:cNvSpPr/>
              <p:nvPr/>
            </p:nvSpPr>
            <p:spPr>
              <a:xfrm>
                <a:off x="5528119" y="3625024"/>
                <a:ext cx="25241" cy="11715"/>
              </a:xfrm>
              <a:custGeom>
                <a:rect b="b" l="l" r="r" t="t"/>
                <a:pathLst>
                  <a:path extrusionOk="0" h="11715" w="25241">
                    <a:moveTo>
                      <a:pt x="25241" y="10192"/>
                    </a:moveTo>
                    <a:lnTo>
                      <a:pt x="25241" y="0"/>
                    </a:lnTo>
                    <a:lnTo>
                      <a:pt x="0" y="1905"/>
                    </a:lnTo>
                    <a:lnTo>
                      <a:pt x="14478" y="11716"/>
                    </a:lnTo>
                    <a:lnTo>
                      <a:pt x="25241" y="1019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5"/>
              <p:cNvSpPr/>
              <p:nvPr/>
            </p:nvSpPr>
            <p:spPr>
              <a:xfrm>
                <a:off x="5536596" y="3587210"/>
                <a:ext cx="18859" cy="10382"/>
              </a:xfrm>
              <a:custGeom>
                <a:rect b="b" l="l" r="r" t="t"/>
                <a:pathLst>
                  <a:path extrusionOk="0" h="10382" w="18859">
                    <a:moveTo>
                      <a:pt x="18859" y="10383"/>
                    </a:moveTo>
                    <a:lnTo>
                      <a:pt x="18859" y="0"/>
                    </a:lnTo>
                    <a:lnTo>
                      <a:pt x="0" y="6763"/>
                    </a:lnTo>
                    <a:lnTo>
                      <a:pt x="18859" y="10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5"/>
              <p:cNvSpPr/>
              <p:nvPr/>
            </p:nvSpPr>
            <p:spPr>
              <a:xfrm>
                <a:off x="5477351" y="3591020"/>
                <a:ext cx="28384" cy="19811"/>
              </a:xfrm>
              <a:custGeom>
                <a:rect b="b" l="l" r="r" t="t"/>
                <a:pathLst>
                  <a:path extrusionOk="0" h="19811" w="28384">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5"/>
              <p:cNvSpPr/>
              <p:nvPr/>
            </p:nvSpPr>
            <p:spPr>
              <a:xfrm>
                <a:off x="5419725" y="3558063"/>
                <a:ext cx="35433" cy="23241"/>
              </a:xfrm>
              <a:custGeom>
                <a:rect b="b" l="l" r="r" t="t"/>
                <a:pathLst>
                  <a:path extrusionOk="0" h="23241" w="35433">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5"/>
              <p:cNvSpPr/>
              <p:nvPr/>
            </p:nvSpPr>
            <p:spPr>
              <a:xfrm>
                <a:off x="5451919" y="3539394"/>
                <a:ext cx="16383" cy="14668"/>
              </a:xfrm>
              <a:custGeom>
                <a:rect b="b" l="l" r="r" t="t"/>
                <a:pathLst>
                  <a:path extrusionOk="0" h="14668" w="16383">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5"/>
              <p:cNvSpPr/>
              <p:nvPr/>
            </p:nvSpPr>
            <p:spPr>
              <a:xfrm>
                <a:off x="5378672" y="3536346"/>
                <a:ext cx="15716" cy="11715"/>
              </a:xfrm>
              <a:custGeom>
                <a:rect b="b" l="l" r="r" t="t"/>
                <a:pathLst>
                  <a:path extrusionOk="0" h="11715" w="15716">
                    <a:moveTo>
                      <a:pt x="0" y="10287"/>
                    </a:moveTo>
                    <a:lnTo>
                      <a:pt x="0" y="0"/>
                    </a:lnTo>
                    <a:lnTo>
                      <a:pt x="15716" y="1715"/>
                    </a:lnTo>
                    <a:lnTo>
                      <a:pt x="10668" y="11716"/>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5"/>
              <p:cNvSpPr/>
              <p:nvPr/>
            </p:nvSpPr>
            <p:spPr>
              <a:xfrm>
                <a:off x="5379338" y="3570732"/>
                <a:ext cx="17907" cy="18097"/>
              </a:xfrm>
              <a:custGeom>
                <a:rect b="b" l="l" r="r" t="t"/>
                <a:pathLst>
                  <a:path extrusionOk="0" h="18097" w="17907">
                    <a:moveTo>
                      <a:pt x="0" y="10668"/>
                    </a:moveTo>
                    <a:lnTo>
                      <a:pt x="0" y="0"/>
                    </a:lnTo>
                    <a:lnTo>
                      <a:pt x="17907" y="0"/>
                    </a:lnTo>
                    <a:lnTo>
                      <a:pt x="13525" y="9525"/>
                    </a:lnTo>
                    <a:lnTo>
                      <a:pt x="5715"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5"/>
              <p:cNvSpPr/>
              <p:nvPr/>
            </p:nvSpPr>
            <p:spPr>
              <a:xfrm>
                <a:off x="5378958" y="3526345"/>
                <a:ext cx="176864" cy="110394"/>
              </a:xfrm>
              <a:custGeom>
                <a:rect b="b" l="l" r="r" t="t"/>
                <a:pathLst>
                  <a:path extrusionOk="0" h="110394" w="176864">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1" name="Google Shape;751;p25"/>
            <p:cNvGrpSpPr/>
            <p:nvPr/>
          </p:nvGrpSpPr>
          <p:grpSpPr>
            <a:xfrm>
              <a:off x="3528852" y="2451777"/>
              <a:ext cx="529590" cy="371284"/>
              <a:chOff x="5190077" y="3353752"/>
              <a:chExt cx="529590" cy="371284"/>
            </a:xfrm>
          </p:grpSpPr>
          <p:sp>
            <p:nvSpPr>
              <p:cNvPr id="752" name="Google Shape;752;p25"/>
              <p:cNvSpPr/>
              <p:nvPr/>
            </p:nvSpPr>
            <p:spPr>
              <a:xfrm>
                <a:off x="5190077" y="341928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5"/>
              <p:cNvSpPr/>
              <p:nvPr/>
            </p:nvSpPr>
            <p:spPr>
              <a:xfrm>
                <a:off x="5190077" y="3504818"/>
                <a:ext cx="52387" cy="69627"/>
              </a:xfrm>
              <a:custGeom>
                <a:rect b="b" l="l" r="r" t="t"/>
                <a:pathLst>
                  <a:path extrusionOk="0" h="69627" w="52387">
                    <a:moveTo>
                      <a:pt x="0" y="69628"/>
                    </a:moveTo>
                    <a:lnTo>
                      <a:pt x="0" y="0"/>
                    </a:lnTo>
                    <a:lnTo>
                      <a:pt x="52388"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5"/>
              <p:cNvSpPr/>
              <p:nvPr/>
            </p:nvSpPr>
            <p:spPr>
              <a:xfrm>
                <a:off x="5679757" y="3506628"/>
                <a:ext cx="39909" cy="93916"/>
              </a:xfrm>
              <a:custGeom>
                <a:rect b="b" l="l" r="r" t="t"/>
                <a:pathLst>
                  <a:path extrusionOk="0" h="93916" w="39909">
                    <a:moveTo>
                      <a:pt x="39910" y="0"/>
                    </a:moveTo>
                    <a:lnTo>
                      <a:pt x="39910" y="65532"/>
                    </a:lnTo>
                    <a:lnTo>
                      <a:pt x="13144" y="93917"/>
                    </a:lnTo>
                    <a:lnTo>
                      <a:pt x="0" y="18955"/>
                    </a:lnTo>
                    <a:lnTo>
                      <a:pt x="3991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5"/>
              <p:cNvSpPr/>
              <p:nvPr/>
            </p:nvSpPr>
            <p:spPr>
              <a:xfrm>
                <a:off x="5190077" y="335375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5"/>
              <p:cNvSpPr/>
              <p:nvPr/>
            </p:nvSpPr>
            <p:spPr>
              <a:xfrm>
                <a:off x="5265341" y="3395400"/>
                <a:ext cx="379048" cy="218860"/>
              </a:xfrm>
              <a:custGeom>
                <a:rect b="b" l="l" r="r" t="t"/>
                <a:pathLst>
                  <a:path extrusionOk="0" h="218860" w="379048">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5"/>
              <p:cNvSpPr/>
              <p:nvPr/>
            </p:nvSpPr>
            <p:spPr>
              <a:xfrm>
                <a:off x="5265705" y="3408449"/>
                <a:ext cx="378333" cy="205811"/>
              </a:xfrm>
              <a:custGeom>
                <a:rect b="b" l="l" r="r" t="t"/>
                <a:pathLst>
                  <a:path extrusionOk="0" h="205811" w="378333">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5"/>
              <p:cNvSpPr/>
              <p:nvPr/>
            </p:nvSpPr>
            <p:spPr>
              <a:xfrm>
                <a:off x="5362575" y="3458051"/>
                <a:ext cx="176618" cy="110489"/>
              </a:xfrm>
              <a:custGeom>
                <a:rect b="b" l="l" r="r" t="t"/>
                <a:pathLst>
                  <a:path extrusionOk="0" h="110489" w="176618">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5"/>
              <p:cNvSpPr/>
              <p:nvPr/>
            </p:nvSpPr>
            <p:spPr>
              <a:xfrm>
                <a:off x="5435726" y="3539966"/>
                <a:ext cx="11620" cy="15240"/>
              </a:xfrm>
              <a:custGeom>
                <a:rect b="b" l="l" r="r" t="t"/>
                <a:pathLst>
                  <a:path extrusionOk="0" h="15240"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5"/>
              <p:cNvSpPr/>
              <p:nvPr/>
            </p:nvSpPr>
            <p:spPr>
              <a:xfrm>
                <a:off x="5511926" y="3546443"/>
                <a:ext cx="25146" cy="11811"/>
              </a:xfrm>
              <a:custGeom>
                <a:rect b="b" l="l" r="r" t="t"/>
                <a:pathLst>
                  <a:path extrusionOk="0" h="11811" w="25146">
                    <a:moveTo>
                      <a:pt x="25146" y="10287"/>
                    </a:moveTo>
                    <a:lnTo>
                      <a:pt x="25146" y="0"/>
                    </a:lnTo>
                    <a:lnTo>
                      <a:pt x="0" y="2000"/>
                    </a:lnTo>
                    <a:lnTo>
                      <a:pt x="14383"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5"/>
              <p:cNvSpPr/>
              <p:nvPr/>
            </p:nvSpPr>
            <p:spPr>
              <a:xfrm>
                <a:off x="5520308" y="350872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5"/>
              <p:cNvSpPr/>
              <p:nvPr/>
            </p:nvSpPr>
            <p:spPr>
              <a:xfrm>
                <a:off x="5461063" y="3512534"/>
                <a:ext cx="28479" cy="19812"/>
              </a:xfrm>
              <a:custGeom>
                <a:rect b="b" l="l" r="r" t="t"/>
                <a:pathLst>
                  <a:path extrusionOk="0" h="19812" w="28479">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5"/>
              <p:cNvSpPr/>
              <p:nvPr/>
            </p:nvSpPr>
            <p:spPr>
              <a:xfrm>
                <a:off x="5403246" y="3479482"/>
                <a:ext cx="35337" cy="23336"/>
              </a:xfrm>
              <a:custGeom>
                <a:rect b="b" l="l" r="r" t="t"/>
                <a:pathLst>
                  <a:path extrusionOk="0" h="23336" w="35337">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5"/>
              <p:cNvSpPr/>
              <p:nvPr/>
            </p:nvSpPr>
            <p:spPr>
              <a:xfrm>
                <a:off x="5435726" y="3460908"/>
                <a:ext cx="16383" cy="14668"/>
              </a:xfrm>
              <a:custGeom>
                <a:rect b="b" l="l" r="r" t="t"/>
                <a:pathLst>
                  <a:path extrusionOk="0" h="14668" w="16383">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5"/>
              <p:cNvSpPr/>
              <p:nvPr/>
            </p:nvSpPr>
            <p:spPr>
              <a:xfrm>
                <a:off x="5362479" y="345786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5"/>
              <p:cNvSpPr/>
              <p:nvPr/>
            </p:nvSpPr>
            <p:spPr>
              <a:xfrm>
                <a:off x="5363051" y="3492341"/>
                <a:ext cx="17906" cy="18097"/>
              </a:xfrm>
              <a:custGeom>
                <a:rect b="b" l="l" r="r" t="t"/>
                <a:pathLst>
                  <a:path extrusionOk="0" h="18097" w="17906">
                    <a:moveTo>
                      <a:pt x="0" y="10668"/>
                    </a:moveTo>
                    <a:lnTo>
                      <a:pt x="0" y="0"/>
                    </a:lnTo>
                    <a:lnTo>
                      <a:pt x="17907" y="0"/>
                    </a:lnTo>
                    <a:lnTo>
                      <a:pt x="13525"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5"/>
              <p:cNvSpPr/>
              <p:nvPr/>
            </p:nvSpPr>
            <p:spPr>
              <a:xfrm>
                <a:off x="5362575" y="3447573"/>
                <a:ext cx="176612" cy="110680"/>
              </a:xfrm>
              <a:custGeom>
                <a:rect b="b" l="l" r="r" t="t"/>
                <a:pathLst>
                  <a:path extrusionOk="0" h="110680" w="176612">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8" name="Google Shape;768;p25"/>
            <p:cNvSpPr/>
            <p:nvPr/>
          </p:nvSpPr>
          <p:spPr>
            <a:xfrm>
              <a:off x="5771792" y="3977849"/>
              <a:ext cx="617525" cy="382903"/>
            </a:xfrm>
            <a:custGeom>
              <a:rect b="b" l="l" r="r" t="t"/>
              <a:pathLst>
                <a:path extrusionOk="0" h="382903" w="617525">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5"/>
            <p:cNvSpPr/>
            <p:nvPr/>
          </p:nvSpPr>
          <p:spPr>
            <a:xfrm>
              <a:off x="5742557" y="3281451"/>
              <a:ext cx="721042" cy="930362"/>
            </a:xfrm>
            <a:custGeom>
              <a:rect b="b" l="l" r="r" t="t"/>
              <a:pathLst>
                <a:path extrusionOk="0" h="930362" w="721042">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5"/>
            <p:cNvSpPr/>
            <p:nvPr/>
          </p:nvSpPr>
          <p:spPr>
            <a:xfrm>
              <a:off x="5798755" y="3297121"/>
              <a:ext cx="66103" cy="45243"/>
            </a:xfrm>
            <a:custGeom>
              <a:rect b="b" l="l" r="r" t="t"/>
              <a:pathLst>
                <a:path extrusionOk="0" h="45243" w="66103">
                  <a:moveTo>
                    <a:pt x="0" y="36004"/>
                  </a:moveTo>
                  <a:lnTo>
                    <a:pt x="66104" y="0"/>
                  </a:lnTo>
                  <a:lnTo>
                    <a:pt x="56197" y="45244"/>
                  </a:lnTo>
                  <a:lnTo>
                    <a:pt x="0" y="36004"/>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5"/>
            <p:cNvSpPr/>
            <p:nvPr/>
          </p:nvSpPr>
          <p:spPr>
            <a:xfrm>
              <a:off x="6296341" y="4172183"/>
              <a:ext cx="72199" cy="48958"/>
            </a:xfrm>
            <a:custGeom>
              <a:rect b="b" l="l" r="r" t="t"/>
              <a:pathLst>
                <a:path extrusionOk="0" h="48958" w="72199">
                  <a:moveTo>
                    <a:pt x="0" y="48958"/>
                  </a:moveTo>
                  <a:cubicBezTo>
                    <a:pt x="1619" y="48196"/>
                    <a:pt x="72199" y="8763"/>
                    <a:pt x="72199" y="8763"/>
                  </a:cubicBezTo>
                  <a:lnTo>
                    <a:pt x="17621"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5"/>
            <p:cNvSpPr/>
            <p:nvPr/>
          </p:nvSpPr>
          <p:spPr>
            <a:xfrm rot="-1801764">
              <a:off x="5788987" y="3308087"/>
              <a:ext cx="535400" cy="927291"/>
            </a:xfrm>
            <a:custGeom>
              <a:rect b="b" l="l" r="r" t="t"/>
              <a:pathLst>
                <a:path extrusionOk="0" h="928115" w="535876">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5"/>
            <p:cNvSpPr/>
            <p:nvPr/>
          </p:nvSpPr>
          <p:spPr>
            <a:xfrm>
              <a:off x="5696551" y="3306978"/>
              <a:ext cx="720756" cy="930362"/>
            </a:xfrm>
            <a:custGeom>
              <a:rect b="b" l="l" r="r" t="t"/>
              <a:pathLst>
                <a:path extrusionOk="0" h="930362" w="720756">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5"/>
            <p:cNvSpPr/>
            <p:nvPr/>
          </p:nvSpPr>
          <p:spPr>
            <a:xfrm>
              <a:off x="5833711" y="3483953"/>
              <a:ext cx="446532" cy="576393"/>
            </a:xfrm>
            <a:custGeom>
              <a:rect b="b" l="l" r="r" t="t"/>
              <a:pathLst>
                <a:path extrusionOk="0" h="576393" w="446532">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5"/>
            <p:cNvSpPr/>
            <p:nvPr/>
          </p:nvSpPr>
          <p:spPr>
            <a:xfrm>
              <a:off x="5968681" y="3658196"/>
              <a:ext cx="176593" cy="227948"/>
            </a:xfrm>
            <a:custGeom>
              <a:rect b="b" l="l" r="r" t="t"/>
              <a:pathLst>
                <a:path extrusionOk="0" h="227948" w="176593">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5"/>
            <p:cNvSpPr/>
            <p:nvPr/>
          </p:nvSpPr>
          <p:spPr>
            <a:xfrm>
              <a:off x="5409944" y="4076361"/>
              <a:ext cx="107251" cy="45529"/>
            </a:xfrm>
            <a:custGeom>
              <a:rect b="b" l="l" r="r" t="t"/>
              <a:pathLst>
                <a:path extrusionOk="0" h="45529" w="107251">
                  <a:moveTo>
                    <a:pt x="33052" y="45148"/>
                  </a:moveTo>
                  <a:lnTo>
                    <a:pt x="0" y="45529"/>
                  </a:lnTo>
                  <a:lnTo>
                    <a:pt x="107252" y="0"/>
                  </a:lnTo>
                  <a:lnTo>
                    <a:pt x="45053" y="38671"/>
                  </a:lnTo>
                  <a:lnTo>
                    <a:pt x="33052" y="4514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5"/>
            <p:cNvSpPr/>
            <p:nvPr/>
          </p:nvSpPr>
          <p:spPr>
            <a:xfrm rot="-1801764">
              <a:off x="5444439" y="4114607"/>
              <a:ext cx="13703" cy="23791"/>
            </a:xfrm>
            <a:custGeom>
              <a:rect b="b" l="l" r="r" t="t"/>
              <a:pathLst>
                <a:path extrusionOk="0" h="23812" w="13715">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5"/>
            <p:cNvSpPr/>
            <p:nvPr/>
          </p:nvSpPr>
          <p:spPr>
            <a:xfrm rot="-1801764">
              <a:off x="6051614" y="3763417"/>
              <a:ext cx="13703" cy="23791"/>
            </a:xfrm>
            <a:custGeom>
              <a:rect b="b" l="l" r="r" t="t"/>
              <a:pathLst>
                <a:path extrusionOk="0" h="23812" w="13715">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5"/>
            <p:cNvSpPr/>
            <p:nvPr/>
          </p:nvSpPr>
          <p:spPr>
            <a:xfrm>
              <a:off x="5457664" y="4081409"/>
              <a:ext cx="86296" cy="87915"/>
            </a:xfrm>
            <a:custGeom>
              <a:rect b="b" l="l" r="r" t="t"/>
              <a:pathLst>
                <a:path extrusionOk="0" h="87915" w="86296">
                  <a:moveTo>
                    <a:pt x="7906" y="87916"/>
                  </a:moveTo>
                  <a:lnTo>
                    <a:pt x="0" y="55054"/>
                  </a:lnTo>
                  <a:lnTo>
                    <a:pt x="86296" y="0"/>
                  </a:lnTo>
                  <a:lnTo>
                    <a:pt x="82582" y="7811"/>
                  </a:lnTo>
                  <a:lnTo>
                    <a:pt x="790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5"/>
            <p:cNvSpPr/>
            <p:nvPr/>
          </p:nvSpPr>
          <p:spPr>
            <a:xfrm>
              <a:off x="5445377" y="3764798"/>
              <a:ext cx="619125" cy="371951"/>
            </a:xfrm>
            <a:custGeom>
              <a:rect b="b" l="l" r="r" t="t"/>
              <a:pathLst>
                <a:path extrusionOk="0" h="371951" w="619125">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5"/>
            <p:cNvSpPr/>
            <p:nvPr/>
          </p:nvSpPr>
          <p:spPr>
            <a:xfrm>
              <a:off x="4826180" y="148719"/>
              <a:ext cx="204333" cy="298673"/>
            </a:xfrm>
            <a:custGeom>
              <a:rect b="b" l="l" r="r" t="t"/>
              <a:pathLst>
                <a:path extrusionOk="0" h="298673" w="204333">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5"/>
            <p:cNvSpPr/>
            <p:nvPr/>
          </p:nvSpPr>
          <p:spPr>
            <a:xfrm>
              <a:off x="4841878" y="145922"/>
              <a:ext cx="97721" cy="120542"/>
            </a:xfrm>
            <a:custGeom>
              <a:rect b="b" l="l" r="r" t="t"/>
              <a:pathLst>
                <a:path extrusionOk="0" h="120542" w="97721">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5"/>
            <p:cNvSpPr/>
            <p:nvPr/>
          </p:nvSpPr>
          <p:spPr>
            <a:xfrm>
              <a:off x="4860888" y="276839"/>
              <a:ext cx="120648" cy="135031"/>
            </a:xfrm>
            <a:custGeom>
              <a:rect b="b" l="l" r="r" t="t"/>
              <a:pathLst>
                <a:path extrusionOk="0" h="135031" w="120648">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5"/>
            <p:cNvSpPr/>
            <p:nvPr/>
          </p:nvSpPr>
          <p:spPr>
            <a:xfrm>
              <a:off x="4654628" y="329607"/>
              <a:ext cx="228170" cy="325384"/>
            </a:xfrm>
            <a:custGeom>
              <a:rect b="b" l="l" r="r" t="t"/>
              <a:pathLst>
                <a:path extrusionOk="0" h="325384" w="22817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5"/>
            <p:cNvSpPr/>
            <p:nvPr/>
          </p:nvSpPr>
          <p:spPr>
            <a:xfrm>
              <a:off x="4825802" y="321035"/>
              <a:ext cx="175746" cy="232044"/>
            </a:xfrm>
            <a:custGeom>
              <a:rect b="b" l="l" r="r" t="t"/>
              <a:pathLst>
                <a:path extrusionOk="0" h="232044" w="175746">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5"/>
            <p:cNvSpPr/>
            <p:nvPr/>
          </p:nvSpPr>
          <p:spPr>
            <a:xfrm>
              <a:off x="4857002" y="155665"/>
              <a:ext cx="128729" cy="159467"/>
            </a:xfrm>
            <a:custGeom>
              <a:rect b="b" l="l" r="r" t="t"/>
              <a:pathLst>
                <a:path extrusionOk="0" h="159467" w="128729">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5"/>
            <p:cNvSpPr/>
            <p:nvPr/>
          </p:nvSpPr>
          <p:spPr>
            <a:xfrm>
              <a:off x="4862352" y="154515"/>
              <a:ext cx="129836" cy="122323"/>
            </a:xfrm>
            <a:custGeom>
              <a:rect b="b" l="l" r="r" t="t"/>
              <a:pathLst>
                <a:path extrusionOk="0" h="122323" w="129836">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5"/>
            <p:cNvSpPr/>
            <p:nvPr/>
          </p:nvSpPr>
          <p:spPr>
            <a:xfrm>
              <a:off x="4706279" y="957495"/>
              <a:ext cx="102161" cy="77983"/>
            </a:xfrm>
            <a:custGeom>
              <a:rect b="b" l="l" r="r" t="t"/>
              <a:pathLst>
                <a:path extrusionOk="0" h="77983" w="102161">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5"/>
            <p:cNvSpPr/>
            <p:nvPr/>
          </p:nvSpPr>
          <p:spPr>
            <a:xfrm>
              <a:off x="4706713" y="982355"/>
              <a:ext cx="101737" cy="53117"/>
            </a:xfrm>
            <a:custGeom>
              <a:rect b="b" l="l" r="r" t="t"/>
              <a:pathLst>
                <a:path extrusionOk="0" h="53117" w="101737">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5"/>
            <p:cNvSpPr/>
            <p:nvPr/>
          </p:nvSpPr>
          <p:spPr>
            <a:xfrm>
              <a:off x="4655133" y="923967"/>
              <a:ext cx="93585" cy="72574"/>
            </a:xfrm>
            <a:custGeom>
              <a:rect b="b" l="l" r="r" t="t"/>
              <a:pathLst>
                <a:path extrusionOk="0" h="72574" w="93585">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5"/>
            <p:cNvSpPr/>
            <p:nvPr/>
          </p:nvSpPr>
          <p:spPr>
            <a:xfrm>
              <a:off x="4655564" y="947875"/>
              <a:ext cx="93179" cy="48581"/>
            </a:xfrm>
            <a:custGeom>
              <a:rect b="b" l="l" r="r" t="t"/>
              <a:pathLst>
                <a:path extrusionOk="0" h="48581" w="93179">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5"/>
            <p:cNvSpPr/>
            <p:nvPr/>
          </p:nvSpPr>
          <p:spPr>
            <a:xfrm>
              <a:off x="4689759" y="550206"/>
              <a:ext cx="222664" cy="383543"/>
            </a:xfrm>
            <a:custGeom>
              <a:rect b="b" l="l" r="r" t="t"/>
              <a:pathLst>
                <a:path extrusionOk="0" h="383543" w="222664">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5"/>
            <p:cNvSpPr/>
            <p:nvPr/>
          </p:nvSpPr>
          <p:spPr>
            <a:xfrm>
              <a:off x="4750147" y="550873"/>
              <a:ext cx="221772" cy="415907"/>
            </a:xfrm>
            <a:custGeom>
              <a:rect b="b" l="l" r="r" t="t"/>
              <a:pathLst>
                <a:path extrusionOk="0" h="415907" w="221772">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5"/>
            <p:cNvSpPr/>
            <p:nvPr/>
          </p:nvSpPr>
          <p:spPr>
            <a:xfrm>
              <a:off x="4667800" y="524108"/>
              <a:ext cx="331739" cy="305664"/>
            </a:xfrm>
            <a:custGeom>
              <a:rect b="b" l="l" r="r" t="t"/>
              <a:pathLst>
                <a:path extrusionOk="0" h="305664" w="331739">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5"/>
            <p:cNvSpPr/>
            <p:nvPr/>
          </p:nvSpPr>
          <p:spPr>
            <a:xfrm>
              <a:off x="4934583" y="344330"/>
              <a:ext cx="115253" cy="404460"/>
            </a:xfrm>
            <a:custGeom>
              <a:rect b="b" l="l" r="r" t="t"/>
              <a:pathLst>
                <a:path extrusionOk="0" h="404460" w="115253">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5"/>
            <p:cNvSpPr/>
            <p:nvPr/>
          </p:nvSpPr>
          <p:spPr>
            <a:xfrm>
              <a:off x="4957330" y="339243"/>
              <a:ext cx="69518" cy="88698"/>
            </a:xfrm>
            <a:custGeom>
              <a:rect b="b" l="l" r="r" t="t"/>
              <a:pathLst>
                <a:path extrusionOk="0" h="88698" w="69518">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5"/>
            <p:cNvSpPr/>
            <p:nvPr/>
          </p:nvSpPr>
          <p:spPr>
            <a:xfrm>
              <a:off x="4820537" y="320915"/>
              <a:ext cx="59626" cy="62603"/>
            </a:xfrm>
            <a:custGeom>
              <a:rect b="b" l="l" r="r" t="t"/>
              <a:pathLst>
                <a:path extrusionOk="0" h="62603" w="59626">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5"/>
            <p:cNvSpPr/>
            <p:nvPr/>
          </p:nvSpPr>
          <p:spPr>
            <a:xfrm>
              <a:off x="2491198" y="3393133"/>
              <a:ext cx="385953" cy="222884"/>
            </a:xfrm>
            <a:custGeom>
              <a:rect b="b" l="l" r="r" t="t"/>
              <a:pathLst>
                <a:path extrusionOk="0" h="222884" w="385953">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5"/>
            <p:cNvSpPr/>
            <p:nvPr/>
          </p:nvSpPr>
          <p:spPr>
            <a:xfrm>
              <a:off x="2797046" y="3214634"/>
              <a:ext cx="385953" cy="222789"/>
            </a:xfrm>
            <a:custGeom>
              <a:rect b="b" l="l" r="r" t="t"/>
              <a:pathLst>
                <a:path extrusionOk="0" h="222789" w="385953">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5"/>
            <p:cNvSpPr/>
            <p:nvPr/>
          </p:nvSpPr>
          <p:spPr>
            <a:xfrm>
              <a:off x="2911632" y="2431203"/>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5"/>
            <p:cNvSpPr/>
            <p:nvPr/>
          </p:nvSpPr>
          <p:spPr>
            <a:xfrm>
              <a:off x="2911632" y="2542645"/>
              <a:ext cx="192976" cy="830294"/>
            </a:xfrm>
            <a:custGeom>
              <a:rect b="b" l="l" r="r" t="t"/>
              <a:pathLst>
                <a:path extrusionOk="0" h="830294" w="192976">
                  <a:moveTo>
                    <a:pt x="192977" y="830294"/>
                  </a:moveTo>
                  <a:lnTo>
                    <a:pt x="0" y="718852"/>
                  </a:lnTo>
                  <a:lnTo>
                    <a:pt x="0" y="0"/>
                  </a:lnTo>
                  <a:lnTo>
                    <a:pt x="192977" y="111442"/>
                  </a:lnTo>
                  <a:lnTo>
                    <a:pt x="192977" y="830294"/>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5"/>
            <p:cNvSpPr/>
            <p:nvPr/>
          </p:nvSpPr>
          <p:spPr>
            <a:xfrm>
              <a:off x="3104608" y="2542645"/>
              <a:ext cx="192976" cy="830294"/>
            </a:xfrm>
            <a:custGeom>
              <a:rect b="b" l="l" r="r" t="t"/>
              <a:pathLst>
                <a:path extrusionOk="0" h="830294" w="192976">
                  <a:moveTo>
                    <a:pt x="192977" y="718852"/>
                  </a:moveTo>
                  <a:lnTo>
                    <a:pt x="0" y="830294"/>
                  </a:lnTo>
                  <a:lnTo>
                    <a:pt x="0" y="111442"/>
                  </a:lnTo>
                  <a:lnTo>
                    <a:pt x="192977" y="0"/>
                  </a:lnTo>
                  <a:lnTo>
                    <a:pt x="192977" y="718852"/>
                  </a:lnTo>
                  <a:close/>
                </a:path>
              </a:pathLst>
            </a:custGeom>
            <a:solidFill>
              <a:srgbClr val="3E7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5"/>
            <p:cNvSpPr/>
            <p:nvPr/>
          </p:nvSpPr>
          <p:spPr>
            <a:xfrm>
              <a:off x="2622167" y="2797249"/>
              <a:ext cx="385953" cy="222789"/>
            </a:xfrm>
            <a:custGeom>
              <a:rect b="b" l="l" r="r" t="t"/>
              <a:pathLst>
                <a:path extrusionOk="0" h="222789" w="385953">
                  <a:moveTo>
                    <a:pt x="192976" y="222790"/>
                  </a:moveTo>
                  <a:lnTo>
                    <a:pt x="0" y="111347"/>
                  </a:lnTo>
                  <a:lnTo>
                    <a:pt x="192976" y="0"/>
                  </a:lnTo>
                  <a:lnTo>
                    <a:pt x="385953" y="111347"/>
                  </a:lnTo>
                  <a:lnTo>
                    <a:pt x="192976" y="222790"/>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5"/>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5"/>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5"/>
            <p:cNvSpPr/>
            <p:nvPr/>
          </p:nvSpPr>
          <p:spPr>
            <a:xfrm>
              <a:off x="2815143" y="2908596"/>
              <a:ext cx="192976" cy="630555"/>
            </a:xfrm>
            <a:custGeom>
              <a:rect b="b" l="l" r="r" t="t"/>
              <a:pathLst>
                <a:path extrusionOk="0" h="630555" w="192976">
                  <a:moveTo>
                    <a:pt x="192977" y="519113"/>
                  </a:moveTo>
                  <a:lnTo>
                    <a:pt x="0" y="630555"/>
                  </a:lnTo>
                  <a:lnTo>
                    <a:pt x="0" y="111443"/>
                  </a:lnTo>
                  <a:lnTo>
                    <a:pt x="192977" y="0"/>
                  </a:lnTo>
                  <a:lnTo>
                    <a:pt x="192977" y="519113"/>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5"/>
            <p:cNvSpPr/>
            <p:nvPr/>
          </p:nvSpPr>
          <p:spPr>
            <a:xfrm>
              <a:off x="2244025" y="3539151"/>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5"/>
            <p:cNvSpPr/>
            <p:nvPr/>
          </p:nvSpPr>
          <p:spPr>
            <a:xfrm>
              <a:off x="2313938" y="3177773"/>
              <a:ext cx="385953" cy="222789"/>
            </a:xfrm>
            <a:custGeom>
              <a:rect b="b" l="l" r="r" t="t"/>
              <a:pathLst>
                <a:path extrusionOk="0" h="222789" w="385953">
                  <a:moveTo>
                    <a:pt x="192977" y="222790"/>
                  </a:moveTo>
                  <a:lnTo>
                    <a:pt x="0" y="111347"/>
                  </a:lnTo>
                  <a:lnTo>
                    <a:pt x="192977" y="0"/>
                  </a:lnTo>
                  <a:lnTo>
                    <a:pt x="385953" y="111347"/>
                  </a:lnTo>
                  <a:lnTo>
                    <a:pt x="192977" y="222790"/>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5"/>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5"/>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5"/>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5"/>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5"/>
            <p:cNvSpPr/>
            <p:nvPr/>
          </p:nvSpPr>
          <p:spPr>
            <a:xfrm>
              <a:off x="3217241" y="3786325"/>
              <a:ext cx="1277540" cy="681323"/>
            </a:xfrm>
            <a:custGeom>
              <a:rect b="b" l="l" r="r" t="t"/>
              <a:pathLst>
                <a:path extrusionOk="0" h="681323" w="127754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5"/>
            <p:cNvSpPr/>
            <p:nvPr/>
          </p:nvSpPr>
          <p:spPr>
            <a:xfrm>
              <a:off x="4341906" y="4346681"/>
              <a:ext cx="972788" cy="561593"/>
            </a:xfrm>
            <a:custGeom>
              <a:rect b="b" l="l" r="r" t="t"/>
              <a:pathLst>
                <a:path extrusionOk="0" h="561593" w="972788">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5"/>
            <p:cNvSpPr/>
            <p:nvPr/>
          </p:nvSpPr>
          <p:spPr>
            <a:xfrm>
              <a:off x="3246959" y="3638497"/>
              <a:ext cx="1231677" cy="711112"/>
            </a:xfrm>
            <a:custGeom>
              <a:rect b="b" l="l" r="r" t="t"/>
              <a:pathLst>
                <a:path extrusionOk="0" h="711112" w="1231677">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5"/>
            <p:cNvSpPr/>
            <p:nvPr/>
          </p:nvSpPr>
          <p:spPr>
            <a:xfrm>
              <a:off x="3247293" y="3898053"/>
              <a:ext cx="108013" cy="106584"/>
            </a:xfrm>
            <a:custGeom>
              <a:rect b="b" l="l" r="r" t="t"/>
              <a:pathLst>
                <a:path extrusionOk="0" h="106584" w="108013">
                  <a:moveTo>
                    <a:pt x="0" y="106585"/>
                  </a:moveTo>
                  <a:lnTo>
                    <a:pt x="0" y="0"/>
                  </a:lnTo>
                  <a:lnTo>
                    <a:pt x="108013" y="53245"/>
                  </a:lnTo>
                  <a:lnTo>
                    <a:pt x="0" y="1065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5"/>
            <p:cNvSpPr/>
            <p:nvPr/>
          </p:nvSpPr>
          <p:spPr>
            <a:xfrm>
              <a:off x="3553141" y="4166849"/>
              <a:ext cx="622063" cy="123348"/>
            </a:xfrm>
            <a:custGeom>
              <a:rect b="b" l="l" r="r" t="t"/>
              <a:pathLst>
                <a:path extrusionOk="0" h="123348" w="622063">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5"/>
            <p:cNvSpPr/>
            <p:nvPr/>
          </p:nvSpPr>
          <p:spPr>
            <a:xfrm>
              <a:off x="4390007" y="3898053"/>
              <a:ext cx="88582" cy="95916"/>
            </a:xfrm>
            <a:custGeom>
              <a:rect b="b" l="l" r="r" t="t"/>
              <a:pathLst>
                <a:path extrusionOk="0" h="95916" w="88582">
                  <a:moveTo>
                    <a:pt x="88583" y="0"/>
                  </a:moveTo>
                  <a:lnTo>
                    <a:pt x="88583" y="95917"/>
                  </a:lnTo>
                  <a:lnTo>
                    <a:pt x="0" y="39433"/>
                  </a:lnTo>
                  <a:lnTo>
                    <a:pt x="88583"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5"/>
            <p:cNvSpPr/>
            <p:nvPr/>
          </p:nvSpPr>
          <p:spPr>
            <a:xfrm>
              <a:off x="3582763" y="3612208"/>
              <a:ext cx="550640" cy="90297"/>
            </a:xfrm>
            <a:custGeom>
              <a:rect b="b" l="l" r="r" t="t"/>
              <a:pathLst>
                <a:path extrusionOk="0" h="90297" w="55064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5"/>
            <p:cNvSpPr/>
            <p:nvPr/>
          </p:nvSpPr>
          <p:spPr>
            <a:xfrm>
              <a:off x="3404265" y="3670120"/>
              <a:ext cx="917257" cy="529590"/>
            </a:xfrm>
            <a:custGeom>
              <a:rect b="b" l="l" r="r" t="t"/>
              <a:pathLst>
                <a:path extrusionOk="0" h="529590" w="917257">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5"/>
            <p:cNvSpPr/>
            <p:nvPr/>
          </p:nvSpPr>
          <p:spPr>
            <a:xfrm>
              <a:off x="3246959" y="3542485"/>
              <a:ext cx="1231677" cy="711136"/>
            </a:xfrm>
            <a:custGeom>
              <a:rect b="b" l="l" r="r" t="t"/>
              <a:pathLst>
                <a:path extrusionOk="0" h="711136" w="1231677">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5"/>
            <p:cNvSpPr/>
            <p:nvPr/>
          </p:nvSpPr>
          <p:spPr>
            <a:xfrm>
              <a:off x="4233892" y="4110556"/>
              <a:ext cx="329469" cy="191071"/>
            </a:xfrm>
            <a:custGeom>
              <a:rect b="b" l="l" r="r" t="t"/>
              <a:pathLst>
                <a:path extrusionOk="0" h="191071" w="329469">
                  <a:moveTo>
                    <a:pt x="208407" y="191071"/>
                  </a:moveTo>
                  <a:lnTo>
                    <a:pt x="0" y="69818"/>
                  </a:lnTo>
                  <a:lnTo>
                    <a:pt x="121063" y="0"/>
                  </a:lnTo>
                  <a:lnTo>
                    <a:pt x="329470" y="121158"/>
                  </a:lnTo>
                  <a:lnTo>
                    <a:pt x="208407" y="19107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5"/>
            <p:cNvSpPr/>
            <p:nvPr/>
          </p:nvSpPr>
          <p:spPr>
            <a:xfrm>
              <a:off x="4234083" y="4180469"/>
              <a:ext cx="208216" cy="217741"/>
            </a:xfrm>
            <a:custGeom>
              <a:rect b="b" l="l" r="r" t="t"/>
              <a:pathLst>
                <a:path extrusionOk="0" h="217741" w="208216">
                  <a:moveTo>
                    <a:pt x="208217" y="217742"/>
                  </a:moveTo>
                  <a:lnTo>
                    <a:pt x="0" y="97250"/>
                  </a:lnTo>
                  <a:lnTo>
                    <a:pt x="0" y="0"/>
                  </a:lnTo>
                  <a:lnTo>
                    <a:pt x="208217" y="120491"/>
                  </a:lnTo>
                  <a:lnTo>
                    <a:pt x="208217" y="2177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5"/>
            <p:cNvSpPr/>
            <p:nvPr/>
          </p:nvSpPr>
          <p:spPr>
            <a:xfrm>
              <a:off x="4368385" y="4248383"/>
              <a:ext cx="831437" cy="643127"/>
            </a:xfrm>
            <a:custGeom>
              <a:rect b="b" l="l" r="r" t="t"/>
              <a:pathLst>
                <a:path extrusionOk="0" h="643127" w="831437">
                  <a:moveTo>
                    <a:pt x="831437" y="643128"/>
                  </a:moveTo>
                  <a:lnTo>
                    <a:pt x="0" y="163068"/>
                  </a:lnTo>
                  <a:lnTo>
                    <a:pt x="0" y="0"/>
                  </a:lnTo>
                  <a:lnTo>
                    <a:pt x="831437" y="480060"/>
                  </a:lnTo>
                  <a:lnTo>
                    <a:pt x="831437" y="64312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5"/>
            <p:cNvSpPr/>
            <p:nvPr/>
          </p:nvSpPr>
          <p:spPr>
            <a:xfrm>
              <a:off x="4368385" y="4166944"/>
              <a:ext cx="972788" cy="561593"/>
            </a:xfrm>
            <a:custGeom>
              <a:rect b="b" l="l" r="r" t="t"/>
              <a:pathLst>
                <a:path extrusionOk="0" h="561593" w="972788">
                  <a:moveTo>
                    <a:pt x="831532" y="561594"/>
                  </a:moveTo>
                  <a:lnTo>
                    <a:pt x="0" y="81534"/>
                  </a:lnTo>
                  <a:lnTo>
                    <a:pt x="141256" y="0"/>
                  </a:lnTo>
                  <a:lnTo>
                    <a:pt x="972788" y="479965"/>
                  </a:lnTo>
                  <a:lnTo>
                    <a:pt x="831532" y="561594"/>
                  </a:lnTo>
                  <a:close/>
                </a:path>
              </a:pathLst>
            </a:custGeom>
            <a:solidFill>
              <a:srgbClr val="3940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5"/>
            <p:cNvSpPr/>
            <p:nvPr/>
          </p:nvSpPr>
          <p:spPr>
            <a:xfrm>
              <a:off x="5199823" y="4646908"/>
              <a:ext cx="141350" cy="244601"/>
            </a:xfrm>
            <a:custGeom>
              <a:rect b="b" l="l" r="r" t="t"/>
              <a:pathLst>
                <a:path extrusionOk="0" h="244601" w="14135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5"/>
            <p:cNvSpPr/>
            <p:nvPr/>
          </p:nvSpPr>
          <p:spPr>
            <a:xfrm>
              <a:off x="2764672" y="2500358"/>
              <a:ext cx="158537" cy="311524"/>
            </a:xfrm>
            <a:custGeom>
              <a:rect b="b" l="l" r="r" t="t"/>
              <a:pathLst>
                <a:path extrusionOk="0" h="311524" w="158537">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5"/>
            <p:cNvSpPr/>
            <p:nvPr/>
          </p:nvSpPr>
          <p:spPr>
            <a:xfrm>
              <a:off x="2800168" y="3231875"/>
              <a:ext cx="108892" cy="84472"/>
            </a:xfrm>
            <a:custGeom>
              <a:rect b="b" l="l" r="r" t="t"/>
              <a:pathLst>
                <a:path extrusionOk="0" h="84472" w="108892">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5"/>
            <p:cNvSpPr/>
            <p:nvPr/>
          </p:nvSpPr>
          <p:spPr>
            <a:xfrm>
              <a:off x="2799603" y="3259783"/>
              <a:ext cx="108313" cy="56238"/>
            </a:xfrm>
            <a:custGeom>
              <a:rect b="b" l="l" r="r" t="t"/>
              <a:pathLst>
                <a:path extrusionOk="0" h="56238" w="108313">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5"/>
            <p:cNvSpPr/>
            <p:nvPr/>
          </p:nvSpPr>
          <p:spPr>
            <a:xfrm>
              <a:off x="2931444" y="3155618"/>
              <a:ext cx="108758" cy="81374"/>
            </a:xfrm>
            <a:custGeom>
              <a:rect b="b" l="l" r="r" t="t"/>
              <a:pathLst>
                <a:path extrusionOk="0" h="81374" w="108758">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5"/>
            <p:cNvSpPr/>
            <p:nvPr/>
          </p:nvSpPr>
          <p:spPr>
            <a:xfrm>
              <a:off x="2931020" y="3181773"/>
              <a:ext cx="108151" cy="56575"/>
            </a:xfrm>
            <a:custGeom>
              <a:rect b="b" l="l" r="r" t="t"/>
              <a:pathLst>
                <a:path extrusionOk="0" h="56575" w="108151">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5"/>
            <p:cNvSpPr/>
            <p:nvPr/>
          </p:nvSpPr>
          <p:spPr>
            <a:xfrm>
              <a:off x="2630424" y="2780976"/>
              <a:ext cx="382278" cy="462504"/>
            </a:xfrm>
            <a:custGeom>
              <a:rect b="b" l="l" r="r" t="t"/>
              <a:pathLst>
                <a:path extrusionOk="0" h="462504" w="382278">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5"/>
            <p:cNvSpPr/>
            <p:nvPr/>
          </p:nvSpPr>
          <p:spPr>
            <a:xfrm>
              <a:off x="2662372" y="2471875"/>
              <a:ext cx="120066" cy="117360"/>
            </a:xfrm>
            <a:custGeom>
              <a:rect b="b" l="l" r="r" t="t"/>
              <a:pathLst>
                <a:path extrusionOk="0" h="117360" w="120066">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5"/>
            <p:cNvSpPr/>
            <p:nvPr/>
          </p:nvSpPr>
          <p:spPr>
            <a:xfrm>
              <a:off x="2630208" y="2488280"/>
              <a:ext cx="194941" cy="380900"/>
            </a:xfrm>
            <a:custGeom>
              <a:rect b="b" l="l" r="r" t="t"/>
              <a:pathLst>
                <a:path extrusionOk="0" h="380900" w="194941">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5"/>
            <p:cNvSpPr/>
            <p:nvPr/>
          </p:nvSpPr>
          <p:spPr>
            <a:xfrm>
              <a:off x="2658361" y="2350349"/>
              <a:ext cx="128870" cy="157700"/>
            </a:xfrm>
            <a:custGeom>
              <a:rect b="b" l="l" r="r" t="t"/>
              <a:pathLst>
                <a:path extrusionOk="0" h="157700" w="12887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5"/>
            <p:cNvSpPr/>
            <p:nvPr/>
          </p:nvSpPr>
          <p:spPr>
            <a:xfrm>
              <a:off x="2645583" y="2336673"/>
              <a:ext cx="136833" cy="135201"/>
            </a:xfrm>
            <a:custGeom>
              <a:rect b="b" l="l" r="r" t="t"/>
              <a:pathLst>
                <a:path extrusionOk="0" h="135201" w="136833">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5"/>
            <p:cNvSpPr/>
            <p:nvPr/>
          </p:nvSpPr>
          <p:spPr>
            <a:xfrm>
              <a:off x="2782568" y="2488639"/>
              <a:ext cx="62960" cy="91535"/>
            </a:xfrm>
            <a:custGeom>
              <a:rect b="b" l="l" r="r" t="t"/>
              <a:pathLst>
                <a:path extrusionOk="0" h="91535" w="6296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8" name="Google Shape;838;p25"/>
            <p:cNvGrpSpPr/>
            <p:nvPr/>
          </p:nvGrpSpPr>
          <p:grpSpPr>
            <a:xfrm flipH="1">
              <a:off x="2710663" y="2723583"/>
              <a:ext cx="319677" cy="242660"/>
              <a:chOff x="6621095" y="1452181"/>
              <a:chExt cx="330894" cy="250785"/>
            </a:xfrm>
          </p:grpSpPr>
          <p:sp>
            <p:nvSpPr>
              <p:cNvPr id="839" name="Google Shape;839;p2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2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2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2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44" name="Google Shape;844;p25"/>
            <p:cNvSpPr/>
            <p:nvPr/>
          </p:nvSpPr>
          <p:spPr>
            <a:xfrm>
              <a:off x="2596421" y="2551548"/>
              <a:ext cx="147299" cy="413263"/>
            </a:xfrm>
            <a:custGeom>
              <a:rect b="b" l="l" r="r" t="t"/>
              <a:pathLst>
                <a:path extrusionOk="0" h="413263" w="147299">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25"/>
            <p:cNvSpPr/>
            <p:nvPr/>
          </p:nvSpPr>
          <p:spPr>
            <a:xfrm>
              <a:off x="2590449" y="2547578"/>
              <a:ext cx="84867" cy="115327"/>
            </a:xfrm>
            <a:custGeom>
              <a:rect b="b" l="l" r="r" t="t"/>
              <a:pathLst>
                <a:path extrusionOk="0" h="115327" w="84867">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46" name="Google Shape;846;p25"/>
            <p:cNvGrpSpPr/>
            <p:nvPr/>
          </p:nvGrpSpPr>
          <p:grpSpPr>
            <a:xfrm>
              <a:off x="4651669" y="468299"/>
              <a:ext cx="319677" cy="242660"/>
              <a:chOff x="6621095" y="1452181"/>
              <a:chExt cx="330894" cy="250785"/>
            </a:xfrm>
          </p:grpSpPr>
          <p:sp>
            <p:nvSpPr>
              <p:cNvPr id="847" name="Google Shape;847;p2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2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2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2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Google Shape;856;p26"/>
          <p:cNvSpPr txBox="1"/>
          <p:nvPr>
            <p:ph type="title"/>
          </p:nvPr>
        </p:nvSpPr>
        <p:spPr>
          <a:xfrm>
            <a:off x="457200" y="605600"/>
            <a:ext cx="7181400" cy="62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Scalability &amp; Call to Action</a:t>
            </a:r>
            <a:r>
              <a:rPr lang="en" sz="3600"/>
              <a:t> </a:t>
            </a:r>
            <a:endParaRPr sz="3600"/>
          </a:p>
        </p:txBody>
      </p:sp>
      <p:sp>
        <p:nvSpPr>
          <p:cNvPr id="857" name="Google Shape;857;p26"/>
          <p:cNvSpPr txBox="1"/>
          <p:nvPr>
            <p:ph idx="1" type="body"/>
          </p:nvPr>
        </p:nvSpPr>
        <p:spPr>
          <a:xfrm>
            <a:off x="533400" y="1402775"/>
            <a:ext cx="8052000" cy="3597900"/>
          </a:xfrm>
          <a:prstGeom prst="rect">
            <a:avLst/>
          </a:prstGeom>
        </p:spPr>
        <p:txBody>
          <a:bodyPr anchorCtr="0" anchor="t" bIns="0" lIns="0" spcFirstLastPara="1" rIns="0" wrap="square" tIns="0">
            <a:noAutofit/>
          </a:bodyPr>
          <a:lstStyle/>
          <a:p>
            <a:pPr indent="-342900" lvl="0" marL="457200" rtl="0" algn="just">
              <a:spcBef>
                <a:spcPts val="600"/>
              </a:spcBef>
              <a:spcAft>
                <a:spcPts val="0"/>
              </a:spcAft>
              <a:buClr>
                <a:srgbClr val="0091EA"/>
              </a:buClr>
              <a:buSzPts val="1800"/>
              <a:buFont typeface="Barlow"/>
              <a:buChar char="▸"/>
            </a:pPr>
            <a:r>
              <a:rPr lang="en">
                <a:latin typeface="Barlow"/>
                <a:ea typeface="Barlow"/>
                <a:cs typeface="Barlow"/>
                <a:sym typeface="Barlow"/>
              </a:rPr>
              <a:t>Real time emotion analysis on people’s tweets through Twitter API.</a:t>
            </a:r>
            <a:endParaRPr>
              <a:latin typeface="Barlow"/>
              <a:ea typeface="Barlow"/>
              <a:cs typeface="Barlow"/>
              <a:sym typeface="Barlow"/>
            </a:endParaRPr>
          </a:p>
          <a:p>
            <a:pPr indent="-342900" lvl="0" marL="457200" rtl="0" algn="just">
              <a:spcBef>
                <a:spcPts val="1000"/>
              </a:spcBef>
              <a:spcAft>
                <a:spcPts val="0"/>
              </a:spcAft>
              <a:buClr>
                <a:srgbClr val="0091EA"/>
              </a:buClr>
              <a:buSzPts val="1800"/>
              <a:buFont typeface="Barlow"/>
              <a:buChar char="▸"/>
            </a:pPr>
            <a:r>
              <a:rPr lang="en">
                <a:latin typeface="Barlow"/>
                <a:ea typeface="Barlow"/>
                <a:cs typeface="Barlow"/>
                <a:sym typeface="Barlow"/>
              </a:rPr>
              <a:t>Detects the emotions of people in specific country.</a:t>
            </a:r>
            <a:endParaRPr>
              <a:latin typeface="Barlow"/>
              <a:ea typeface="Barlow"/>
              <a:cs typeface="Barlow"/>
              <a:sym typeface="Barlow"/>
            </a:endParaRPr>
          </a:p>
          <a:p>
            <a:pPr indent="-342900" lvl="0" marL="457200" rtl="0" algn="just">
              <a:spcBef>
                <a:spcPts val="1000"/>
              </a:spcBef>
              <a:spcAft>
                <a:spcPts val="1000"/>
              </a:spcAft>
              <a:buClr>
                <a:srgbClr val="0091EA"/>
              </a:buClr>
              <a:buSzPts val="1800"/>
              <a:buFont typeface="Barlow"/>
              <a:buChar char="▸"/>
            </a:pPr>
            <a:r>
              <a:rPr lang="en">
                <a:latin typeface="Barlow"/>
                <a:ea typeface="Barlow"/>
                <a:cs typeface="Barlow"/>
                <a:sym typeface="Barlow"/>
              </a:rPr>
              <a:t>Run the script in a cloud service over a big dataset. </a:t>
            </a:r>
            <a:endParaRPr>
              <a:latin typeface="Barlow"/>
              <a:ea typeface="Barlow"/>
              <a:cs typeface="Barlow"/>
              <a:sym typeface="Barlow"/>
            </a:endParaRPr>
          </a:p>
        </p:txBody>
      </p:sp>
      <p:sp>
        <p:nvSpPr>
          <p:cNvPr id="858" name="Google Shape;858;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864" name="Google Shape;864;p27"/>
          <p:cNvGrpSpPr/>
          <p:nvPr/>
        </p:nvGrpSpPr>
        <p:grpSpPr>
          <a:xfrm>
            <a:off x="5410301" y="719490"/>
            <a:ext cx="3356124" cy="3829046"/>
            <a:chOff x="2602525" y="317054"/>
            <a:chExt cx="4174283" cy="4762495"/>
          </a:xfrm>
        </p:grpSpPr>
        <p:sp>
          <p:nvSpPr>
            <p:cNvPr id="865" name="Google Shape;865;p27"/>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27"/>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27"/>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27"/>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27"/>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27"/>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27"/>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27"/>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27"/>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27"/>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7"/>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27"/>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27"/>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27"/>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27"/>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27"/>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27"/>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27"/>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27"/>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7"/>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27"/>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27"/>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27"/>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27"/>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7"/>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7"/>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7"/>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27"/>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27"/>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7"/>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27"/>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27"/>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27"/>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7"/>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27"/>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27"/>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27"/>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27"/>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27"/>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27"/>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27"/>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27"/>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27"/>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27"/>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7"/>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7"/>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7"/>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7"/>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7"/>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7"/>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7"/>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7"/>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27"/>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27"/>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27"/>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7"/>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27"/>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2" name="Google Shape;922;p27"/>
            <p:cNvGrpSpPr/>
            <p:nvPr/>
          </p:nvGrpSpPr>
          <p:grpSpPr>
            <a:xfrm>
              <a:off x="2941619" y="3895613"/>
              <a:ext cx="483621" cy="510995"/>
              <a:chOff x="4345944" y="4626313"/>
              <a:chExt cx="483621" cy="510995"/>
            </a:xfrm>
          </p:grpSpPr>
          <p:grpSp>
            <p:nvGrpSpPr>
              <p:cNvPr id="923" name="Google Shape;923;p27"/>
              <p:cNvGrpSpPr/>
              <p:nvPr/>
            </p:nvGrpSpPr>
            <p:grpSpPr>
              <a:xfrm>
                <a:off x="4345944" y="4852987"/>
                <a:ext cx="474200" cy="284321"/>
                <a:chOff x="4345944" y="4852987"/>
                <a:chExt cx="474200" cy="284321"/>
              </a:xfrm>
            </p:grpSpPr>
            <p:sp>
              <p:nvSpPr>
                <p:cNvPr id="924" name="Google Shape;924;p27"/>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7"/>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27"/>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7" name="Google Shape;927;p27"/>
                <p:cNvGrpSpPr/>
                <p:nvPr/>
              </p:nvGrpSpPr>
              <p:grpSpPr>
                <a:xfrm>
                  <a:off x="4457040" y="4985575"/>
                  <a:ext cx="133724" cy="77247"/>
                  <a:chOff x="4457040" y="4985575"/>
                  <a:chExt cx="133724" cy="77247"/>
                </a:xfrm>
              </p:grpSpPr>
              <p:sp>
                <p:nvSpPr>
                  <p:cNvPr id="928" name="Google Shape;928;p27"/>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27"/>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30" name="Google Shape;930;p27"/>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7"/>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7"/>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7"/>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7"/>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7"/>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7"/>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27"/>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27"/>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7"/>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27"/>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27"/>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7"/>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27"/>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27"/>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7"/>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27"/>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27"/>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27"/>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27"/>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27"/>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27"/>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27"/>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27"/>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27"/>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27"/>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7"/>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27"/>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27"/>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27"/>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27"/>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27"/>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27"/>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7"/>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27"/>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27"/>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7"/>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27"/>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27"/>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7"/>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7"/>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7"/>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27"/>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7"/>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27"/>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7"/>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27"/>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27"/>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27"/>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7"/>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27"/>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27"/>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27"/>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27"/>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27"/>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27"/>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27"/>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27"/>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27"/>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27"/>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7"/>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7"/>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7"/>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27"/>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4" name="Google Shape;994;p27"/>
              <p:cNvGrpSpPr/>
              <p:nvPr/>
            </p:nvGrpSpPr>
            <p:grpSpPr>
              <a:xfrm>
                <a:off x="4543079" y="4626313"/>
                <a:ext cx="286486" cy="386884"/>
                <a:chOff x="4543079" y="4626313"/>
                <a:chExt cx="286486" cy="386884"/>
              </a:xfrm>
            </p:grpSpPr>
            <p:grpSp>
              <p:nvGrpSpPr>
                <p:cNvPr id="995" name="Google Shape;995;p27"/>
                <p:cNvGrpSpPr/>
                <p:nvPr/>
              </p:nvGrpSpPr>
              <p:grpSpPr>
                <a:xfrm>
                  <a:off x="4543079" y="4626313"/>
                  <a:ext cx="286486" cy="386884"/>
                  <a:chOff x="4543079" y="4626313"/>
                  <a:chExt cx="286486" cy="386884"/>
                </a:xfrm>
              </p:grpSpPr>
              <p:sp>
                <p:nvSpPr>
                  <p:cNvPr id="996" name="Google Shape;996;p27"/>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7"/>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27"/>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27"/>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27"/>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01" name="Google Shape;1001;p27"/>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27"/>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27"/>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04" name="Google Shape;1004;p27"/>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27"/>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27"/>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27"/>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27"/>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7"/>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10" name="Google Shape;1010;p27"/>
          <p:cNvSpPr txBox="1"/>
          <p:nvPr>
            <p:ph idx="4294967295" type="ctrTitle"/>
          </p:nvPr>
        </p:nvSpPr>
        <p:spPr>
          <a:xfrm>
            <a:off x="685800" y="2040413"/>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28"/>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Credits</a:t>
            </a:r>
            <a:endParaRPr sz="3600"/>
          </a:p>
        </p:txBody>
      </p:sp>
      <p:sp>
        <p:nvSpPr>
          <p:cNvPr id="1016" name="Google Shape;1016;p28"/>
          <p:cNvSpPr txBox="1"/>
          <p:nvPr>
            <p:ph idx="1" type="body"/>
          </p:nvPr>
        </p:nvSpPr>
        <p:spPr>
          <a:xfrm>
            <a:off x="457200" y="1462350"/>
            <a:ext cx="8191800" cy="3174300"/>
          </a:xfrm>
          <a:prstGeom prst="rect">
            <a:avLst/>
          </a:prstGeom>
        </p:spPr>
        <p:txBody>
          <a:bodyPr anchorCtr="0" anchor="t" bIns="0" lIns="0" spcFirstLastPara="1" rIns="0" wrap="square" tIns="0">
            <a:noAutofit/>
          </a:bodyPr>
          <a:lstStyle/>
          <a:p>
            <a:pPr indent="-330200" lvl="0" marL="457200" marR="0" rtl="0" algn="l">
              <a:lnSpc>
                <a:spcPct val="115000"/>
              </a:lnSpc>
              <a:spcBef>
                <a:spcPts val="600"/>
              </a:spcBef>
              <a:spcAft>
                <a:spcPts val="0"/>
              </a:spcAft>
              <a:buClr>
                <a:srgbClr val="0091EA"/>
              </a:buClr>
              <a:buSzPts val="1600"/>
              <a:buChar char="▸"/>
            </a:pPr>
            <a:r>
              <a:rPr lang="en" sz="1600"/>
              <a:t>Colnerič, N., &amp; Demšar, J. (2018). Emotion Recognition on Twitter: Comparative Study and Training a Unison Model. IEEE Transactions on Affective Computing, PP (99), 1. </a:t>
            </a:r>
            <a:r>
              <a:rPr lang="en" sz="1600">
                <a:uFill>
                  <a:noFill/>
                </a:uFill>
                <a:hlinkClick r:id="rId3"/>
              </a:rPr>
              <a:t>https://doi.org/10.1109/TAFFC.2018.2807817</a:t>
            </a:r>
            <a:endParaRPr sz="1600"/>
          </a:p>
          <a:p>
            <a:pPr indent="-330200" lvl="0" marL="457200" rtl="0" algn="l">
              <a:lnSpc>
                <a:spcPct val="115000"/>
              </a:lnSpc>
              <a:spcBef>
                <a:spcPts val="1000"/>
              </a:spcBef>
              <a:spcAft>
                <a:spcPts val="0"/>
              </a:spcAft>
              <a:buClr>
                <a:srgbClr val="0091EA"/>
              </a:buClr>
              <a:buSzPts val="1600"/>
              <a:buChar char="▸"/>
            </a:pPr>
            <a:r>
              <a:rPr lang="en" sz="1600" u="sng">
                <a:solidFill>
                  <a:schemeClr val="hlink"/>
                </a:solidFill>
                <a:hlinkClick r:id="rId4"/>
              </a:rPr>
              <a:t>https://www.kaggle.com/smid80/coronavirus-covid19-tweets-late-april?select=2020-04-30+Coronavirus+Tweets.CSV</a:t>
            </a:r>
            <a:endParaRPr sz="1600"/>
          </a:p>
          <a:p>
            <a:pPr indent="-330200" lvl="0" marL="457200" rtl="0" algn="l">
              <a:lnSpc>
                <a:spcPct val="115000"/>
              </a:lnSpc>
              <a:spcBef>
                <a:spcPts val="1000"/>
              </a:spcBef>
              <a:spcAft>
                <a:spcPts val="0"/>
              </a:spcAft>
              <a:buClr>
                <a:srgbClr val="0091EA"/>
              </a:buClr>
              <a:buSzPts val="1600"/>
              <a:buChar char="▸"/>
            </a:pPr>
            <a:r>
              <a:rPr lang="en" sz="1600"/>
              <a:t>Translation</a:t>
            </a:r>
            <a:r>
              <a:rPr lang="en" sz="1600"/>
              <a:t> done using </a:t>
            </a:r>
            <a:r>
              <a:rPr lang="en" sz="1600" u="sng">
                <a:solidFill>
                  <a:schemeClr val="hlink"/>
                </a:solidFill>
              </a:rPr>
              <a:t>  </a:t>
            </a:r>
            <a:r>
              <a:rPr lang="en" sz="1600" u="sng">
                <a:solidFill>
                  <a:schemeClr val="hlink"/>
                </a:solidFill>
                <a:hlinkClick r:id="rId5"/>
              </a:rPr>
              <a:t>googletrans · Py</a:t>
            </a:r>
            <a:r>
              <a:rPr lang="en" sz="1600" u="sng">
                <a:solidFill>
                  <a:schemeClr val="hlink"/>
                </a:solidFill>
                <a:hlinkClick r:id="rId6"/>
              </a:rPr>
              <a:t>PI</a:t>
            </a:r>
            <a:endParaRPr sz="1600"/>
          </a:p>
          <a:p>
            <a:pPr indent="-330200" lvl="0" marL="457200" rtl="0" algn="l">
              <a:lnSpc>
                <a:spcPct val="115000"/>
              </a:lnSpc>
              <a:spcBef>
                <a:spcPts val="1000"/>
              </a:spcBef>
              <a:spcAft>
                <a:spcPts val="0"/>
              </a:spcAft>
              <a:buClr>
                <a:srgbClr val="0091EA"/>
              </a:buClr>
              <a:buSzPts val="1600"/>
              <a:buChar char="▸"/>
            </a:pPr>
            <a:r>
              <a:rPr lang="en" sz="1600"/>
              <a:t>P</a:t>
            </a:r>
            <a:r>
              <a:rPr lang="en" sz="1600"/>
              <a:t>resentation template by </a:t>
            </a:r>
            <a:r>
              <a:rPr lang="en" sz="1600" u="sng">
                <a:solidFill>
                  <a:schemeClr val="hlink"/>
                </a:solidFill>
                <a:hlinkClick r:id="rId7"/>
              </a:rPr>
              <a:t>SlidesCarnival</a:t>
            </a:r>
            <a:r>
              <a:rPr lang="en" sz="1600"/>
              <a:t> &amp;</a:t>
            </a:r>
            <a:r>
              <a:rPr lang="en" sz="1600" u="sng"/>
              <a:t> </a:t>
            </a:r>
            <a:r>
              <a:rPr lang="en" sz="1600" u="sng">
                <a:solidFill>
                  <a:schemeClr val="hlink"/>
                </a:solidFill>
              </a:rPr>
              <a:t>P</a:t>
            </a:r>
            <a:r>
              <a:rPr lang="en" sz="1600" u="sng">
                <a:solidFill>
                  <a:schemeClr val="hlink"/>
                </a:solidFill>
                <a:hlinkClick r:id="rId8"/>
              </a:rPr>
              <a:t>owtoon</a:t>
            </a:r>
            <a:endParaRPr sz="1600" u="sng"/>
          </a:p>
          <a:p>
            <a:pPr indent="0" lvl="0" marL="457200" rtl="0" algn="l">
              <a:lnSpc>
                <a:spcPct val="115000"/>
              </a:lnSpc>
              <a:spcBef>
                <a:spcPts val="600"/>
              </a:spcBef>
              <a:spcAft>
                <a:spcPts val="0"/>
              </a:spcAft>
              <a:buNone/>
            </a:pPr>
            <a:r>
              <a:t/>
            </a:r>
            <a:endParaRPr sz="1600"/>
          </a:p>
          <a:p>
            <a:pPr indent="0" lvl="0" marL="457200" rtl="0" algn="l">
              <a:lnSpc>
                <a:spcPct val="115000"/>
              </a:lnSpc>
              <a:spcBef>
                <a:spcPts val="600"/>
              </a:spcBef>
              <a:spcAft>
                <a:spcPts val="0"/>
              </a:spcAft>
              <a:buNone/>
            </a:pPr>
            <a:r>
              <a:t/>
            </a:r>
            <a:endParaRPr sz="1600"/>
          </a:p>
          <a:p>
            <a:pPr indent="0" lvl="0" marL="457200" rtl="0" algn="l">
              <a:lnSpc>
                <a:spcPct val="115000"/>
              </a:lnSpc>
              <a:spcBef>
                <a:spcPts val="600"/>
              </a:spcBef>
              <a:spcAft>
                <a:spcPts val="0"/>
              </a:spcAft>
              <a:buNone/>
            </a:pPr>
            <a:r>
              <a:t/>
            </a:r>
            <a:endParaRPr sz="2400"/>
          </a:p>
        </p:txBody>
      </p:sp>
      <p:sp>
        <p:nvSpPr>
          <p:cNvPr id="1017" name="Google Shape;1017;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13"/>
          <p:cNvSpPr txBox="1"/>
          <p:nvPr>
            <p:ph idx="4294967295" type="ctrTitle"/>
          </p:nvPr>
        </p:nvSpPr>
        <p:spPr>
          <a:xfrm>
            <a:off x="426025" y="483513"/>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Meet the Team</a:t>
            </a:r>
            <a:endParaRPr sz="3600"/>
          </a:p>
        </p:txBody>
      </p:sp>
      <p:sp>
        <p:nvSpPr>
          <p:cNvPr id="341" name="Google Shape;341;p13"/>
          <p:cNvSpPr txBox="1"/>
          <p:nvPr>
            <p:ph idx="4294967295" type="subTitle"/>
          </p:nvPr>
        </p:nvSpPr>
        <p:spPr>
          <a:xfrm>
            <a:off x="480525" y="1638798"/>
            <a:ext cx="1457700" cy="1515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600">
                <a:solidFill>
                  <a:schemeClr val="accent1"/>
                </a:solidFill>
                <a:latin typeface="Barlow"/>
                <a:ea typeface="Barlow"/>
                <a:cs typeface="Barlow"/>
                <a:sym typeface="Barlow"/>
              </a:rPr>
              <a:t>Ahmad Alshehri</a:t>
            </a:r>
            <a:endParaRPr b="1" sz="1600">
              <a:solidFill>
                <a:schemeClr val="accent1"/>
              </a:solidFill>
              <a:latin typeface="Barlow"/>
              <a:ea typeface="Barlow"/>
              <a:cs typeface="Barlow"/>
              <a:sym typeface="Barlow"/>
            </a:endParaRPr>
          </a:p>
          <a:p>
            <a:pPr indent="0" lvl="0" marL="0" rtl="0" algn="ctr">
              <a:spcBef>
                <a:spcPts val="600"/>
              </a:spcBef>
              <a:spcAft>
                <a:spcPts val="0"/>
              </a:spcAft>
              <a:buClr>
                <a:schemeClr val="dk1"/>
              </a:buClr>
              <a:buSzPts val="1100"/>
              <a:buFont typeface="Arial"/>
              <a:buNone/>
            </a:pPr>
            <a:r>
              <a:rPr lang="en" sz="1400">
                <a:solidFill>
                  <a:srgbClr val="000000"/>
                </a:solidFill>
                <a:latin typeface="Barlow"/>
                <a:ea typeface="Barlow"/>
                <a:cs typeface="Barlow"/>
                <a:sym typeface="Barlow"/>
              </a:rPr>
              <a:t>Business Performance Specialist @ Sabic</a:t>
            </a:r>
            <a:endParaRPr sz="1400">
              <a:solidFill>
                <a:srgbClr val="000000"/>
              </a:solidFill>
              <a:latin typeface="Barlow"/>
              <a:ea typeface="Barlow"/>
              <a:cs typeface="Barlow"/>
              <a:sym typeface="Barlow"/>
            </a:endParaRPr>
          </a:p>
        </p:txBody>
      </p:sp>
      <p:sp>
        <p:nvSpPr>
          <p:cNvPr id="342" name="Google Shape;342;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13"/>
          <p:cNvSpPr/>
          <p:nvPr/>
        </p:nvSpPr>
        <p:spPr>
          <a:xfrm>
            <a:off x="249675" y="1316325"/>
            <a:ext cx="1919400" cy="18183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2169075" y="2818450"/>
            <a:ext cx="1919400" cy="18183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3463950" y="1000150"/>
            <a:ext cx="1919400" cy="18183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5084025" y="2818450"/>
            <a:ext cx="1919400" cy="18183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6774825" y="1198150"/>
            <a:ext cx="1919400" cy="18183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txBox="1"/>
          <p:nvPr>
            <p:ph idx="4294967295" type="subTitle"/>
          </p:nvPr>
        </p:nvSpPr>
        <p:spPr>
          <a:xfrm>
            <a:off x="2399925" y="3134623"/>
            <a:ext cx="1457700" cy="1515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600">
                <a:solidFill>
                  <a:schemeClr val="accent1"/>
                </a:solidFill>
                <a:latin typeface="Barlow"/>
                <a:ea typeface="Barlow"/>
                <a:cs typeface="Barlow"/>
                <a:sym typeface="Barlow"/>
              </a:rPr>
              <a:t>Arwa Alamoudi</a:t>
            </a:r>
            <a:endParaRPr b="1" sz="1600">
              <a:solidFill>
                <a:schemeClr val="accent1"/>
              </a:solidFill>
              <a:latin typeface="Barlow"/>
              <a:ea typeface="Barlow"/>
              <a:cs typeface="Barlow"/>
              <a:sym typeface="Barlow"/>
            </a:endParaRPr>
          </a:p>
          <a:p>
            <a:pPr indent="0" lvl="0" marL="0" rtl="0" algn="ctr">
              <a:spcBef>
                <a:spcPts val="600"/>
              </a:spcBef>
              <a:spcAft>
                <a:spcPts val="0"/>
              </a:spcAft>
              <a:buClr>
                <a:schemeClr val="dk1"/>
              </a:buClr>
              <a:buSzPts val="1100"/>
              <a:buFont typeface="Arial"/>
              <a:buNone/>
            </a:pPr>
            <a:r>
              <a:rPr lang="en" sz="1400">
                <a:solidFill>
                  <a:srgbClr val="000000"/>
                </a:solidFill>
                <a:latin typeface="Barlow"/>
                <a:ea typeface="Barlow"/>
                <a:cs typeface="Barlow"/>
                <a:sym typeface="Barlow"/>
              </a:rPr>
              <a:t>Lecturer in Software Engineering @ KSU</a:t>
            </a:r>
            <a:endParaRPr sz="1400">
              <a:solidFill>
                <a:srgbClr val="000000"/>
              </a:solidFill>
              <a:latin typeface="Barlow"/>
              <a:ea typeface="Barlow"/>
              <a:cs typeface="Barlow"/>
              <a:sym typeface="Barlow"/>
            </a:endParaRPr>
          </a:p>
        </p:txBody>
      </p:sp>
      <p:sp>
        <p:nvSpPr>
          <p:cNvPr id="349" name="Google Shape;349;p13"/>
          <p:cNvSpPr txBox="1"/>
          <p:nvPr>
            <p:ph idx="4294967295" type="subTitle"/>
          </p:nvPr>
        </p:nvSpPr>
        <p:spPr>
          <a:xfrm>
            <a:off x="3741975" y="1302848"/>
            <a:ext cx="1457700" cy="1515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600">
                <a:solidFill>
                  <a:schemeClr val="accent1"/>
                </a:solidFill>
                <a:latin typeface="Barlow"/>
                <a:ea typeface="Barlow"/>
                <a:cs typeface="Barlow"/>
                <a:sym typeface="Barlow"/>
              </a:rPr>
              <a:t>Deena Aljarallah</a:t>
            </a:r>
            <a:endParaRPr b="1" sz="1600">
              <a:solidFill>
                <a:schemeClr val="accent1"/>
              </a:solidFill>
              <a:latin typeface="Barlow"/>
              <a:ea typeface="Barlow"/>
              <a:cs typeface="Barlow"/>
              <a:sym typeface="Barlow"/>
            </a:endParaRPr>
          </a:p>
          <a:p>
            <a:pPr indent="0" lvl="0" marL="0" rtl="0" algn="ctr">
              <a:spcBef>
                <a:spcPts val="600"/>
              </a:spcBef>
              <a:spcAft>
                <a:spcPts val="0"/>
              </a:spcAft>
              <a:buClr>
                <a:schemeClr val="dk1"/>
              </a:buClr>
              <a:buSzPts val="1100"/>
              <a:buFont typeface="Arial"/>
              <a:buNone/>
            </a:pPr>
            <a:r>
              <a:rPr lang="en" sz="1400">
                <a:solidFill>
                  <a:srgbClr val="000000"/>
                </a:solidFill>
                <a:latin typeface="Barlow"/>
                <a:ea typeface="Barlow"/>
                <a:cs typeface="Barlow"/>
                <a:sym typeface="Barlow"/>
              </a:rPr>
              <a:t>Junior Data Scientist @Global Digital Mojo</a:t>
            </a:r>
            <a:endParaRPr sz="1400">
              <a:solidFill>
                <a:srgbClr val="000000"/>
              </a:solidFill>
              <a:latin typeface="Barlow"/>
              <a:ea typeface="Barlow"/>
              <a:cs typeface="Barlow"/>
              <a:sym typeface="Barlow"/>
            </a:endParaRPr>
          </a:p>
        </p:txBody>
      </p:sp>
      <p:sp>
        <p:nvSpPr>
          <p:cNvPr id="350" name="Google Shape;350;p13"/>
          <p:cNvSpPr txBox="1"/>
          <p:nvPr>
            <p:ph idx="4294967295" type="subTitle"/>
          </p:nvPr>
        </p:nvSpPr>
        <p:spPr>
          <a:xfrm>
            <a:off x="5273375" y="3134625"/>
            <a:ext cx="1605900" cy="1515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accent1"/>
                </a:solidFill>
                <a:latin typeface="Barlow"/>
                <a:ea typeface="Barlow"/>
                <a:cs typeface="Barlow"/>
                <a:sym typeface="Barlow"/>
              </a:rPr>
              <a:t>Kholoud </a:t>
            </a:r>
            <a:r>
              <a:rPr b="1" lang="en" sz="1500">
                <a:solidFill>
                  <a:schemeClr val="accent1"/>
                </a:solidFill>
                <a:latin typeface="Barlow"/>
                <a:ea typeface="Barlow"/>
                <a:cs typeface="Barlow"/>
                <a:sym typeface="Barlow"/>
              </a:rPr>
              <a:t> Almutairi</a:t>
            </a:r>
            <a:endParaRPr b="1" sz="1500">
              <a:solidFill>
                <a:schemeClr val="accent1"/>
              </a:solidFill>
              <a:latin typeface="Barlow"/>
              <a:ea typeface="Barlow"/>
              <a:cs typeface="Barlow"/>
              <a:sym typeface="Barlow"/>
            </a:endParaRPr>
          </a:p>
          <a:p>
            <a:pPr indent="0" lvl="0" marL="0" rtl="0" algn="ctr">
              <a:spcBef>
                <a:spcPts val="600"/>
              </a:spcBef>
              <a:spcAft>
                <a:spcPts val="0"/>
              </a:spcAft>
              <a:buClr>
                <a:schemeClr val="dk1"/>
              </a:buClr>
              <a:buSzPts val="1100"/>
              <a:buFont typeface="Arial"/>
              <a:buNone/>
            </a:pPr>
            <a:r>
              <a:rPr lang="en" sz="1400">
                <a:solidFill>
                  <a:srgbClr val="000000"/>
                </a:solidFill>
                <a:latin typeface="Barlow"/>
                <a:ea typeface="Barlow"/>
                <a:cs typeface="Barlow"/>
                <a:sym typeface="Barlow"/>
              </a:rPr>
              <a:t>Retail Risk MIS and Credit Analyst @ ENBD</a:t>
            </a:r>
            <a:endParaRPr sz="1400">
              <a:solidFill>
                <a:srgbClr val="000000"/>
              </a:solidFill>
              <a:latin typeface="Barlow"/>
              <a:ea typeface="Barlow"/>
              <a:cs typeface="Barlow"/>
              <a:sym typeface="Barlow"/>
            </a:endParaRPr>
          </a:p>
        </p:txBody>
      </p:sp>
      <p:sp>
        <p:nvSpPr>
          <p:cNvPr id="351" name="Google Shape;351;p13"/>
          <p:cNvSpPr txBox="1"/>
          <p:nvPr>
            <p:ph idx="4294967295" type="subTitle"/>
          </p:nvPr>
        </p:nvSpPr>
        <p:spPr>
          <a:xfrm>
            <a:off x="7005675" y="1467673"/>
            <a:ext cx="1457700" cy="1515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600">
                <a:solidFill>
                  <a:schemeClr val="accent1"/>
                </a:solidFill>
                <a:latin typeface="Barlow"/>
                <a:ea typeface="Barlow"/>
                <a:cs typeface="Barlow"/>
                <a:sym typeface="Barlow"/>
              </a:rPr>
              <a:t>Mariam Alsaeed</a:t>
            </a:r>
            <a:endParaRPr b="1" sz="1600">
              <a:solidFill>
                <a:schemeClr val="accent1"/>
              </a:solidFill>
              <a:latin typeface="Barlow"/>
              <a:ea typeface="Barlow"/>
              <a:cs typeface="Barlow"/>
              <a:sym typeface="Barlow"/>
            </a:endParaRPr>
          </a:p>
          <a:p>
            <a:pPr indent="0" lvl="0" marL="0" rtl="0" algn="ctr">
              <a:spcBef>
                <a:spcPts val="600"/>
              </a:spcBef>
              <a:spcAft>
                <a:spcPts val="0"/>
              </a:spcAft>
              <a:buClr>
                <a:schemeClr val="dk1"/>
              </a:buClr>
              <a:buSzPts val="1100"/>
              <a:buFont typeface="Arial"/>
              <a:buNone/>
            </a:pPr>
            <a:r>
              <a:rPr lang="en" sz="1400">
                <a:solidFill>
                  <a:srgbClr val="000000"/>
                </a:solidFill>
                <a:latin typeface="Barlow"/>
                <a:ea typeface="Barlow"/>
                <a:cs typeface="Barlow"/>
                <a:sym typeface="Barlow"/>
              </a:rPr>
              <a:t>Bioinformatician Researcher</a:t>
            </a:r>
            <a:endParaRPr sz="1400">
              <a:solidFill>
                <a:srgbClr val="000000"/>
              </a:solidFill>
              <a:latin typeface="Barlow"/>
              <a:ea typeface="Barlow"/>
              <a:cs typeface="Barlow"/>
              <a:sym typeface="Barlow"/>
            </a:endParaRPr>
          </a:p>
          <a:p>
            <a:pPr indent="0" lvl="0" marL="0" rtl="0" algn="ctr">
              <a:spcBef>
                <a:spcPts val="600"/>
              </a:spcBef>
              <a:spcAft>
                <a:spcPts val="0"/>
              </a:spcAft>
              <a:buClr>
                <a:schemeClr val="dk1"/>
              </a:buClr>
              <a:buSzPts val="1100"/>
              <a:buFont typeface="Arial"/>
              <a:buNone/>
            </a:pPr>
            <a:r>
              <a:rPr lang="en" sz="1400">
                <a:solidFill>
                  <a:srgbClr val="000000"/>
                </a:solidFill>
                <a:latin typeface="Barlow"/>
                <a:ea typeface="Barlow"/>
                <a:cs typeface="Barlow"/>
                <a:sym typeface="Barlow"/>
              </a:rPr>
              <a:t> @ KACST</a:t>
            </a:r>
            <a:endParaRPr sz="1400">
              <a:solidFill>
                <a:srgbClr val="000000"/>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14"/>
          <p:cNvSpPr txBox="1"/>
          <p:nvPr>
            <p:ph type="ctrTitle"/>
          </p:nvPr>
        </p:nvSpPr>
        <p:spPr>
          <a:xfrm>
            <a:off x="1085850" y="1650025"/>
            <a:ext cx="46767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The Problem</a:t>
            </a:r>
            <a:endParaRPr sz="4000"/>
          </a:p>
        </p:txBody>
      </p:sp>
      <p:sp>
        <p:nvSpPr>
          <p:cNvPr id="357" name="Google Shape;357;p1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1</a:t>
            </a:r>
            <a:endParaRPr b="1" sz="3600">
              <a:solidFill>
                <a:schemeClr val="lt1"/>
              </a:solidFill>
              <a:latin typeface="Barlow"/>
              <a:ea typeface="Barlow"/>
              <a:cs typeface="Barlow"/>
              <a:sym typeface="Barlow"/>
            </a:endParaRPr>
          </a:p>
        </p:txBody>
      </p:sp>
      <p:grpSp>
        <p:nvGrpSpPr>
          <p:cNvPr id="358" name="Google Shape;358;p14"/>
          <p:cNvGrpSpPr/>
          <p:nvPr/>
        </p:nvGrpSpPr>
        <p:grpSpPr>
          <a:xfrm>
            <a:off x="5511122" y="1769525"/>
            <a:ext cx="2706354" cy="1604434"/>
            <a:chOff x="6986665" y="3298709"/>
            <a:chExt cx="1817809" cy="1077669"/>
          </a:xfrm>
        </p:grpSpPr>
        <p:sp>
          <p:nvSpPr>
            <p:cNvPr id="359" name="Google Shape;359;p14"/>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4"/>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4"/>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4"/>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4"/>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4"/>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4"/>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4"/>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4"/>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4"/>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4"/>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4"/>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4"/>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4"/>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4"/>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4"/>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4"/>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4"/>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4"/>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4"/>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4"/>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4"/>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4"/>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4"/>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4"/>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4"/>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15"/>
          <p:cNvSpPr txBox="1"/>
          <p:nvPr>
            <p:ph type="title"/>
          </p:nvPr>
        </p:nvSpPr>
        <p:spPr>
          <a:xfrm>
            <a:off x="457200" y="605600"/>
            <a:ext cx="76998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Covid-19, is it a Myth or Fact?</a:t>
            </a:r>
            <a:endParaRPr sz="3600"/>
          </a:p>
        </p:txBody>
      </p:sp>
      <p:sp>
        <p:nvSpPr>
          <p:cNvPr id="390" name="Google Shape;390;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91" name="Google Shape;391;p15"/>
          <p:cNvPicPr preferRelativeResize="0"/>
          <p:nvPr/>
        </p:nvPicPr>
        <p:blipFill>
          <a:blip r:embed="rId3">
            <a:alphaModFix/>
          </a:blip>
          <a:stretch>
            <a:fillRect/>
          </a:stretch>
        </p:blipFill>
        <p:spPr>
          <a:xfrm>
            <a:off x="1331338" y="1353599"/>
            <a:ext cx="6481325" cy="345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16"/>
          <p:cNvSpPr txBox="1"/>
          <p:nvPr>
            <p:ph type="title"/>
          </p:nvPr>
        </p:nvSpPr>
        <p:spPr>
          <a:xfrm>
            <a:off x="457200" y="605600"/>
            <a:ext cx="76998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Covid-19, is it a Myth or Fact?</a:t>
            </a:r>
            <a:endParaRPr sz="3600"/>
          </a:p>
        </p:txBody>
      </p:sp>
      <p:sp>
        <p:nvSpPr>
          <p:cNvPr id="397" name="Google Shape;397;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98" name="Google Shape;398;p16"/>
          <p:cNvPicPr preferRelativeResize="0"/>
          <p:nvPr/>
        </p:nvPicPr>
        <p:blipFill>
          <a:blip r:embed="rId3">
            <a:alphaModFix/>
          </a:blip>
          <a:stretch>
            <a:fillRect/>
          </a:stretch>
        </p:blipFill>
        <p:spPr>
          <a:xfrm>
            <a:off x="1428725" y="1235650"/>
            <a:ext cx="6572250" cy="3610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17"/>
          <p:cNvSpPr txBox="1"/>
          <p:nvPr>
            <p:ph type="title"/>
          </p:nvPr>
        </p:nvSpPr>
        <p:spPr>
          <a:xfrm>
            <a:off x="457200" y="605600"/>
            <a:ext cx="5640900" cy="62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Problem </a:t>
            </a:r>
            <a:r>
              <a:rPr lang="en" sz="3600"/>
              <a:t>Statement</a:t>
            </a:r>
            <a:r>
              <a:rPr lang="en" sz="3600"/>
              <a:t> </a:t>
            </a:r>
            <a:endParaRPr sz="3600"/>
          </a:p>
        </p:txBody>
      </p:sp>
      <p:sp>
        <p:nvSpPr>
          <p:cNvPr id="404" name="Google Shape;404;p17"/>
          <p:cNvSpPr txBox="1"/>
          <p:nvPr>
            <p:ph idx="1" type="body"/>
          </p:nvPr>
        </p:nvSpPr>
        <p:spPr>
          <a:xfrm>
            <a:off x="376350" y="1402775"/>
            <a:ext cx="8447100" cy="3597900"/>
          </a:xfrm>
          <a:prstGeom prst="rect">
            <a:avLst/>
          </a:prstGeom>
        </p:spPr>
        <p:txBody>
          <a:bodyPr anchorCtr="0" anchor="t" bIns="0" lIns="0" spcFirstLastPara="1" rIns="0" wrap="square" tIns="0">
            <a:noAutofit/>
          </a:bodyPr>
          <a:lstStyle/>
          <a:p>
            <a:pPr indent="-336550" lvl="0" marL="457200" rtl="0" algn="just">
              <a:lnSpc>
                <a:spcPct val="115000"/>
              </a:lnSpc>
              <a:spcBef>
                <a:spcPts val="0"/>
              </a:spcBef>
              <a:spcAft>
                <a:spcPts val="0"/>
              </a:spcAft>
              <a:buClr>
                <a:srgbClr val="0091EA"/>
              </a:buClr>
              <a:buSzPts val="1700"/>
              <a:buFont typeface="Barlow"/>
              <a:buChar char="▸"/>
            </a:pPr>
            <a:r>
              <a:rPr lang="en" sz="1700">
                <a:solidFill>
                  <a:srgbClr val="595959"/>
                </a:solidFill>
                <a:latin typeface="Barlow"/>
                <a:ea typeface="Barlow"/>
                <a:cs typeface="Barlow"/>
                <a:sym typeface="Barlow"/>
              </a:rPr>
              <a:t>11th March 2020: WHO announced COVID19 outbreak as a pandemic. </a:t>
            </a:r>
            <a:endParaRPr sz="1700">
              <a:solidFill>
                <a:srgbClr val="595959"/>
              </a:solidFill>
              <a:latin typeface="Barlow"/>
              <a:ea typeface="Barlow"/>
              <a:cs typeface="Barlow"/>
              <a:sym typeface="Barlow"/>
            </a:endParaRPr>
          </a:p>
          <a:p>
            <a:pPr indent="-336550" lvl="0" marL="457200" rtl="0" algn="just">
              <a:lnSpc>
                <a:spcPct val="115000"/>
              </a:lnSpc>
              <a:spcBef>
                <a:spcPts val="1000"/>
              </a:spcBef>
              <a:spcAft>
                <a:spcPts val="0"/>
              </a:spcAft>
              <a:buClr>
                <a:srgbClr val="0091EA"/>
              </a:buClr>
              <a:buSzPts val="1700"/>
              <a:buFont typeface="Barlow"/>
              <a:buChar char="▸"/>
            </a:pPr>
            <a:r>
              <a:rPr lang="en" sz="1700">
                <a:solidFill>
                  <a:srgbClr val="595959"/>
                </a:solidFill>
                <a:latin typeface="Barlow"/>
                <a:ea typeface="Barlow"/>
                <a:cs typeface="Barlow"/>
                <a:sym typeface="Barlow"/>
              </a:rPr>
              <a:t>Starting from China, this virus has infected and killed thousands of people from Italy, Spain, USA, Iran and other European countries as well. </a:t>
            </a:r>
            <a:endParaRPr sz="1700">
              <a:solidFill>
                <a:srgbClr val="595959"/>
              </a:solidFill>
              <a:latin typeface="Barlow"/>
              <a:ea typeface="Barlow"/>
              <a:cs typeface="Barlow"/>
              <a:sym typeface="Barlow"/>
            </a:endParaRPr>
          </a:p>
          <a:p>
            <a:pPr indent="-336550" lvl="0" marL="457200" rtl="0" algn="just">
              <a:lnSpc>
                <a:spcPct val="115000"/>
              </a:lnSpc>
              <a:spcBef>
                <a:spcPts val="1000"/>
              </a:spcBef>
              <a:spcAft>
                <a:spcPts val="0"/>
              </a:spcAft>
              <a:buClr>
                <a:srgbClr val="0091EA"/>
              </a:buClr>
              <a:buSzPts val="1700"/>
              <a:buFont typeface="Barlow"/>
              <a:buChar char="▸"/>
            </a:pPr>
            <a:r>
              <a:rPr lang="en" sz="1700">
                <a:solidFill>
                  <a:srgbClr val="595959"/>
                </a:solidFill>
                <a:latin typeface="Barlow"/>
                <a:ea typeface="Barlow"/>
                <a:cs typeface="Barlow"/>
                <a:sym typeface="Barlow"/>
              </a:rPr>
              <a:t>A number of countries have resorted to complete lockdown. </a:t>
            </a:r>
            <a:endParaRPr sz="1700">
              <a:solidFill>
                <a:srgbClr val="595959"/>
              </a:solidFill>
              <a:latin typeface="Barlow"/>
              <a:ea typeface="Barlow"/>
              <a:cs typeface="Barlow"/>
              <a:sym typeface="Barlow"/>
            </a:endParaRPr>
          </a:p>
          <a:p>
            <a:pPr indent="-336550" lvl="0" marL="457200" rtl="0" algn="just">
              <a:lnSpc>
                <a:spcPct val="115000"/>
              </a:lnSpc>
              <a:spcBef>
                <a:spcPts val="1000"/>
              </a:spcBef>
              <a:spcAft>
                <a:spcPts val="0"/>
              </a:spcAft>
              <a:buClr>
                <a:srgbClr val="0091EA"/>
              </a:buClr>
              <a:buSzPts val="1700"/>
              <a:buFont typeface="Barlow"/>
              <a:buChar char="▸"/>
            </a:pPr>
            <a:r>
              <a:rPr lang="en" sz="1700">
                <a:solidFill>
                  <a:srgbClr val="595959"/>
                </a:solidFill>
                <a:latin typeface="Barlow"/>
                <a:ea typeface="Barlow"/>
                <a:cs typeface="Barlow"/>
                <a:sym typeface="Barlow"/>
              </a:rPr>
              <a:t>During this lockdown, people have taken social networks to express their feelings and find a way to calm themselves down. </a:t>
            </a:r>
            <a:endParaRPr sz="1700">
              <a:solidFill>
                <a:srgbClr val="595959"/>
              </a:solidFill>
              <a:latin typeface="Barlow"/>
              <a:ea typeface="Barlow"/>
              <a:cs typeface="Barlow"/>
              <a:sym typeface="Barlow"/>
            </a:endParaRPr>
          </a:p>
          <a:p>
            <a:pPr indent="-336550" lvl="0" marL="457200" rtl="0" algn="just">
              <a:lnSpc>
                <a:spcPct val="115000"/>
              </a:lnSpc>
              <a:spcBef>
                <a:spcPts val="1000"/>
              </a:spcBef>
              <a:spcAft>
                <a:spcPts val="0"/>
              </a:spcAft>
              <a:buClr>
                <a:srgbClr val="0091EA"/>
              </a:buClr>
              <a:buSzPts val="1700"/>
              <a:buFont typeface="Barlow"/>
              <a:buChar char="▸"/>
            </a:pPr>
            <a:r>
              <a:rPr lang="en" sz="1700">
                <a:solidFill>
                  <a:srgbClr val="595959"/>
                </a:solidFill>
                <a:latin typeface="Barlow"/>
                <a:ea typeface="Barlow"/>
                <a:cs typeface="Barlow"/>
                <a:sym typeface="Barlow"/>
              </a:rPr>
              <a:t>However, In the midst of a global pandemic, some people are denying the existence of the pandemic. </a:t>
            </a:r>
            <a:endParaRPr sz="1700">
              <a:solidFill>
                <a:srgbClr val="595959"/>
              </a:solidFill>
              <a:latin typeface="Barlow"/>
              <a:ea typeface="Barlow"/>
              <a:cs typeface="Barlow"/>
              <a:sym typeface="Barlow"/>
            </a:endParaRPr>
          </a:p>
          <a:p>
            <a:pPr indent="-336550" lvl="0" marL="457200" rtl="0" algn="just">
              <a:lnSpc>
                <a:spcPct val="115000"/>
              </a:lnSpc>
              <a:spcBef>
                <a:spcPts val="1000"/>
              </a:spcBef>
              <a:spcAft>
                <a:spcPts val="0"/>
              </a:spcAft>
              <a:buClr>
                <a:srgbClr val="0091EA"/>
              </a:buClr>
              <a:buSzPts val="1700"/>
              <a:buFont typeface="Barlow"/>
              <a:buChar char="▸"/>
            </a:pPr>
            <a:r>
              <a:rPr lang="en" sz="1700">
                <a:solidFill>
                  <a:srgbClr val="595959"/>
                </a:solidFill>
                <a:latin typeface="Barlow"/>
                <a:ea typeface="Barlow"/>
                <a:cs typeface="Barlow"/>
                <a:sym typeface="Barlow"/>
              </a:rPr>
              <a:t>In this research work, country wise sentiment analysis of the tweets has been done. </a:t>
            </a:r>
            <a:endParaRPr sz="1700">
              <a:solidFill>
                <a:srgbClr val="595959"/>
              </a:solidFill>
              <a:latin typeface="Barlow"/>
              <a:ea typeface="Barlow"/>
              <a:cs typeface="Barlow"/>
              <a:sym typeface="Barlow"/>
            </a:endParaRPr>
          </a:p>
          <a:p>
            <a:pPr indent="0" lvl="0" marL="457200" rtl="0" algn="just">
              <a:spcBef>
                <a:spcPts val="1600"/>
              </a:spcBef>
              <a:spcAft>
                <a:spcPts val="0"/>
              </a:spcAft>
              <a:buNone/>
            </a:pPr>
            <a:r>
              <a:t/>
            </a:r>
            <a:endParaRPr sz="1500">
              <a:latin typeface="Barlow"/>
              <a:ea typeface="Barlow"/>
              <a:cs typeface="Barlow"/>
              <a:sym typeface="Barlow"/>
            </a:endParaRPr>
          </a:p>
        </p:txBody>
      </p:sp>
      <p:sp>
        <p:nvSpPr>
          <p:cNvPr id="405" name="Google Shape;405;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18"/>
          <p:cNvSpPr txBox="1"/>
          <p:nvPr>
            <p:ph type="ctrTitle"/>
          </p:nvPr>
        </p:nvSpPr>
        <p:spPr>
          <a:xfrm>
            <a:off x="1085850" y="1650025"/>
            <a:ext cx="46767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The Solution</a:t>
            </a:r>
            <a:endParaRPr sz="4000"/>
          </a:p>
        </p:txBody>
      </p:sp>
      <p:sp>
        <p:nvSpPr>
          <p:cNvPr id="411" name="Google Shape;411;p1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2</a:t>
            </a:r>
            <a:endParaRPr b="1" sz="3600">
              <a:solidFill>
                <a:schemeClr val="lt1"/>
              </a:solidFill>
              <a:latin typeface="Barlow"/>
              <a:ea typeface="Barlow"/>
              <a:cs typeface="Barlow"/>
              <a:sym typeface="Barlow"/>
            </a:endParaRPr>
          </a:p>
        </p:txBody>
      </p:sp>
      <p:grpSp>
        <p:nvGrpSpPr>
          <p:cNvPr id="412" name="Google Shape;412;p18"/>
          <p:cNvGrpSpPr/>
          <p:nvPr/>
        </p:nvGrpSpPr>
        <p:grpSpPr>
          <a:xfrm>
            <a:off x="5520079" y="1467736"/>
            <a:ext cx="2626920" cy="2416016"/>
            <a:chOff x="2152750" y="190500"/>
            <a:chExt cx="4293756" cy="4762499"/>
          </a:xfrm>
        </p:grpSpPr>
        <p:sp>
          <p:nvSpPr>
            <p:cNvPr id="413" name="Google Shape;413;p18"/>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8"/>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8"/>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8"/>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8"/>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8"/>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8"/>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8"/>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8"/>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8"/>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8"/>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8"/>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8"/>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8"/>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8"/>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8"/>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8"/>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8"/>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8"/>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8"/>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8"/>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8"/>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8"/>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8"/>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8"/>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8"/>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8"/>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8"/>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8"/>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8"/>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8"/>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8"/>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8"/>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8"/>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8"/>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8"/>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8"/>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8"/>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8"/>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8"/>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8"/>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8"/>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8"/>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8"/>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8"/>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8"/>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8"/>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8"/>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8"/>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8"/>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8"/>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8"/>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8"/>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8"/>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8"/>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8"/>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8"/>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8"/>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8"/>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8"/>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8"/>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8"/>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8"/>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8"/>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8"/>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8"/>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8"/>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8"/>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8"/>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8"/>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8"/>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8"/>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7" name="Google Shape;487;p18"/>
            <p:cNvGrpSpPr/>
            <p:nvPr/>
          </p:nvGrpSpPr>
          <p:grpSpPr>
            <a:xfrm>
              <a:off x="3923682" y="3244965"/>
              <a:ext cx="195764" cy="131404"/>
              <a:chOff x="5733332" y="4102215"/>
              <a:chExt cx="195764" cy="131404"/>
            </a:xfrm>
          </p:grpSpPr>
          <p:sp>
            <p:nvSpPr>
              <p:cNvPr id="488" name="Google Shape;488;p18"/>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8"/>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8"/>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8"/>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8"/>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8"/>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8"/>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8"/>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8"/>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7" name="Google Shape;497;p18"/>
            <p:cNvGrpSpPr/>
            <p:nvPr/>
          </p:nvGrpSpPr>
          <p:grpSpPr>
            <a:xfrm flipH="1">
              <a:off x="3829267" y="2465054"/>
              <a:ext cx="683694" cy="518573"/>
              <a:chOff x="6621095" y="1452181"/>
              <a:chExt cx="330894" cy="250785"/>
            </a:xfrm>
          </p:grpSpPr>
          <p:sp>
            <p:nvSpPr>
              <p:cNvPr id="498" name="Google Shape;498;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3" name="Google Shape;503;p18"/>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8"/>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8"/>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8"/>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8"/>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8"/>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8"/>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8"/>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8"/>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8"/>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8"/>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8"/>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8"/>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8"/>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8"/>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8"/>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8"/>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8"/>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19"/>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Dataset</a:t>
            </a:r>
            <a:endParaRPr sz="3600"/>
          </a:p>
        </p:txBody>
      </p:sp>
      <p:sp>
        <p:nvSpPr>
          <p:cNvPr id="526" name="Google Shape;526;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19"/>
          <p:cNvSpPr txBox="1"/>
          <p:nvPr>
            <p:ph idx="1" type="body"/>
          </p:nvPr>
        </p:nvSpPr>
        <p:spPr>
          <a:xfrm>
            <a:off x="457200" y="1688300"/>
            <a:ext cx="7836600" cy="3000600"/>
          </a:xfrm>
          <a:prstGeom prst="rect">
            <a:avLst/>
          </a:prstGeom>
        </p:spPr>
        <p:txBody>
          <a:bodyPr anchorCtr="0" anchor="t" bIns="0" lIns="0" spcFirstLastPara="1" rIns="0" wrap="square" tIns="0">
            <a:noAutofit/>
          </a:bodyPr>
          <a:lstStyle/>
          <a:p>
            <a:pPr indent="-355600" lvl="0" marL="457200" rtl="0" algn="just">
              <a:lnSpc>
                <a:spcPct val="115000"/>
              </a:lnSpc>
              <a:spcBef>
                <a:spcPts val="0"/>
              </a:spcBef>
              <a:spcAft>
                <a:spcPts val="0"/>
              </a:spcAft>
              <a:buClr>
                <a:srgbClr val="0091EA"/>
              </a:buClr>
              <a:buSzPts val="2000"/>
              <a:buFont typeface="Barlow"/>
              <a:buChar char="▸"/>
            </a:pPr>
            <a:r>
              <a:rPr lang="en" sz="2000">
                <a:solidFill>
                  <a:srgbClr val="263238"/>
                </a:solidFill>
                <a:latin typeface="Source Sans Pro Light"/>
                <a:ea typeface="Source Sans Pro Light"/>
                <a:cs typeface="Source Sans Pro Light"/>
                <a:sym typeface="Source Sans Pro Light"/>
              </a:rPr>
              <a:t>The dataset was taken</a:t>
            </a:r>
            <a:r>
              <a:rPr lang="en" sz="2000">
                <a:solidFill>
                  <a:srgbClr val="000000"/>
                </a:solidFill>
                <a:latin typeface="Source Sans Pro Light"/>
                <a:ea typeface="Source Sans Pro Light"/>
                <a:cs typeface="Source Sans Pro Light"/>
                <a:sym typeface="Source Sans Pro Light"/>
              </a:rPr>
              <a:t> from kaggle.</a:t>
            </a:r>
            <a:endParaRPr sz="2000">
              <a:solidFill>
                <a:srgbClr val="000000"/>
              </a:solidFill>
              <a:latin typeface="Source Sans Pro Light"/>
              <a:ea typeface="Source Sans Pro Light"/>
              <a:cs typeface="Source Sans Pro Light"/>
              <a:sym typeface="Source Sans Pro Light"/>
            </a:endParaRPr>
          </a:p>
          <a:p>
            <a:pPr indent="-355600" lvl="0" marL="457200" rtl="0" algn="just">
              <a:lnSpc>
                <a:spcPct val="115000"/>
              </a:lnSpc>
              <a:spcBef>
                <a:spcPts val="1000"/>
              </a:spcBef>
              <a:spcAft>
                <a:spcPts val="0"/>
              </a:spcAft>
              <a:buClr>
                <a:srgbClr val="0091EA"/>
              </a:buClr>
              <a:buSzPts val="2000"/>
              <a:buFont typeface="Source Sans Pro Light"/>
              <a:buChar char="▸"/>
            </a:pPr>
            <a:r>
              <a:rPr lang="en" sz="2000">
                <a:solidFill>
                  <a:srgbClr val="000000"/>
                </a:solidFill>
                <a:latin typeface="Source Sans Pro Light"/>
                <a:ea typeface="Source Sans Pro Light"/>
                <a:cs typeface="Source Sans Pro Light"/>
                <a:sym typeface="Source Sans Pro Light"/>
              </a:rPr>
              <a:t>It </a:t>
            </a:r>
            <a:r>
              <a:rPr lang="en" sz="2000">
                <a:solidFill>
                  <a:srgbClr val="000000"/>
                </a:solidFill>
                <a:latin typeface="Source Sans Pro Light"/>
                <a:ea typeface="Source Sans Pro Light"/>
                <a:cs typeface="Source Sans Pro Light"/>
                <a:sym typeface="Source Sans Pro Light"/>
              </a:rPr>
              <a:t>contains</a:t>
            </a:r>
            <a:r>
              <a:rPr lang="en" sz="2000">
                <a:solidFill>
                  <a:srgbClr val="000000"/>
                </a:solidFill>
                <a:latin typeface="Source Sans Pro Light"/>
                <a:ea typeface="Source Sans Pro Light"/>
                <a:cs typeface="Source Sans Pro Light"/>
                <a:sym typeface="Source Sans Pro Light"/>
              </a:rPr>
              <a:t> tweets that have the following hashtags: #coronavirus, #coronavirusoutbreak, #coronavirusPandemic, #covid19, #covid_19, #epitwitter, #ihavecorona, #StayHomeStaySafe, #TestTraceIsolate</a:t>
            </a:r>
            <a:endParaRPr sz="2000">
              <a:solidFill>
                <a:srgbClr val="000000"/>
              </a:solidFill>
              <a:latin typeface="Source Sans Pro Light"/>
              <a:ea typeface="Source Sans Pro Light"/>
              <a:cs typeface="Source Sans Pro Light"/>
              <a:sym typeface="Source Sans Pro Light"/>
            </a:endParaRPr>
          </a:p>
          <a:p>
            <a:pPr indent="-355600" lvl="0" marL="457200" rtl="0" algn="just">
              <a:lnSpc>
                <a:spcPct val="115000"/>
              </a:lnSpc>
              <a:spcBef>
                <a:spcPts val="1000"/>
              </a:spcBef>
              <a:spcAft>
                <a:spcPts val="0"/>
              </a:spcAft>
              <a:buClr>
                <a:srgbClr val="0091EA"/>
              </a:buClr>
              <a:buSzPts val="2000"/>
              <a:buFont typeface="Source Sans Pro Light"/>
              <a:buChar char="▸"/>
            </a:pPr>
            <a:r>
              <a:rPr lang="en" sz="2000">
                <a:solidFill>
                  <a:srgbClr val="000000"/>
                </a:solidFill>
                <a:latin typeface="Source Sans Pro Light"/>
                <a:ea typeface="Source Sans Pro Light"/>
                <a:cs typeface="Source Sans Pro Light"/>
                <a:sym typeface="Source Sans Pro Light"/>
              </a:rPr>
              <a:t>As a proof of concept we focused on April 30th tweets.</a:t>
            </a:r>
            <a:endParaRPr sz="2000">
              <a:solidFill>
                <a:srgbClr val="000000"/>
              </a:solidFill>
              <a:latin typeface="Source Sans Pro Light"/>
              <a:ea typeface="Source Sans Pro Light"/>
              <a:cs typeface="Source Sans Pro Light"/>
              <a:sym typeface="Source Sans Pr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20"/>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The Solution</a:t>
            </a:r>
            <a:endParaRPr sz="3600"/>
          </a:p>
        </p:txBody>
      </p:sp>
      <p:sp>
        <p:nvSpPr>
          <p:cNvPr id="533" name="Google Shape;533;p20"/>
          <p:cNvSpPr txBox="1"/>
          <p:nvPr>
            <p:ph idx="1" type="body"/>
          </p:nvPr>
        </p:nvSpPr>
        <p:spPr>
          <a:xfrm>
            <a:off x="457200" y="1688300"/>
            <a:ext cx="6712500" cy="3000600"/>
          </a:xfrm>
          <a:prstGeom prst="rect">
            <a:avLst/>
          </a:prstGeom>
        </p:spPr>
        <p:txBody>
          <a:bodyPr anchorCtr="0" anchor="t" bIns="0" lIns="0" spcFirstLastPara="1" rIns="0" wrap="square" tIns="0">
            <a:noAutofit/>
          </a:bodyPr>
          <a:lstStyle/>
          <a:p>
            <a:pPr indent="-342900" lvl="0" marL="457200" rtl="0" algn="just">
              <a:lnSpc>
                <a:spcPct val="115000"/>
              </a:lnSpc>
              <a:spcBef>
                <a:spcPts val="0"/>
              </a:spcBef>
              <a:spcAft>
                <a:spcPts val="0"/>
              </a:spcAft>
              <a:buClr>
                <a:srgbClr val="0091EA"/>
              </a:buClr>
              <a:buSzPts val="1800"/>
              <a:buFont typeface="Barlow"/>
              <a:buChar char="▸"/>
            </a:pPr>
            <a:r>
              <a:rPr lang="en">
                <a:solidFill>
                  <a:srgbClr val="595959"/>
                </a:solidFill>
                <a:latin typeface="Barlow"/>
                <a:ea typeface="Barlow"/>
                <a:cs typeface="Barlow"/>
                <a:sym typeface="Barlow"/>
              </a:rPr>
              <a:t>Cleaning and formatting the global tweets so that it can be easily analyzed. </a:t>
            </a:r>
            <a:endParaRPr>
              <a:solidFill>
                <a:srgbClr val="595959"/>
              </a:solidFill>
              <a:latin typeface="Barlow"/>
              <a:ea typeface="Barlow"/>
              <a:cs typeface="Barlow"/>
              <a:sym typeface="Barlow"/>
            </a:endParaRPr>
          </a:p>
          <a:p>
            <a:pPr indent="-342900" lvl="0" marL="457200" rtl="0" algn="just">
              <a:lnSpc>
                <a:spcPct val="115000"/>
              </a:lnSpc>
              <a:spcBef>
                <a:spcPts val="1000"/>
              </a:spcBef>
              <a:spcAft>
                <a:spcPts val="0"/>
              </a:spcAft>
              <a:buClr>
                <a:srgbClr val="0091EA"/>
              </a:buClr>
              <a:buSzPts val="1800"/>
              <a:buFont typeface="Barlow"/>
              <a:buChar char="▸"/>
            </a:pPr>
            <a:r>
              <a:rPr lang="en">
                <a:solidFill>
                  <a:srgbClr val="595959"/>
                </a:solidFill>
                <a:latin typeface="Barlow"/>
                <a:ea typeface="Barlow"/>
                <a:cs typeface="Barlow"/>
                <a:sym typeface="Barlow"/>
              </a:rPr>
              <a:t>Translating any non English tweets about COVID-19 virus to be involved in the analysis. </a:t>
            </a:r>
            <a:endParaRPr>
              <a:solidFill>
                <a:srgbClr val="595959"/>
              </a:solidFill>
              <a:latin typeface="Barlow"/>
              <a:ea typeface="Barlow"/>
              <a:cs typeface="Barlow"/>
              <a:sym typeface="Barlow"/>
            </a:endParaRPr>
          </a:p>
          <a:p>
            <a:pPr indent="-342900" lvl="0" marL="457200" rtl="0" algn="just">
              <a:lnSpc>
                <a:spcPct val="115000"/>
              </a:lnSpc>
              <a:spcBef>
                <a:spcPts val="1000"/>
              </a:spcBef>
              <a:spcAft>
                <a:spcPts val="0"/>
              </a:spcAft>
              <a:buClr>
                <a:srgbClr val="0091EA"/>
              </a:buClr>
              <a:buSzPts val="1800"/>
              <a:buFont typeface="Barlow"/>
              <a:buChar char="▸"/>
            </a:pPr>
            <a:r>
              <a:rPr lang="en">
                <a:solidFill>
                  <a:srgbClr val="595959"/>
                </a:solidFill>
                <a:latin typeface="Barlow"/>
                <a:ea typeface="Barlow"/>
                <a:cs typeface="Barlow"/>
                <a:sym typeface="Barlow"/>
              </a:rPr>
              <a:t>Applying NLP algorithm to analyze the emotions and panic around the world.</a:t>
            </a:r>
            <a:endParaRPr>
              <a:solidFill>
                <a:srgbClr val="595959"/>
              </a:solidFill>
              <a:latin typeface="Barlow"/>
              <a:ea typeface="Barlow"/>
              <a:cs typeface="Barlow"/>
              <a:sym typeface="Barlow"/>
            </a:endParaRPr>
          </a:p>
        </p:txBody>
      </p:sp>
      <p:sp>
        <p:nvSpPr>
          <p:cNvPr id="534" name="Google Shape;534;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35" name="Google Shape;535;p20"/>
          <p:cNvGrpSpPr/>
          <p:nvPr/>
        </p:nvGrpSpPr>
        <p:grpSpPr>
          <a:xfrm>
            <a:off x="7390507" y="399853"/>
            <a:ext cx="1162363" cy="1494193"/>
            <a:chOff x="3749667" y="190500"/>
            <a:chExt cx="1343462" cy="2100356"/>
          </a:xfrm>
        </p:grpSpPr>
        <p:sp>
          <p:nvSpPr>
            <p:cNvPr id="536" name="Google Shape;536;p20"/>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0"/>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0"/>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0"/>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