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Open Sans" panose="020B0604020202020204" charset="0"/>
      <p:regular r:id="rId16"/>
    </p:embeddedFont>
    <p:embeddedFont>
      <p:font typeface="Lato" panose="020B0604020202020204" charset="0"/>
      <p:regular r:id="rId17"/>
      <p:bold r:id="rId18"/>
      <p:italic r:id="rId19"/>
      <p:boldItalic r:id="rId20"/>
    </p:embeddedFont>
    <p:embeddedFont>
      <p:font typeface="Roboto" panose="020B0604020202020204" charset="0"/>
      <p:regular r:id="rId21"/>
      <p:bold r:id="rId22"/>
      <p:italic r:id="rId23"/>
      <p:boldItalic r:id="rId24"/>
    </p:embeddedFont>
    <p:embeddedFont>
      <p:font typeface="Raleway"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E8716-26F0-4574-A3BE-1CC9830168C7}">
  <a:tblStyle styleId="{40FE8716-26F0-4574-A3BE-1CC9830168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33E20B-FB17-4BFF-8D7F-3647E2731627}"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86298298"/>
      </p:ext>
    </p:extLst>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b9b2feb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b9b2feb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8dc8138d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8dc8138d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8dc8138d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8dc8138d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8b9b2feb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8b9b2feb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8dc8138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8dc8138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8dc8138d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8dc8138d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8b9b2feb8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8b9b2feb8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8b9b2feb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8b9b2feb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8b9b2feb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8b9b2feb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8dc8138d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8dc8138d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8dc8138d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8dc8138d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1" name="Google Shape;11;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2"/>
        <p:cNvGrpSpPr/>
        <p:nvPr/>
      </p:nvGrpSpPr>
      <p:grpSpPr>
        <a:xfrm>
          <a:off x="0" y="0"/>
          <a:ext cx="0" cy="0"/>
          <a:chOff x="0" y="0"/>
          <a:chExt cx="0" cy="0"/>
        </a:xfrm>
      </p:grpSpPr>
      <p:grpSp>
        <p:nvGrpSpPr>
          <p:cNvPr id="53" name="Google Shape;53;p11"/>
          <p:cNvGrpSpPr/>
          <p:nvPr/>
        </p:nvGrpSpPr>
        <p:grpSpPr>
          <a:xfrm>
            <a:off x="830392" y="4169130"/>
            <a:ext cx="745763" cy="45826"/>
            <a:chOff x="4580561" y="2589004"/>
            <a:chExt cx="1064464" cy="25200"/>
          </a:xfrm>
        </p:grpSpPr>
        <p:sp>
          <p:nvSpPr>
            <p:cNvPr id="54" name="Google Shape;54;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57" name="Google Shape;57;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58" name="Google Shape;5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9" name="Google Shape;1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0" name="Google Shape;2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 name="Google Shape;21;p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4" name="Google Shape;24;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6" name="Google Shape;2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1" name="Google Shape;31;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4" name="Google Shape;34;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5" name="Google Shape;35;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7"/>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39" name="Google Shape;39;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40" name="Google Shape;40;p8"/>
          <p:cNvGrpSpPr/>
          <p:nvPr/>
        </p:nvGrpSpPr>
        <p:grpSpPr>
          <a:xfrm>
            <a:off x="830392" y="4169130"/>
            <a:ext cx="745763" cy="45826"/>
            <a:chOff x="4580561" y="2589004"/>
            <a:chExt cx="1064464" cy="25200"/>
          </a:xfrm>
        </p:grpSpPr>
        <p:sp>
          <p:nvSpPr>
            <p:cNvPr id="41" name="Google Shape;41;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47" name="Google Shape;47;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8" name="Google Shape;48;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51" name="Google Shape;51;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cxnSp>
        <p:nvCxnSpPr>
          <p:cNvPr id="65" name="Google Shape;65;p13"/>
          <p:cNvCxnSpPr/>
          <p:nvPr/>
        </p:nvCxnSpPr>
        <p:spPr>
          <a:xfrm flipH="1">
            <a:off x="3633850" y="1059150"/>
            <a:ext cx="7800" cy="3219000"/>
          </a:xfrm>
          <a:prstGeom prst="straightConnector1">
            <a:avLst/>
          </a:prstGeom>
          <a:noFill/>
          <a:ln w="9525" cap="flat" cmpd="sng">
            <a:solidFill>
              <a:srgbClr val="666666"/>
            </a:solidFill>
            <a:prstDash val="dash"/>
            <a:round/>
            <a:headEnd type="none" w="med" len="med"/>
            <a:tailEnd type="none" w="med" len="med"/>
          </a:ln>
        </p:spPr>
      </p:cxnSp>
      <p:cxnSp>
        <p:nvCxnSpPr>
          <p:cNvPr id="66" name="Google Shape;66;p13"/>
          <p:cNvCxnSpPr/>
          <p:nvPr/>
        </p:nvCxnSpPr>
        <p:spPr>
          <a:xfrm>
            <a:off x="13104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67" name="Google Shape;67;p13"/>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med" len="med"/>
          </a:ln>
        </p:spPr>
      </p:cxnSp>
      <p:cxnSp>
        <p:nvCxnSpPr>
          <p:cNvPr id="68" name="Google Shape;68;p13"/>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med" len="med"/>
          </a:ln>
        </p:spPr>
      </p:cxnSp>
      <p:sp>
        <p:nvSpPr>
          <p:cNvPr id="69" name="Google Shape;69;p13"/>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Open Sans"/>
                <a:ea typeface="Open Sans"/>
                <a:cs typeface="Open Sans"/>
                <a:sym typeface="Open Sans"/>
              </a:rPr>
              <a:t>Business Value Impact</a:t>
            </a:r>
            <a:endParaRPr sz="1300">
              <a:latin typeface="Open Sans"/>
              <a:ea typeface="Open Sans"/>
              <a:cs typeface="Open Sans"/>
              <a:sym typeface="Open Sans"/>
            </a:endParaRPr>
          </a:p>
        </p:txBody>
      </p:sp>
      <p:sp>
        <p:nvSpPr>
          <p:cNvPr id="70" name="Google Shape;70;p13"/>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Open Sans"/>
                <a:ea typeface="Open Sans"/>
                <a:cs typeface="Open Sans"/>
                <a:sym typeface="Open Sans"/>
              </a:rPr>
              <a:t>Feasibility</a:t>
            </a:r>
            <a:endParaRPr b="1">
              <a:latin typeface="Open Sans"/>
              <a:ea typeface="Open Sans"/>
              <a:cs typeface="Open Sans"/>
              <a:sym typeface="Open Sans"/>
            </a:endParaRPr>
          </a:p>
          <a:p>
            <a:pPr marL="0" lvl="0" indent="0" algn="ctr" rtl="0">
              <a:spcBef>
                <a:spcPts val="0"/>
              </a:spcBef>
              <a:spcAft>
                <a:spcPts val="0"/>
              </a:spcAft>
              <a:buNone/>
            </a:pPr>
            <a:r>
              <a:rPr lang="en" b="1">
                <a:latin typeface="Open Sans"/>
                <a:ea typeface="Open Sans"/>
                <a:cs typeface="Open Sans"/>
                <a:sym typeface="Open Sans"/>
              </a:rPr>
              <a:t>(Time + Investment)</a:t>
            </a:r>
            <a:endParaRPr b="1">
              <a:latin typeface="Open Sans"/>
              <a:ea typeface="Open Sans"/>
              <a:cs typeface="Open Sans"/>
              <a:sym typeface="Open Sans"/>
            </a:endParaRPr>
          </a:p>
        </p:txBody>
      </p:sp>
      <p:sp>
        <p:nvSpPr>
          <p:cNvPr id="71" name="Google Shape;71;p13"/>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HIGH</a:t>
            </a:r>
            <a:endParaRPr sz="1200">
              <a:latin typeface="Open Sans"/>
              <a:ea typeface="Open Sans"/>
              <a:cs typeface="Open Sans"/>
              <a:sym typeface="Open Sans"/>
            </a:endParaRPr>
          </a:p>
        </p:txBody>
      </p:sp>
      <p:sp>
        <p:nvSpPr>
          <p:cNvPr id="72" name="Google Shape;72;p13"/>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LOW</a:t>
            </a:r>
            <a:endParaRPr sz="1200">
              <a:latin typeface="Open Sans"/>
              <a:ea typeface="Open Sans"/>
              <a:cs typeface="Open Sans"/>
              <a:sym typeface="Open Sans"/>
            </a:endParaRPr>
          </a:p>
        </p:txBody>
      </p:sp>
      <p:sp>
        <p:nvSpPr>
          <p:cNvPr id="73" name="Google Shape;73;p13"/>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LOW</a:t>
            </a:r>
            <a:endParaRPr sz="1200">
              <a:latin typeface="Open Sans"/>
              <a:ea typeface="Open Sans"/>
              <a:cs typeface="Open Sans"/>
              <a:sym typeface="Open Sans"/>
            </a:endParaRPr>
          </a:p>
        </p:txBody>
      </p:sp>
      <p:sp>
        <p:nvSpPr>
          <p:cNvPr id="74" name="Google Shape;74;p13"/>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2: </a:t>
            </a:r>
            <a:r>
              <a:rPr lang="en" sz="1200">
                <a:solidFill>
                  <a:schemeClr val="dk1"/>
                </a:solidFill>
                <a:latin typeface="Open Sans"/>
                <a:ea typeface="Open Sans"/>
                <a:cs typeface="Open Sans"/>
                <a:sym typeface="Open Sans"/>
              </a:rPr>
              <a:t>Complete the “Data Science Opportunity Matrix” below by modeling each of the six projects in terms of feasibility (time &amp; investment), business value impact, and likelihood of value capture</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graphicFrame>
        <p:nvGraphicFramePr>
          <p:cNvPr id="75" name="Google Shape;75;p13"/>
          <p:cNvGraphicFramePr/>
          <p:nvPr>
            <p:extLst>
              <p:ext uri="{D42A27DB-BD31-4B8C-83A1-F6EECF244321}">
                <p14:modId xmlns:p14="http://schemas.microsoft.com/office/powerpoint/2010/main" val="26634458"/>
              </p:ext>
            </p:extLst>
          </p:nvPr>
        </p:nvGraphicFramePr>
        <p:xfrm>
          <a:off x="6425100" y="1348613"/>
          <a:ext cx="2791700" cy="998220"/>
        </p:xfrm>
        <a:graphic>
          <a:graphicData uri="http://schemas.openxmlformats.org/drawingml/2006/table">
            <a:tbl>
              <a:tblPr>
                <a:noFill/>
                <a:tableStyleId>{40FE8716-26F0-4574-A3BE-1CC9830168C7}</a:tableStyleId>
              </a:tblPr>
              <a:tblGrid>
                <a:gridCol w="614925">
                  <a:extLst>
                    <a:ext uri="{9D8B030D-6E8A-4147-A177-3AD203B41FA5}">
                      <a16:colId xmlns:a16="http://schemas.microsoft.com/office/drawing/2014/main" val="20000"/>
                    </a:ext>
                  </a:extLst>
                </a:gridCol>
                <a:gridCol w="946950">
                  <a:extLst>
                    <a:ext uri="{9D8B030D-6E8A-4147-A177-3AD203B41FA5}">
                      <a16:colId xmlns:a16="http://schemas.microsoft.com/office/drawing/2014/main" val="20001"/>
                    </a:ext>
                  </a:extLst>
                </a:gridCol>
                <a:gridCol w="1229825">
                  <a:extLst>
                    <a:ext uri="{9D8B030D-6E8A-4147-A177-3AD203B41FA5}">
                      <a16:colId xmlns:a16="http://schemas.microsoft.com/office/drawing/2014/main" val="20002"/>
                    </a:ext>
                  </a:extLst>
                </a:gridCol>
              </a:tblGrid>
              <a:tr h="164375">
                <a:tc>
                  <a:txBody>
                    <a:bodyPr/>
                    <a:lstStyle/>
                    <a:p>
                      <a:pPr marL="0" lvl="0" indent="0" algn="r" rtl="0">
                        <a:lnSpc>
                          <a:spcPct val="115000"/>
                        </a:lnSpc>
                        <a:spcBef>
                          <a:spcPts val="0"/>
                        </a:spcBef>
                        <a:spcAft>
                          <a:spcPts val="0"/>
                        </a:spcAft>
                        <a:buNone/>
                      </a:pPr>
                      <a:r>
                        <a:rPr lang="en" sz="800" b="1" dirty="0"/>
                        <a:t>Project 1:</a:t>
                      </a:r>
                      <a:endParaRPr sz="800" b="1" dirty="0"/>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lvl="0" indent="0" algn="l" rtl="0">
                        <a:lnSpc>
                          <a:spcPct val="115000"/>
                        </a:lnSpc>
                        <a:spcBef>
                          <a:spcPts val="0"/>
                        </a:spcBef>
                        <a:spcAft>
                          <a:spcPts val="0"/>
                        </a:spcAft>
                        <a:buNone/>
                      </a:pPr>
                      <a:r>
                        <a:rPr lang="en" sz="800" dirty="0"/>
                        <a:t>[Recommendation</a:t>
                      </a:r>
                      <a:r>
                        <a:rPr lang="en" sz="800" baseline="0" dirty="0"/>
                        <a:t> system</a:t>
                      </a:r>
                      <a:r>
                        <a:rPr lang="en" sz="800" dirty="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64375">
                <a:tc>
                  <a:txBody>
                    <a:bodyPr/>
                    <a:lstStyle/>
                    <a:p>
                      <a:pPr marL="0" lvl="0" indent="0" algn="r" rtl="0">
                        <a:lnSpc>
                          <a:spcPct val="115000"/>
                        </a:lnSpc>
                        <a:spcBef>
                          <a:spcPts val="0"/>
                        </a:spcBef>
                        <a:spcAft>
                          <a:spcPts val="0"/>
                        </a:spcAft>
                        <a:buNone/>
                      </a:pPr>
                      <a:r>
                        <a:rPr lang="en" sz="800" b="1"/>
                        <a:t>Project 2:</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lvl="0" indent="0" algn="l" rtl="0">
                        <a:lnSpc>
                          <a:spcPct val="115000"/>
                        </a:lnSpc>
                        <a:spcBef>
                          <a:spcPts val="0"/>
                        </a:spcBef>
                        <a:spcAft>
                          <a:spcPts val="0"/>
                        </a:spcAft>
                        <a:buNone/>
                      </a:pPr>
                      <a:r>
                        <a:rPr lang="en" sz="800" dirty="0"/>
                        <a:t>[Customer</a:t>
                      </a:r>
                      <a:r>
                        <a:rPr lang="en" sz="800" baseline="0" dirty="0"/>
                        <a:t> segmentation using GMM</a:t>
                      </a:r>
                      <a:r>
                        <a:rPr lang="en" sz="800" dirty="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164375">
                <a:tc>
                  <a:txBody>
                    <a:bodyPr/>
                    <a:lstStyle/>
                    <a:p>
                      <a:pPr marL="0" lvl="0" indent="0" algn="r" rtl="0">
                        <a:lnSpc>
                          <a:spcPct val="115000"/>
                        </a:lnSpc>
                        <a:spcBef>
                          <a:spcPts val="0"/>
                        </a:spcBef>
                        <a:spcAft>
                          <a:spcPts val="0"/>
                        </a:spcAft>
                        <a:buNone/>
                      </a:pPr>
                      <a:r>
                        <a:rPr lang="en" sz="800" b="1"/>
                        <a:t>Project 3:</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lvl="0" indent="0" algn="l" rtl="0">
                        <a:lnSpc>
                          <a:spcPct val="115000"/>
                        </a:lnSpc>
                        <a:spcBef>
                          <a:spcPts val="0"/>
                        </a:spcBef>
                        <a:spcAft>
                          <a:spcPts val="0"/>
                        </a:spcAft>
                        <a:buNone/>
                      </a:pPr>
                      <a:r>
                        <a:rPr lang="en" sz="800" dirty="0"/>
                        <a:t>[Sales</a:t>
                      </a:r>
                      <a:r>
                        <a:rPr lang="en" sz="800" baseline="0" dirty="0"/>
                        <a:t> Prediction System</a:t>
                      </a:r>
                      <a:r>
                        <a:rPr lang="en" sz="800" dirty="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120075">
                <a:tc>
                  <a:txBody>
                    <a:bodyPr/>
                    <a:lstStyle/>
                    <a:p>
                      <a:pPr marL="0" lvl="0" indent="0" algn="r" rtl="0">
                        <a:lnSpc>
                          <a:spcPct val="115000"/>
                        </a:lnSpc>
                        <a:spcBef>
                          <a:spcPts val="0"/>
                        </a:spcBef>
                        <a:spcAft>
                          <a:spcPts val="0"/>
                        </a:spcAft>
                        <a:buNone/>
                      </a:pPr>
                      <a:r>
                        <a:rPr lang="en" sz="800" b="1"/>
                        <a:t>Project 4:</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lvl="0" indent="0" algn="l" rtl="0">
                        <a:lnSpc>
                          <a:spcPct val="115000"/>
                        </a:lnSpc>
                        <a:spcBef>
                          <a:spcPts val="0"/>
                        </a:spcBef>
                        <a:spcAft>
                          <a:spcPts val="0"/>
                        </a:spcAft>
                        <a:buNone/>
                      </a:pPr>
                      <a:r>
                        <a:rPr lang="en" sz="800" dirty="0"/>
                        <a:t>[Measuring Performances</a:t>
                      </a:r>
                      <a:r>
                        <a:rPr lang="en" sz="800" baseline="0" dirty="0"/>
                        <a:t> </a:t>
                      </a:r>
                      <a:r>
                        <a:rPr lang="en" sz="800" dirty="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20075">
                <a:tc>
                  <a:txBody>
                    <a:bodyPr/>
                    <a:lstStyle/>
                    <a:p>
                      <a:pPr marL="0" lvl="0" indent="0" algn="r" rtl="0">
                        <a:lnSpc>
                          <a:spcPct val="115000"/>
                        </a:lnSpc>
                        <a:spcBef>
                          <a:spcPts val="0"/>
                        </a:spcBef>
                        <a:spcAft>
                          <a:spcPts val="0"/>
                        </a:spcAft>
                        <a:buNone/>
                      </a:pPr>
                      <a:r>
                        <a:rPr lang="en" sz="800" b="1"/>
                        <a:t>Project 5:</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lvl="0" indent="0" algn="l" rtl="0">
                        <a:lnSpc>
                          <a:spcPct val="115000"/>
                        </a:lnSpc>
                        <a:spcBef>
                          <a:spcPts val="0"/>
                        </a:spcBef>
                        <a:spcAft>
                          <a:spcPts val="0"/>
                        </a:spcAft>
                        <a:buNone/>
                      </a:pPr>
                      <a:r>
                        <a:rPr lang="en" sz="800" dirty="0"/>
                        <a:t>[Predicting</a:t>
                      </a:r>
                      <a:r>
                        <a:rPr lang="en" sz="800" baseline="0" dirty="0"/>
                        <a:t> LTV of Customer</a:t>
                      </a:r>
                      <a:r>
                        <a:rPr lang="en" sz="800" dirty="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r h="120075">
                <a:tc>
                  <a:txBody>
                    <a:bodyPr/>
                    <a:lstStyle/>
                    <a:p>
                      <a:pPr marL="0" lvl="0" indent="0" algn="r" rtl="0">
                        <a:lnSpc>
                          <a:spcPct val="115000"/>
                        </a:lnSpc>
                        <a:spcBef>
                          <a:spcPts val="0"/>
                        </a:spcBef>
                        <a:spcAft>
                          <a:spcPts val="0"/>
                        </a:spcAft>
                        <a:buNone/>
                      </a:pPr>
                      <a:r>
                        <a:rPr lang="en" sz="800" b="1"/>
                        <a:t>Project 6:</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lvl="0" indent="0" algn="l" rtl="0">
                        <a:lnSpc>
                          <a:spcPct val="115000"/>
                        </a:lnSpc>
                        <a:spcBef>
                          <a:spcPts val="0"/>
                        </a:spcBef>
                        <a:spcAft>
                          <a:spcPts val="0"/>
                        </a:spcAft>
                        <a:buNone/>
                      </a:pPr>
                      <a:r>
                        <a:rPr lang="en" sz="800" dirty="0"/>
                        <a:t>[Fraud</a:t>
                      </a:r>
                      <a:r>
                        <a:rPr lang="en" sz="800" baseline="0" dirty="0"/>
                        <a:t> Deduction</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76" name="Google Shape;76;p13"/>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HIGH</a:t>
            </a:r>
            <a:endParaRPr sz="1200">
              <a:latin typeface="Open Sans"/>
              <a:ea typeface="Open Sans"/>
              <a:cs typeface="Open Sans"/>
              <a:sym typeface="Open Sans"/>
            </a:endParaRPr>
          </a:p>
        </p:txBody>
      </p:sp>
      <p:sp>
        <p:nvSpPr>
          <p:cNvPr id="77" name="Google Shape;77;p13"/>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900" b="1"/>
          </a:p>
        </p:txBody>
      </p:sp>
      <p:sp>
        <p:nvSpPr>
          <p:cNvPr id="78" name="Google Shape;78;p13"/>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900" b="1"/>
          </a:p>
        </p:txBody>
      </p:sp>
      <p:sp>
        <p:nvSpPr>
          <p:cNvPr id="79" name="Google Shape;79;p13"/>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u="sng"/>
              <a:t>Likelihood of Value Capture</a:t>
            </a:r>
            <a:endParaRPr sz="900" b="1" u="sng"/>
          </a:p>
        </p:txBody>
      </p:sp>
      <p:sp>
        <p:nvSpPr>
          <p:cNvPr id="80" name="Google Shape;80;p13"/>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Low</a:t>
            </a:r>
            <a:endParaRPr sz="1100"/>
          </a:p>
        </p:txBody>
      </p:sp>
      <p:sp>
        <p:nvSpPr>
          <p:cNvPr id="81" name="Google Shape;81;p13"/>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Medium</a:t>
            </a:r>
            <a:endParaRPr sz="1100"/>
          </a:p>
        </p:txBody>
      </p:sp>
      <p:sp>
        <p:nvSpPr>
          <p:cNvPr id="82" name="Google Shape;82;p13"/>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High</a:t>
            </a:r>
            <a:endParaRPr sz="1100"/>
          </a:p>
        </p:txBody>
      </p:sp>
      <p:sp>
        <p:nvSpPr>
          <p:cNvPr id="83" name="Google Shape;83;p13"/>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900" b="1"/>
          </a:p>
        </p:txBody>
      </p:sp>
      <p:sp>
        <p:nvSpPr>
          <p:cNvPr id="85" name="Google Shape;85;p13"/>
          <p:cNvSpPr/>
          <p:nvPr/>
        </p:nvSpPr>
        <p:spPr>
          <a:xfrm>
            <a:off x="3548550" y="2468175"/>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P4</a:t>
            </a:r>
            <a:endParaRPr sz="900" b="1" dirty="0"/>
          </a:p>
        </p:txBody>
      </p:sp>
      <p:sp>
        <p:nvSpPr>
          <p:cNvPr id="87" name="Google Shape;87;p13"/>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Hint: Copy and edit these to represent each of your projects ("P1" = "Project 1" and so forth)</a:t>
            </a:r>
            <a:endParaRPr b="1">
              <a:latin typeface="Lato"/>
              <a:ea typeface="Lato"/>
              <a:cs typeface="Lato"/>
              <a:sym typeface="Lato"/>
            </a:endParaRPr>
          </a:p>
        </p:txBody>
      </p:sp>
      <p:sp>
        <p:nvSpPr>
          <p:cNvPr id="26" name="Google Shape;84;p13"/>
          <p:cNvSpPr/>
          <p:nvPr/>
        </p:nvSpPr>
        <p:spPr>
          <a:xfrm>
            <a:off x="3883184" y="1195169"/>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P1</a:t>
            </a:r>
            <a:endParaRPr sz="900" b="1" dirty="0"/>
          </a:p>
        </p:txBody>
      </p:sp>
      <p:sp>
        <p:nvSpPr>
          <p:cNvPr id="27" name="Google Shape;84;p13"/>
          <p:cNvSpPr/>
          <p:nvPr/>
        </p:nvSpPr>
        <p:spPr>
          <a:xfrm>
            <a:off x="4344137" y="1403742"/>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P2</a:t>
            </a:r>
            <a:endParaRPr sz="900" b="1" dirty="0"/>
          </a:p>
        </p:txBody>
      </p:sp>
      <p:sp>
        <p:nvSpPr>
          <p:cNvPr id="28" name="Google Shape;84;p13"/>
          <p:cNvSpPr/>
          <p:nvPr/>
        </p:nvSpPr>
        <p:spPr>
          <a:xfrm>
            <a:off x="3839304" y="1613881"/>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P3</a:t>
            </a:r>
            <a:endParaRPr sz="900" b="1" dirty="0"/>
          </a:p>
        </p:txBody>
      </p:sp>
      <p:sp>
        <p:nvSpPr>
          <p:cNvPr id="29" name="Google Shape;84;p13"/>
          <p:cNvSpPr/>
          <p:nvPr/>
        </p:nvSpPr>
        <p:spPr>
          <a:xfrm>
            <a:off x="3392316" y="1599342"/>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P5</a:t>
            </a:r>
            <a:endParaRPr sz="900" b="1" dirty="0"/>
          </a:p>
        </p:txBody>
      </p:sp>
      <p:sp>
        <p:nvSpPr>
          <p:cNvPr id="30" name="Google Shape;84;p13"/>
          <p:cNvSpPr/>
          <p:nvPr/>
        </p:nvSpPr>
        <p:spPr>
          <a:xfrm>
            <a:off x="3283013" y="2005081"/>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P6</a:t>
            </a:r>
            <a:endParaRPr sz="9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p:nvPr/>
        </p:nvSpPr>
        <p:spPr>
          <a:xfrm>
            <a:off x="302700" y="904675"/>
            <a:ext cx="7754400" cy="605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Strategies for promoting a data-driven culture</a:t>
            </a:r>
            <a:endParaRPr sz="1800" b="1" dirty="0">
              <a:latin typeface="Roboto"/>
              <a:ea typeface="Roboto"/>
              <a:cs typeface="Roboto"/>
              <a:sym typeface="Roboto"/>
            </a:endParaRPr>
          </a:p>
          <a:p>
            <a:pPr marL="0" lvl="0" indent="0" algn="l" rtl="0">
              <a:spcBef>
                <a:spcPts val="0"/>
              </a:spcBef>
              <a:spcAft>
                <a:spcPts val="0"/>
              </a:spcAft>
              <a:buNone/>
            </a:pPr>
            <a:endParaRPr sz="1800" b="1" dirty="0">
              <a:latin typeface="Roboto"/>
              <a:ea typeface="Roboto"/>
              <a:cs typeface="Roboto"/>
              <a:sym typeface="Roboto"/>
            </a:endParaRPr>
          </a:p>
          <a:p>
            <a:pPr marL="914400" lvl="0" indent="-914400">
              <a:lnSpc>
                <a:spcPct val="115000"/>
              </a:lnSpc>
              <a:spcBef>
                <a:spcPts val="1000"/>
              </a:spcBef>
            </a:pPr>
            <a:r>
              <a:rPr lang="en" sz="1200" dirty="0">
                <a:latin typeface="Roboto"/>
                <a:ea typeface="Roboto"/>
                <a:cs typeface="Roboto"/>
                <a:sym typeface="Roboto"/>
              </a:rPr>
              <a:t>Strategy 1:	[</a:t>
            </a:r>
            <a:r>
              <a:rPr lang="en-US" sz="1200" dirty="0"/>
              <a:t>Make a system to analyze the reviews and comments of consumer to make good decisions for the company</a:t>
            </a:r>
            <a:r>
              <a:rPr lang="en" sz="1200" dirty="0">
                <a:latin typeface="Roboto"/>
                <a:ea typeface="Roboto"/>
                <a:cs typeface="Roboto"/>
                <a:sym typeface="Roboto"/>
              </a:rPr>
              <a:t>]</a:t>
            </a:r>
            <a:endParaRPr sz="1200" dirty="0">
              <a:latin typeface="Roboto"/>
              <a:ea typeface="Roboto"/>
              <a:cs typeface="Roboto"/>
              <a:sym typeface="Roboto"/>
            </a:endParaRPr>
          </a:p>
          <a:p>
            <a:pPr marL="914400" lvl="0" indent="-914400">
              <a:lnSpc>
                <a:spcPct val="115000"/>
              </a:lnSpc>
              <a:spcBef>
                <a:spcPts val="1000"/>
              </a:spcBef>
            </a:pPr>
            <a:r>
              <a:rPr lang="en" sz="1200" dirty="0">
                <a:latin typeface="Roboto"/>
                <a:ea typeface="Roboto"/>
                <a:cs typeface="Roboto"/>
                <a:sym typeface="Roboto"/>
              </a:rPr>
              <a:t>Strategy 2:	[</a:t>
            </a:r>
            <a:r>
              <a:rPr lang="en-US" sz="1200" dirty="0"/>
              <a:t>Saving and optimizing marketing budget by just market the right customer by doing customer segmentation it could be only done by visualizing your sales data</a:t>
            </a:r>
            <a:r>
              <a:rPr lang="en" sz="1200" dirty="0">
                <a:latin typeface="Roboto"/>
                <a:ea typeface="Roboto"/>
                <a:cs typeface="Roboto"/>
                <a:sym typeface="Roboto"/>
              </a:rPr>
              <a:t>]</a:t>
            </a:r>
            <a:endParaRPr sz="1200" dirty="0">
              <a:latin typeface="Roboto"/>
              <a:ea typeface="Roboto"/>
              <a:cs typeface="Roboto"/>
              <a:sym typeface="Roboto"/>
            </a:endParaRPr>
          </a:p>
          <a:p>
            <a:pPr marL="914400" lvl="0" indent="-914400">
              <a:lnSpc>
                <a:spcPct val="115000"/>
              </a:lnSpc>
              <a:spcBef>
                <a:spcPts val="1000"/>
              </a:spcBef>
            </a:pPr>
            <a:r>
              <a:rPr lang="en" sz="1200" dirty="0">
                <a:latin typeface="Roboto"/>
                <a:ea typeface="Roboto"/>
                <a:cs typeface="Roboto"/>
                <a:sym typeface="Roboto"/>
              </a:rPr>
              <a:t>Strategy 3:	[</a:t>
            </a:r>
            <a:r>
              <a:rPr lang="en-US" sz="1200" dirty="0"/>
              <a:t>Use modern Warehousing technique because in today world data is new electricity so we need to save and use the data in best way </a:t>
            </a:r>
            <a:r>
              <a:rPr lang="en" sz="1200" dirty="0">
                <a:latin typeface="Roboto"/>
                <a:ea typeface="Roboto"/>
                <a:cs typeface="Roboto"/>
                <a:sym typeface="Roboto"/>
              </a:rPr>
              <a:t>]	</a:t>
            </a:r>
            <a:endParaRPr sz="1200" dirty="0">
              <a:latin typeface="Roboto"/>
              <a:ea typeface="Roboto"/>
              <a:cs typeface="Roboto"/>
              <a:sym typeface="Roboto"/>
            </a:endParaRPr>
          </a:p>
          <a:p>
            <a:pPr marL="914400" lvl="0" indent="-914400">
              <a:lnSpc>
                <a:spcPct val="115000"/>
              </a:lnSpc>
              <a:spcBef>
                <a:spcPts val="1000"/>
              </a:spcBef>
            </a:pPr>
            <a:r>
              <a:rPr lang="en" sz="1200" dirty="0">
                <a:latin typeface="Roboto"/>
                <a:ea typeface="Roboto"/>
                <a:cs typeface="Roboto"/>
                <a:sym typeface="Roboto"/>
              </a:rPr>
              <a:t>Strategy 4:	[</a:t>
            </a:r>
            <a:r>
              <a:rPr lang="en-US" sz="1200" dirty="0"/>
              <a:t>We have to implement the system to forecast our sales so we could make good decision in advance for that we need to analyze the marketing trends and our sales to forecast the sales </a:t>
            </a:r>
            <a:r>
              <a:rPr lang="en" sz="1200" dirty="0">
                <a:latin typeface="Roboto"/>
                <a:ea typeface="Roboto"/>
                <a:cs typeface="Roboto"/>
                <a:sym typeface="Roboto"/>
              </a:rPr>
              <a:t>]</a:t>
            </a:r>
            <a:endParaRPr sz="1200" dirty="0">
              <a:latin typeface="Roboto"/>
              <a:ea typeface="Roboto"/>
              <a:cs typeface="Roboto"/>
              <a:sym typeface="Roboto"/>
            </a:endParaRPr>
          </a:p>
          <a:p>
            <a:pPr marL="914400" lvl="0" indent="-914400">
              <a:lnSpc>
                <a:spcPct val="115000"/>
              </a:lnSpc>
              <a:spcBef>
                <a:spcPts val="1000"/>
              </a:spcBef>
            </a:pPr>
            <a:r>
              <a:rPr lang="en" sz="1200" dirty="0">
                <a:latin typeface="Roboto"/>
                <a:ea typeface="Roboto"/>
                <a:cs typeface="Roboto"/>
                <a:sym typeface="Roboto"/>
              </a:rPr>
              <a:t>Strategy 5:	[</a:t>
            </a:r>
            <a:r>
              <a:rPr lang="en-US" sz="1200" dirty="0"/>
              <a:t>We need to use data driven techniques to evaluate our human recourse we have to build a system where we can measure the performance of each employee on the bases of data </a:t>
            </a:r>
            <a:r>
              <a:rPr lang="en" sz="1200" dirty="0">
                <a:latin typeface="Roboto"/>
                <a:ea typeface="Roboto"/>
                <a:cs typeface="Roboto"/>
                <a:sym typeface="Roboto"/>
              </a:rPr>
              <a:t>]</a:t>
            </a:r>
            <a:endParaRPr sz="1200" dirty="0">
              <a:latin typeface="Roboto"/>
              <a:ea typeface="Roboto"/>
              <a:cs typeface="Roboto"/>
              <a:sym typeface="Roboto"/>
            </a:endParaRPr>
          </a:p>
          <a:p>
            <a:pPr marL="914400" lvl="0" indent="-914400">
              <a:lnSpc>
                <a:spcPct val="115000"/>
              </a:lnSpc>
              <a:spcBef>
                <a:spcPts val="1000"/>
              </a:spcBef>
              <a:spcAft>
                <a:spcPts val="1000"/>
              </a:spcAft>
            </a:pPr>
            <a:r>
              <a:rPr lang="en" sz="1200" dirty="0">
                <a:latin typeface="Roboto"/>
                <a:ea typeface="Roboto"/>
                <a:cs typeface="Roboto"/>
                <a:sym typeface="Roboto"/>
              </a:rPr>
              <a:t>Strategy 6:	[</a:t>
            </a:r>
            <a:r>
              <a:rPr lang="en-US" sz="1200" dirty="0"/>
              <a:t>It is most important to make your business fraud free for that we need to record and save every transactions and its customer data so our data scientists could be able to detect fraud in upcoming transaction </a:t>
            </a:r>
            <a:r>
              <a:rPr lang="en" dirty="0">
                <a:latin typeface="Roboto"/>
                <a:ea typeface="Roboto"/>
                <a:cs typeface="Roboto"/>
                <a:sym typeface="Roboto"/>
              </a:rPr>
              <a:t>]</a:t>
            </a:r>
            <a:endParaRPr dirty="0">
              <a:latin typeface="Roboto"/>
              <a:ea typeface="Roboto"/>
              <a:cs typeface="Roboto"/>
              <a:sym typeface="Roboto"/>
            </a:endParaRPr>
          </a:p>
        </p:txBody>
      </p:sp>
      <p:sp>
        <p:nvSpPr>
          <p:cNvPr id="201" name="Google Shape;201;p22"/>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I have identified six strategies for promoting a data-driven culture in our business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graphicFrame>
        <p:nvGraphicFramePr>
          <p:cNvPr id="207" name="Google Shape;207;p23"/>
          <p:cNvGraphicFramePr/>
          <p:nvPr>
            <p:extLst>
              <p:ext uri="{D42A27DB-BD31-4B8C-83A1-F6EECF244321}">
                <p14:modId xmlns:p14="http://schemas.microsoft.com/office/powerpoint/2010/main" val="3566451419"/>
              </p:ext>
            </p:extLst>
          </p:nvPr>
        </p:nvGraphicFramePr>
        <p:xfrm>
          <a:off x="232125" y="936650"/>
          <a:ext cx="8679750" cy="3700272"/>
        </p:xfrm>
        <a:graphic>
          <a:graphicData uri="http://schemas.openxmlformats.org/drawingml/2006/table">
            <a:tbl>
              <a:tblPr>
                <a:noFill/>
                <a:tableStyleId>{40FE8716-26F0-4574-A3BE-1CC9830168C7}</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6662575">
                  <a:extLst>
                    <a:ext uri="{9D8B030D-6E8A-4147-A177-3AD203B41FA5}">
                      <a16:colId xmlns:a16="http://schemas.microsoft.com/office/drawing/2014/main" val="20002"/>
                    </a:ext>
                  </a:extLst>
                </a:gridCol>
              </a:tblGrid>
              <a:tr h="638175">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Data Requirements</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What data should be included in the Data Strategy?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lvl="0" indent="-177800" algn="l" rtl="0">
                        <a:lnSpc>
                          <a:spcPct val="115000"/>
                        </a:lnSpc>
                        <a:spcBef>
                          <a:spcPts val="0"/>
                        </a:spcBef>
                        <a:spcAft>
                          <a:spcPts val="0"/>
                        </a:spcAft>
                        <a:buSzPts val="1000"/>
                        <a:buChar char="●"/>
                      </a:pPr>
                      <a:r>
                        <a:rPr lang="en" sz="1000" dirty="0"/>
                        <a:t>[</a:t>
                      </a:r>
                      <a:r>
                        <a:rPr lang="en-US" sz="1400" dirty="0">
                          <a:effectLst/>
                          <a:latin typeface="Arial"/>
                          <a:ea typeface="Arial"/>
                        </a:rPr>
                        <a:t>Your data strategy should include be a review process in your data gathering. So by reviewing the data you can improve your data managements. Asses your data after a regular interval of time and compare its results and with your competitors</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36475">
                <a:tc rowSpan="4">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Data Governance</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Data Availability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a:t>[</a:t>
                      </a:r>
                      <a:r>
                        <a:rPr lang="en-US" sz="1400" dirty="0">
                          <a:effectLst/>
                          <a:latin typeface="Arial"/>
                          <a:ea typeface="Arial"/>
                        </a:rPr>
                        <a:t>1. There should be multiple sources of data means you should always have a backup of your data if one source fails but your data availability must not stop</a:t>
                      </a:r>
                    </a:p>
                    <a:p>
                      <a:r>
                        <a:rPr lang="en-US" sz="1400" dirty="0">
                          <a:effectLst/>
                          <a:latin typeface="Arial"/>
                          <a:ea typeface="Arial"/>
                        </a:rPr>
                        <a:t>   2. There should be an automate failover system if your one component fails to provide data other should automatically replace it </a:t>
                      </a:r>
                      <a:r>
                        <a:rPr lang="en" sz="1000" dirty="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13825">
                <a:tc vMerge="1">
                  <a:txBody>
                    <a:bodyPr/>
                    <a:lstStyle/>
                    <a:p>
                      <a:endParaRPr lang="en-US"/>
                    </a:p>
                  </a:txBody>
                  <a:tcPr/>
                </a:tc>
                <a:tc>
                  <a:txBody>
                    <a:bodyPr/>
                    <a:lstStyle/>
                    <a:p>
                      <a:pPr marL="0" lvl="0" indent="0" algn="l" rtl="0">
                        <a:lnSpc>
                          <a:spcPct val="115000"/>
                        </a:lnSpc>
                        <a:spcBef>
                          <a:spcPts val="0"/>
                        </a:spcBef>
                        <a:spcAft>
                          <a:spcPts val="0"/>
                        </a:spcAft>
                        <a:buNone/>
                      </a:pPr>
                      <a:r>
                        <a:rPr lang="en" sz="1000"/>
                        <a:t>Usability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a:t>[</a:t>
                      </a:r>
                      <a:r>
                        <a:rPr lang="en-US" sz="1400" dirty="0">
                          <a:effectLst/>
                          <a:latin typeface="Arial"/>
                          <a:ea typeface="Arial"/>
                        </a:rPr>
                        <a:t>1. By making attractive and useful dashboard using BI tools</a:t>
                      </a:r>
                    </a:p>
                    <a:p>
                      <a:r>
                        <a:rPr lang="en-US" sz="1400" dirty="0">
                          <a:effectLst/>
                          <a:latin typeface="Arial"/>
                          <a:ea typeface="Arial"/>
                        </a:rPr>
                        <a:t>2. You should use the review and comment data to predict the behavior of your consumer</a:t>
                      </a:r>
                      <a:r>
                        <a:rPr lang="en" sz="1000" dirty="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374525">
                <a:tc vMerge="1">
                  <a:txBody>
                    <a:bodyPr/>
                    <a:lstStyle/>
                    <a:p>
                      <a:endParaRPr lang="en-US"/>
                    </a:p>
                  </a:txBody>
                  <a:tcPr/>
                </a:tc>
                <a:tc>
                  <a:txBody>
                    <a:bodyPr/>
                    <a:lstStyle/>
                    <a:p>
                      <a:pPr marL="0" lvl="0" indent="0" algn="l" rtl="0">
                        <a:lnSpc>
                          <a:spcPct val="115000"/>
                        </a:lnSpc>
                        <a:spcBef>
                          <a:spcPts val="0"/>
                        </a:spcBef>
                        <a:spcAft>
                          <a:spcPts val="0"/>
                        </a:spcAft>
                        <a:buNone/>
                      </a:pPr>
                      <a:r>
                        <a:rPr lang="en" sz="1000"/>
                        <a:t>Integrity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a:t>[</a:t>
                      </a:r>
                      <a:r>
                        <a:rPr lang="en-US" sz="1400" dirty="0">
                          <a:effectLst/>
                          <a:latin typeface="Arial"/>
                          <a:ea typeface="Arial"/>
                        </a:rPr>
                        <a:t>1. You should periodically authenticate the sources of data.</a:t>
                      </a:r>
                    </a:p>
                    <a:p>
                      <a:r>
                        <a:rPr lang="en-US" sz="1400" dirty="0">
                          <a:effectLst/>
                          <a:latin typeface="Arial"/>
                          <a:ea typeface="Arial"/>
                        </a:rPr>
                        <a:t>2. You should uniform the data format and applicability which is being reported to the organization]</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354275">
                <a:tc vMerge="1">
                  <a:txBody>
                    <a:bodyPr/>
                    <a:lstStyle/>
                    <a:p>
                      <a:endParaRPr lang="en-US"/>
                    </a:p>
                  </a:txBody>
                  <a:tcPr/>
                </a:tc>
                <a:tc>
                  <a:txBody>
                    <a:bodyPr/>
                    <a:lstStyle/>
                    <a:p>
                      <a:pPr marL="0" lvl="0" indent="0" algn="l" rtl="0">
                        <a:lnSpc>
                          <a:spcPct val="115000"/>
                        </a:lnSpc>
                        <a:spcBef>
                          <a:spcPts val="0"/>
                        </a:spcBef>
                        <a:spcAft>
                          <a:spcPts val="0"/>
                        </a:spcAft>
                        <a:buNone/>
                      </a:pPr>
                      <a:r>
                        <a:rPr lang="en" sz="1000"/>
                        <a:t>Security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a:t>[</a:t>
                      </a:r>
                      <a:r>
                        <a:rPr lang="en-US" sz="1400" dirty="0">
                          <a:effectLst/>
                          <a:latin typeface="Arial"/>
                          <a:ea typeface="Arial"/>
                        </a:rPr>
                        <a:t>1. You need to use encryption strategy to secure your data</a:t>
                      </a:r>
                    </a:p>
                    <a:p>
                      <a:r>
                        <a:rPr lang="en-US" sz="1400" dirty="0">
                          <a:effectLst/>
                          <a:latin typeface="Arial"/>
                          <a:ea typeface="Arial"/>
                        </a:rPr>
                        <a:t>2. You need to implement data loss prevention technique to stop the loss of your important data</a:t>
                      </a:r>
                      <a:r>
                        <a:rPr lang="en" sz="1000" dirty="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08" name="Google Shape;208;p23"/>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Technical Infrastructure Needed to Support the Data Science Organization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aphicFrame>
        <p:nvGraphicFramePr>
          <p:cNvPr id="4" name="Google Shape;207;p23"/>
          <p:cNvGraphicFramePr/>
          <p:nvPr>
            <p:extLst>
              <p:ext uri="{D42A27DB-BD31-4B8C-83A1-F6EECF244321}">
                <p14:modId xmlns:p14="http://schemas.microsoft.com/office/powerpoint/2010/main" val="4081602434"/>
              </p:ext>
            </p:extLst>
          </p:nvPr>
        </p:nvGraphicFramePr>
        <p:xfrm>
          <a:off x="232125" y="936650"/>
          <a:ext cx="8679750" cy="2770632"/>
        </p:xfrm>
        <a:graphic>
          <a:graphicData uri="http://schemas.openxmlformats.org/drawingml/2006/table">
            <a:tbl>
              <a:tblPr>
                <a:noFill/>
                <a:tableStyleId>{40FE8716-26F0-4574-A3BE-1CC9830168C7}</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6662575">
                  <a:extLst>
                    <a:ext uri="{9D8B030D-6E8A-4147-A177-3AD203B41FA5}">
                      <a16:colId xmlns:a16="http://schemas.microsoft.com/office/drawing/2014/main" val="20002"/>
                    </a:ext>
                  </a:extLst>
                </a:gridCol>
              </a:tblGrid>
              <a:tr h="549000">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Technology</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t>Data Architecture Components</a:t>
                      </a:r>
                      <a:endParaRPr sz="1000" dirty="0"/>
                    </a:p>
                  </a:txBody>
                  <a:tcPr marL="28575" marR="28575" marT="19050" marB="19050" anchor="ctr">
                    <a:lnL w="9525" cap="flat" cmpd="sng" algn="ctr">
                      <a:solidFill>
                        <a:srgbClr val="D9D9D9"/>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a:t>[</a:t>
                      </a:r>
                      <a:r>
                        <a:rPr lang="en-US" sz="1400" dirty="0">
                          <a:effectLst/>
                          <a:latin typeface="Arial"/>
                          <a:ea typeface="Arial"/>
                        </a:rPr>
                        <a:t>There should be proper pipelines of data to collect and process data in a beneficial way.</a:t>
                      </a:r>
                    </a:p>
                    <a:p>
                      <a:r>
                        <a:rPr lang="en-US" sz="1400" dirty="0">
                          <a:effectLst/>
                          <a:latin typeface="Arial"/>
                          <a:ea typeface="Arial"/>
                        </a:rPr>
                        <a:t>You can also use cloud storage to store and process your data</a:t>
                      </a:r>
                      <a:r>
                        <a:rPr lang="en" sz="1000" dirty="0"/>
                        <a:t>]</a:t>
                      </a:r>
                      <a:endParaRPr sz="1000" dirty="0"/>
                    </a:p>
                  </a:txBody>
                  <a:tcPr marL="28575" marR="28575" marT="19050" marB="19050" anchor="ctr">
                    <a:lnL w="9525" cap="flat" cmpd="sng" algn="ctr">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681175">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Skills and Capacity</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Data literacy skills and organizational capacity </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a:t>[</a:t>
                      </a:r>
                      <a:r>
                        <a:rPr lang="en-US" sz="1400" dirty="0">
                          <a:effectLst/>
                          <a:latin typeface="Arial"/>
                          <a:ea typeface="Arial"/>
                        </a:rPr>
                        <a:t>1. You are supposed to motivate your teams to play with data and get insights and hidden information from the data.</a:t>
                      </a:r>
                    </a:p>
                    <a:p>
                      <a:r>
                        <a:rPr lang="en-US" sz="1400" dirty="0">
                          <a:effectLst/>
                          <a:latin typeface="Arial"/>
                          <a:ea typeface="Arial"/>
                        </a:rPr>
                        <a:t>2. you should promote  the questions culture about data you need to encourage your team to asks question about data.</a:t>
                      </a:r>
                    </a:p>
                    <a:p>
                      <a:r>
                        <a:rPr lang="en-US" sz="1400" dirty="0">
                          <a:effectLst/>
                          <a:latin typeface="Arial"/>
                          <a:ea typeface="Arial"/>
                        </a:rPr>
                        <a:t>3. Provide environment and tools to do experiment with data and should arrange workshops and trainings to enhance your team skill</a:t>
                      </a:r>
                      <a:r>
                        <a:rPr lang="en" sz="1000" dirty="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568025">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Support for Machine Learning</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Machine learning architecture </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228600" lvl="0" indent="-177800" algn="l" rtl="0">
                        <a:lnSpc>
                          <a:spcPct val="115000"/>
                        </a:lnSpc>
                        <a:spcBef>
                          <a:spcPts val="0"/>
                        </a:spcBef>
                        <a:spcAft>
                          <a:spcPts val="0"/>
                        </a:spcAft>
                        <a:buSzPts val="1000"/>
                        <a:buChar char="●"/>
                      </a:pPr>
                      <a:r>
                        <a:rPr lang="en" sz="1000" dirty="0"/>
                        <a:t>[</a:t>
                      </a:r>
                      <a:r>
                        <a:rPr lang="en-US" sz="1400" dirty="0">
                          <a:effectLst/>
                          <a:latin typeface="Arial"/>
                          <a:ea typeface="Arial"/>
                        </a:rPr>
                        <a:t>Using machine learning on your data you can forecast the sales and behavior of your customer. You can generate missing  data using machine learning technique you can classify fraud using machine learning techniques </a:t>
                      </a:r>
                      <a:r>
                        <a:rPr lang="en" sz="1000" dirty="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dirty="0">
                <a:solidFill>
                  <a:schemeClr val="dk1"/>
                </a:solidFill>
                <a:latin typeface="Open Sans"/>
                <a:ea typeface="Open Sans"/>
                <a:cs typeface="Open Sans"/>
                <a:sym typeface="Open Sans"/>
              </a:rPr>
              <a:t>Daraz.com</a:t>
            </a:r>
            <a:endParaRPr sz="17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000" b="1" dirty="0"/>
          </a:p>
        </p:txBody>
      </p:sp>
      <p:sp>
        <p:nvSpPr>
          <p:cNvPr id="94" name="Google Shape;94;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Implement Data Science to Grow your Business </a:t>
            </a:r>
            <a:endParaRPr dirty="0">
              <a:solidFill>
                <a:schemeClr val="dk1"/>
              </a:solidFill>
            </a:endParaRPr>
          </a:p>
        </p:txBody>
      </p:sp>
      <p:sp>
        <p:nvSpPr>
          <p:cNvPr id="95" name="Google Shape;95;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rPr>
              <a:t>Ch</a:t>
            </a:r>
            <a:r>
              <a:rPr lang="en-US" b="1" dirty="0" err="1">
                <a:solidFill>
                  <a:schemeClr val="dk1"/>
                </a:solidFill>
              </a:rPr>
              <a:t>ief</a:t>
            </a:r>
            <a:r>
              <a:rPr lang="en-US" b="1" dirty="0">
                <a:solidFill>
                  <a:schemeClr val="dk1"/>
                </a:solidFill>
              </a:rPr>
              <a:t> Data Scientist </a:t>
            </a:r>
            <a:endParaRPr b="1" dirty="0">
              <a:solidFill>
                <a:schemeClr val="dk1"/>
              </a:solidFill>
            </a:endParaRPr>
          </a:p>
          <a:p>
            <a:pPr marL="0" lvl="0" indent="0" algn="l" rtl="0">
              <a:spcBef>
                <a:spcPts val="0"/>
              </a:spcBef>
              <a:spcAft>
                <a:spcPts val="0"/>
              </a:spcAft>
              <a:buNone/>
            </a:pPr>
            <a:endParaRPr b="1" dirty="0">
              <a:solidFill>
                <a:schemeClr val="dk1"/>
              </a:solidFill>
            </a:endParaRPr>
          </a:p>
          <a:p>
            <a:pPr marL="0" lvl="0" indent="0" algn="l" rtl="0">
              <a:spcBef>
                <a:spcPts val="0"/>
              </a:spcBef>
              <a:spcAft>
                <a:spcPts val="0"/>
              </a:spcAft>
              <a:buNone/>
            </a:pPr>
            <a:r>
              <a:rPr lang="en" b="1" dirty="0">
                <a:solidFill>
                  <a:schemeClr val="dk1"/>
                </a:solidFill>
              </a:rPr>
              <a:t>Jan 1,2023</a:t>
            </a:r>
            <a:endParaRPr b="1"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p:nvPr/>
        </p:nvSpPr>
        <p:spPr>
          <a:xfrm>
            <a:off x="253100" y="2239300"/>
            <a:ext cx="8454900" cy="10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Approach</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a:latin typeface="Roboto"/>
                <a:ea typeface="Roboto"/>
                <a:cs typeface="Roboto"/>
                <a:sym typeface="Roboto"/>
              </a:rPr>
              <a:t>O</a:t>
            </a:r>
            <a:r>
              <a:rPr lang="en" dirty="0">
                <a:latin typeface="Roboto"/>
                <a:ea typeface="Roboto"/>
                <a:cs typeface="Roboto"/>
                <a:sym typeface="Roboto"/>
              </a:rPr>
              <a:t>ur approach will be to follow strict dealine of our project and implement data science in our business</a:t>
            </a:r>
            <a:endParaRPr dirty="0">
              <a:latin typeface="Roboto"/>
              <a:ea typeface="Roboto"/>
              <a:cs typeface="Roboto"/>
              <a:sym typeface="Roboto"/>
            </a:endParaRPr>
          </a:p>
        </p:txBody>
      </p:sp>
      <p:sp>
        <p:nvSpPr>
          <p:cNvPr id="101" name="Google Shape;101;p15"/>
          <p:cNvSpPr txBox="1"/>
          <p:nvPr/>
        </p:nvSpPr>
        <p:spPr>
          <a:xfrm>
            <a:off x="226500" y="3411850"/>
            <a:ext cx="8454900" cy="10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Results</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Results will be remarkable after executing our 100 day plan to make our business grow using data science techniques </a:t>
            </a:r>
            <a:endParaRPr dirty="0">
              <a:latin typeface="Roboto"/>
              <a:ea typeface="Roboto"/>
              <a:cs typeface="Roboto"/>
              <a:sym typeface="Roboto"/>
            </a:endParaRPr>
          </a:p>
        </p:txBody>
      </p:sp>
      <p:sp>
        <p:nvSpPr>
          <p:cNvPr id="102" name="Google Shape;102;p15"/>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Executive Summary</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
        <p:nvSpPr>
          <p:cNvPr id="103" name="Google Shape;103;p15"/>
          <p:cNvSpPr txBox="1"/>
          <p:nvPr/>
        </p:nvSpPr>
        <p:spPr>
          <a:xfrm>
            <a:off x="226500" y="1133275"/>
            <a:ext cx="7301700" cy="8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Purpose of 100-day plan </a:t>
            </a:r>
            <a:endParaRPr sz="1800" dirty="0">
              <a:latin typeface="Roboto"/>
              <a:ea typeface="Roboto"/>
              <a:cs typeface="Roboto"/>
              <a:sym typeface="Roboto"/>
            </a:endParaRPr>
          </a:p>
          <a:p>
            <a:pPr marL="139700" lvl="0" algn="l" rtl="0">
              <a:spcBef>
                <a:spcPts val="0"/>
              </a:spcBef>
              <a:spcAft>
                <a:spcPts val="0"/>
              </a:spcAft>
              <a:buSzPts val="1400"/>
            </a:pPr>
            <a:r>
              <a:rPr lang="en" dirty="0">
                <a:latin typeface="Roboto"/>
                <a:ea typeface="Roboto"/>
                <a:cs typeface="Roboto"/>
                <a:sym typeface="Roboto"/>
              </a:rPr>
              <a:t>We will implement 6 of our data sceince projects mentioned in below slides ans strategies to make our business grow</a:t>
            </a: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p:nvPr/>
        </p:nvSpPr>
        <p:spPr>
          <a:xfrm>
            <a:off x="226500" y="1133275"/>
            <a:ext cx="7301700" cy="3520918"/>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1000"/>
              </a:spcBef>
              <a:spcAft>
                <a:spcPts val="1000"/>
              </a:spcAft>
              <a:buSzPts val="1900"/>
              <a:buFont typeface="Roboto"/>
              <a:buChar char="●"/>
            </a:pPr>
            <a:r>
              <a:rPr lang="en" sz="1900" b="1" dirty="0">
                <a:latin typeface="Roboto"/>
                <a:ea typeface="Roboto"/>
                <a:cs typeface="Roboto"/>
                <a:sym typeface="Roboto"/>
              </a:rPr>
              <a:t>[Data collection and cleaning</a:t>
            </a:r>
          </a:p>
          <a:p>
            <a:pPr marL="457200" lvl="0" indent="-349250" algn="l" rtl="0">
              <a:lnSpc>
                <a:spcPct val="115000"/>
              </a:lnSpc>
              <a:spcBef>
                <a:spcPts val="1000"/>
              </a:spcBef>
              <a:spcAft>
                <a:spcPts val="1000"/>
              </a:spcAft>
              <a:buSzPts val="1900"/>
              <a:buFont typeface="Roboto"/>
              <a:buChar char="●"/>
            </a:pPr>
            <a:r>
              <a:rPr lang="en" sz="1900" b="1" dirty="0">
                <a:latin typeface="Roboto"/>
                <a:ea typeface="Roboto"/>
                <a:cs typeface="Roboto"/>
                <a:sym typeface="Roboto"/>
              </a:rPr>
              <a:t>Data analysis </a:t>
            </a:r>
          </a:p>
          <a:p>
            <a:pPr marL="457200" lvl="0" indent="-349250" algn="l" rtl="0">
              <a:lnSpc>
                <a:spcPct val="115000"/>
              </a:lnSpc>
              <a:spcBef>
                <a:spcPts val="1000"/>
              </a:spcBef>
              <a:spcAft>
                <a:spcPts val="1000"/>
              </a:spcAft>
              <a:buSzPts val="1900"/>
              <a:buFont typeface="Roboto"/>
              <a:buChar char="●"/>
            </a:pPr>
            <a:r>
              <a:rPr lang="en" sz="1900" b="1" dirty="0">
                <a:latin typeface="Roboto"/>
                <a:ea typeface="Roboto"/>
                <a:cs typeface="Roboto"/>
                <a:sym typeface="Roboto"/>
              </a:rPr>
              <a:t>Data Visualization</a:t>
            </a:r>
          </a:p>
          <a:p>
            <a:pPr marL="457200" lvl="0" indent="-349250" algn="l" rtl="0">
              <a:lnSpc>
                <a:spcPct val="115000"/>
              </a:lnSpc>
              <a:spcBef>
                <a:spcPts val="1000"/>
              </a:spcBef>
              <a:spcAft>
                <a:spcPts val="1000"/>
              </a:spcAft>
              <a:buSzPts val="1900"/>
              <a:buFont typeface="Roboto"/>
              <a:buChar char="●"/>
            </a:pPr>
            <a:r>
              <a:rPr lang="en" sz="1900" b="1" dirty="0">
                <a:latin typeface="Roboto"/>
                <a:ea typeface="Roboto"/>
                <a:cs typeface="Roboto"/>
                <a:sym typeface="Roboto"/>
              </a:rPr>
              <a:t>Models Development</a:t>
            </a:r>
          </a:p>
          <a:p>
            <a:pPr marL="457200" lvl="0" indent="-349250" algn="l" rtl="0">
              <a:lnSpc>
                <a:spcPct val="115000"/>
              </a:lnSpc>
              <a:spcBef>
                <a:spcPts val="1000"/>
              </a:spcBef>
              <a:spcAft>
                <a:spcPts val="1000"/>
              </a:spcAft>
              <a:buSzPts val="1900"/>
              <a:buFont typeface="Roboto"/>
              <a:buChar char="●"/>
            </a:pPr>
            <a:r>
              <a:rPr lang="en" sz="1900" b="1" dirty="0">
                <a:latin typeface="Roboto"/>
                <a:ea typeface="Roboto"/>
                <a:cs typeface="Roboto"/>
                <a:sym typeface="Roboto"/>
              </a:rPr>
              <a:t>Communication with stakeholders]</a:t>
            </a:r>
          </a:p>
        </p:txBody>
      </p:sp>
      <p:sp>
        <p:nvSpPr>
          <p:cNvPr id="109" name="Google Shape;109;p16"/>
          <p:cNvSpPr txBox="1"/>
          <p:nvPr/>
        </p:nvSpPr>
        <p:spPr>
          <a:xfrm>
            <a:off x="230112" y="112151"/>
            <a:ext cx="7717800" cy="48374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dirty="0">
                <a:solidFill>
                  <a:schemeClr val="dk1"/>
                </a:solidFill>
                <a:latin typeface="Open Sans"/>
                <a:ea typeface="Open Sans"/>
                <a:cs typeface="Open Sans"/>
                <a:sym typeface="Open Sans"/>
              </a:rPr>
              <a:t>Scope of Work for First 100 Days</a:t>
            </a:r>
            <a:endParaRPr sz="21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Candidate Data Science Projects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graphicFrame>
        <p:nvGraphicFramePr>
          <p:cNvPr id="115" name="Google Shape;115;p17"/>
          <p:cNvGraphicFramePr/>
          <p:nvPr>
            <p:extLst>
              <p:ext uri="{D42A27DB-BD31-4B8C-83A1-F6EECF244321}">
                <p14:modId xmlns:p14="http://schemas.microsoft.com/office/powerpoint/2010/main" val="76950414"/>
              </p:ext>
            </p:extLst>
          </p:nvPr>
        </p:nvGraphicFramePr>
        <p:xfrm>
          <a:off x="572450" y="1164500"/>
          <a:ext cx="7999100" cy="4036695"/>
        </p:xfrm>
        <a:graphic>
          <a:graphicData uri="http://schemas.openxmlformats.org/drawingml/2006/table">
            <a:tbl>
              <a:tblPr>
                <a:noFill/>
                <a:tableStyleId>{7B33E20B-FB17-4BFF-8D7F-3647E2731627}</a:tableStyleId>
              </a:tblPr>
              <a:tblGrid>
                <a:gridCol w="1756475">
                  <a:extLst>
                    <a:ext uri="{9D8B030D-6E8A-4147-A177-3AD203B41FA5}">
                      <a16:colId xmlns:a16="http://schemas.microsoft.com/office/drawing/2014/main" val="20000"/>
                    </a:ext>
                  </a:extLst>
                </a:gridCol>
                <a:gridCol w="1619600">
                  <a:extLst>
                    <a:ext uri="{9D8B030D-6E8A-4147-A177-3AD203B41FA5}">
                      <a16:colId xmlns:a16="http://schemas.microsoft.com/office/drawing/2014/main" val="20001"/>
                    </a:ext>
                  </a:extLst>
                </a:gridCol>
                <a:gridCol w="1556675">
                  <a:extLst>
                    <a:ext uri="{9D8B030D-6E8A-4147-A177-3AD203B41FA5}">
                      <a16:colId xmlns:a16="http://schemas.microsoft.com/office/drawing/2014/main" val="20002"/>
                    </a:ext>
                  </a:extLst>
                </a:gridCol>
                <a:gridCol w="1472650">
                  <a:extLst>
                    <a:ext uri="{9D8B030D-6E8A-4147-A177-3AD203B41FA5}">
                      <a16:colId xmlns:a16="http://schemas.microsoft.com/office/drawing/2014/main" val="20003"/>
                    </a:ext>
                  </a:extLst>
                </a:gridCol>
                <a:gridCol w="1593700">
                  <a:extLst>
                    <a:ext uri="{9D8B030D-6E8A-4147-A177-3AD203B41FA5}">
                      <a16:colId xmlns:a16="http://schemas.microsoft.com/office/drawing/2014/main" val="20004"/>
                    </a:ext>
                  </a:extLst>
                </a:gridCol>
              </a:tblGrid>
              <a:tr h="752475">
                <a:tc>
                  <a:txBody>
                    <a:bodyPr/>
                    <a:lstStyle/>
                    <a:p>
                      <a:pPr marL="0" lvl="0" indent="0" algn="l" rtl="0">
                        <a:lnSpc>
                          <a:spcPct val="115000"/>
                        </a:lnSpc>
                        <a:spcBef>
                          <a:spcPts val="0"/>
                        </a:spcBef>
                        <a:spcAft>
                          <a:spcPts val="0"/>
                        </a:spcAft>
                        <a:buNone/>
                      </a:pPr>
                      <a:endParaRPr sz="1000" dirty="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Open Sans"/>
                          <a:ea typeface="Open Sans"/>
                          <a:cs typeface="Open Sans"/>
                          <a:sym typeface="Open Sans"/>
                        </a:rPr>
                        <a:t>Functional Area</a:t>
                      </a:r>
                      <a:endParaRPr sz="10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lvl="0" indent="0" algn="ctr" rtl="0">
                        <a:lnSpc>
                          <a:spcPct val="115000"/>
                        </a:lnSpc>
                        <a:spcBef>
                          <a:spcPts val="0"/>
                        </a:spcBef>
                        <a:spcAft>
                          <a:spcPts val="0"/>
                        </a:spcAft>
                        <a:buNone/>
                      </a:pPr>
                      <a:r>
                        <a:rPr lang="en" sz="1000" b="1">
                          <a:latin typeface="Open Sans"/>
                          <a:ea typeface="Open Sans"/>
                          <a:cs typeface="Open Sans"/>
                          <a:sym typeface="Open Sans"/>
                        </a:rPr>
                        <a:t>Project Description</a:t>
                      </a:r>
                      <a:endParaRPr sz="10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1:</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[Recommendation</a:t>
                      </a:r>
                      <a:r>
                        <a:rPr lang="en" sz="1000" b="1" baseline="0" dirty="0">
                          <a:latin typeface="Open Sans"/>
                          <a:ea typeface="Open Sans"/>
                          <a:cs typeface="Open Sans"/>
                          <a:sym typeface="Open Sans"/>
                        </a:rPr>
                        <a:t> System </a:t>
                      </a:r>
                      <a:r>
                        <a:rPr lang="en" sz="1000" b="1" dirty="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[MArketing]</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lvl="0" indent="0" algn="l" rtl="0">
                        <a:lnSpc>
                          <a:spcPct val="115000"/>
                        </a:lnSpc>
                        <a:spcBef>
                          <a:spcPts val="0"/>
                        </a:spcBef>
                        <a:spcAft>
                          <a:spcPts val="0"/>
                        </a:spcAft>
                        <a:buNone/>
                      </a:pPr>
                      <a:r>
                        <a:rPr lang="en" sz="1000" dirty="0">
                          <a:latin typeface="Open Sans"/>
                          <a:ea typeface="Open Sans"/>
                          <a:cs typeface="Open Sans"/>
                          <a:sym typeface="Open Sans"/>
                        </a:rPr>
                        <a:t>[We</a:t>
                      </a:r>
                      <a:r>
                        <a:rPr lang="en" sz="1000" baseline="0" dirty="0">
                          <a:latin typeface="Open Sans"/>
                          <a:ea typeface="Open Sans"/>
                          <a:cs typeface="Open Sans"/>
                          <a:sym typeface="Open Sans"/>
                        </a:rPr>
                        <a:t> will make recommendation system to make relevant recommendation of products according to our customer desires</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2:</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[Customer</a:t>
                      </a:r>
                      <a:r>
                        <a:rPr lang="en" sz="1000" b="1" baseline="0" dirty="0">
                          <a:latin typeface="Open Sans"/>
                          <a:ea typeface="Open Sans"/>
                          <a:cs typeface="Open Sans"/>
                          <a:sym typeface="Open Sans"/>
                        </a:rPr>
                        <a:t> Segmentation using GMM</a:t>
                      </a:r>
                      <a:r>
                        <a:rPr lang="en" sz="1000" b="1" dirty="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[Marketing]</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lvl="0" indent="0" algn="l" rtl="0">
                        <a:lnSpc>
                          <a:spcPct val="115000"/>
                        </a:lnSpc>
                        <a:spcBef>
                          <a:spcPts val="0"/>
                        </a:spcBef>
                        <a:spcAft>
                          <a:spcPts val="0"/>
                        </a:spcAft>
                        <a:buNone/>
                      </a:pPr>
                      <a:r>
                        <a:rPr lang="en" sz="1000" dirty="0">
                          <a:latin typeface="Open Sans"/>
                          <a:ea typeface="Open Sans"/>
                          <a:cs typeface="Open Sans"/>
                          <a:sym typeface="Open Sans"/>
                        </a:rPr>
                        <a:t>[We</a:t>
                      </a:r>
                      <a:r>
                        <a:rPr lang="en" sz="1000" baseline="0" dirty="0">
                          <a:latin typeface="Open Sans"/>
                          <a:ea typeface="Open Sans"/>
                          <a:cs typeface="Open Sans"/>
                          <a:sym typeface="Open Sans"/>
                        </a:rPr>
                        <a:t> will determined the different segment of customer, find out our target segments of customer and then launch a marketing campaign for our target segment using Gaussian Mixture Model  </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3:</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[Sales</a:t>
                      </a:r>
                      <a:r>
                        <a:rPr lang="en" sz="1000" b="1" baseline="0" dirty="0">
                          <a:latin typeface="Open Sans"/>
                          <a:ea typeface="Open Sans"/>
                          <a:cs typeface="Open Sans"/>
                          <a:sym typeface="Open Sans"/>
                        </a:rPr>
                        <a:t> Prediction system using ARIMA</a:t>
                      </a:r>
                      <a:r>
                        <a:rPr lang="en" sz="1000" b="1" dirty="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[Supply</a:t>
                      </a:r>
                      <a:r>
                        <a:rPr lang="en" sz="1000" baseline="0" dirty="0">
                          <a:latin typeface="Open Sans"/>
                          <a:ea typeface="Open Sans"/>
                          <a:cs typeface="Open Sans"/>
                          <a:sym typeface="Open Sans"/>
                        </a:rPr>
                        <a:t> Chain</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lvl="0" indent="0" algn="l" rtl="0">
                        <a:lnSpc>
                          <a:spcPct val="115000"/>
                        </a:lnSpc>
                        <a:spcBef>
                          <a:spcPts val="0"/>
                        </a:spcBef>
                        <a:spcAft>
                          <a:spcPts val="0"/>
                        </a:spcAft>
                        <a:buNone/>
                      </a:pPr>
                      <a:r>
                        <a:rPr lang="en" sz="1000" dirty="0">
                          <a:latin typeface="Open Sans"/>
                          <a:ea typeface="Open Sans"/>
                          <a:cs typeface="Open Sans"/>
                          <a:sym typeface="Open Sans"/>
                        </a:rPr>
                        <a:t>[We will make</a:t>
                      </a:r>
                      <a:r>
                        <a:rPr lang="en" sz="1000" baseline="0" dirty="0">
                          <a:latin typeface="Open Sans"/>
                          <a:ea typeface="Open Sans"/>
                          <a:cs typeface="Open Sans"/>
                          <a:sym typeface="Open Sans"/>
                        </a:rPr>
                        <a:t> a system to predict future sales so that we can make decision for our prodcuts using time series model AutoRegressive Integerated Moving Average (ARIMA)</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4:</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[Measuring</a:t>
                      </a:r>
                      <a:r>
                        <a:rPr lang="en" sz="1000" b="1" baseline="0" dirty="0">
                          <a:latin typeface="Open Sans"/>
                          <a:ea typeface="Open Sans"/>
                          <a:cs typeface="Open Sans"/>
                          <a:sym typeface="Open Sans"/>
                        </a:rPr>
                        <a:t> Performances</a:t>
                      </a:r>
                      <a:r>
                        <a:rPr lang="en" sz="1000" b="1" dirty="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[Supply</a:t>
                      </a:r>
                      <a:r>
                        <a:rPr lang="en" sz="1000" baseline="0" dirty="0">
                          <a:latin typeface="Open Sans"/>
                          <a:ea typeface="Open Sans"/>
                          <a:cs typeface="Open Sans"/>
                          <a:sym typeface="Open Sans"/>
                        </a:rPr>
                        <a:t> Chain</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lvl="0" indent="0" algn="l" rtl="0">
                        <a:lnSpc>
                          <a:spcPct val="115000"/>
                        </a:lnSpc>
                        <a:spcBef>
                          <a:spcPts val="0"/>
                        </a:spcBef>
                        <a:spcAft>
                          <a:spcPts val="0"/>
                        </a:spcAft>
                        <a:buNone/>
                      </a:pPr>
                      <a:r>
                        <a:rPr lang="en" sz="1000" dirty="0">
                          <a:latin typeface="Open Sans"/>
                          <a:ea typeface="Open Sans"/>
                          <a:cs typeface="Open Sans"/>
                          <a:sym typeface="Open Sans"/>
                        </a:rPr>
                        <a:t>[We</a:t>
                      </a:r>
                      <a:r>
                        <a:rPr lang="en" sz="1000" baseline="0" dirty="0">
                          <a:latin typeface="Open Sans"/>
                          <a:ea typeface="Open Sans"/>
                          <a:cs typeface="Open Sans"/>
                          <a:sym typeface="Open Sans"/>
                        </a:rPr>
                        <a:t> will Predict the performances of our employees using decision tree modelso that we could make decision to improve the productitvity of our employees</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5:</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[Predicting</a:t>
                      </a:r>
                      <a:r>
                        <a:rPr lang="en" sz="1000" b="1" baseline="0" dirty="0">
                          <a:latin typeface="Open Sans"/>
                          <a:ea typeface="Open Sans"/>
                          <a:cs typeface="Open Sans"/>
                          <a:sym typeface="Open Sans"/>
                        </a:rPr>
                        <a:t> LTV of Customer</a:t>
                      </a:r>
                      <a:r>
                        <a:rPr lang="en" sz="1000" b="1" dirty="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[Finance]</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lvl="0" indent="0" algn="l" rtl="0">
                        <a:lnSpc>
                          <a:spcPct val="115000"/>
                        </a:lnSpc>
                        <a:spcBef>
                          <a:spcPts val="0"/>
                        </a:spcBef>
                        <a:spcAft>
                          <a:spcPts val="0"/>
                        </a:spcAft>
                        <a:buNone/>
                      </a:pPr>
                      <a:r>
                        <a:rPr lang="en" sz="1000" dirty="0">
                          <a:latin typeface="Open Sans"/>
                          <a:ea typeface="Open Sans"/>
                          <a:cs typeface="Open Sans"/>
                          <a:sym typeface="Open Sans"/>
                        </a:rPr>
                        <a:t>[We</a:t>
                      </a:r>
                      <a:r>
                        <a:rPr lang="en" sz="1000" baseline="0" dirty="0">
                          <a:latin typeface="Open Sans"/>
                          <a:ea typeface="Open Sans"/>
                          <a:cs typeface="Open Sans"/>
                          <a:sym typeface="Open Sans"/>
                        </a:rPr>
                        <a:t> will make a system to determined the life time value of our customer and find out how much business he/she can give to us then we will make decision in favor of our most values customer so that we can engage them</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6:</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[Fraud</a:t>
                      </a:r>
                      <a:r>
                        <a:rPr lang="en" sz="1000" b="1" baseline="0" dirty="0">
                          <a:latin typeface="Open Sans"/>
                          <a:ea typeface="Open Sans"/>
                          <a:cs typeface="Open Sans"/>
                          <a:sym typeface="Open Sans"/>
                        </a:rPr>
                        <a:t> deduction system</a:t>
                      </a:r>
                      <a:r>
                        <a:rPr lang="en" sz="1000" b="1" dirty="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[Finance]</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lvl="0" indent="0" algn="l" rtl="0">
                        <a:lnSpc>
                          <a:spcPct val="115000"/>
                        </a:lnSpc>
                        <a:spcBef>
                          <a:spcPts val="0"/>
                        </a:spcBef>
                        <a:spcAft>
                          <a:spcPts val="0"/>
                        </a:spcAft>
                        <a:buNone/>
                      </a:pPr>
                      <a:r>
                        <a:rPr lang="en" sz="1000" dirty="0">
                          <a:latin typeface="Open Sans"/>
                          <a:ea typeface="Open Sans"/>
                          <a:cs typeface="Open Sans"/>
                          <a:sym typeface="Open Sans"/>
                        </a:rPr>
                        <a:t>[We</a:t>
                      </a:r>
                      <a:r>
                        <a:rPr lang="en" sz="1000" baseline="0" dirty="0">
                          <a:latin typeface="Open Sans"/>
                          <a:ea typeface="Open Sans"/>
                          <a:cs typeface="Open Sans"/>
                          <a:sym typeface="Open Sans"/>
                        </a:rPr>
                        <a:t> will make a system to detect and predict fraudulent transactions so that we can declined fraudelant transactions to save our customer and our business using Support Vector Machine (SVM)</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3: </a:t>
            </a:r>
            <a:r>
              <a:rPr lang="en" sz="1200">
                <a:solidFill>
                  <a:schemeClr val="dk1"/>
                </a:solidFill>
                <a:latin typeface="Open Sans"/>
                <a:ea typeface="Open Sans"/>
                <a:cs typeface="Open Sans"/>
                <a:sym typeface="Open Sans"/>
              </a:rPr>
              <a:t>Complete the “Data Science Road Map” below with the first four data science projects chosen for implementation.</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sp>
        <p:nvSpPr>
          <p:cNvPr id="121" name="Google Shape;121;p18"/>
          <p:cNvSpPr/>
          <p:nvPr/>
        </p:nvSpPr>
        <p:spPr>
          <a:xfrm>
            <a:off x="4318750" y="1395900"/>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en" sz="1000" dirty="0"/>
              <a:t>[</a:t>
            </a:r>
            <a:r>
              <a:rPr lang="en-US" sz="1000" dirty="0"/>
              <a:t>It is more important for online shopping company to implement its recommendation system</a:t>
            </a:r>
            <a:r>
              <a:rPr lang="en" sz="1000" dirty="0"/>
              <a:t>]</a:t>
            </a:r>
            <a:endParaRPr sz="1600" dirty="0"/>
          </a:p>
        </p:txBody>
      </p:sp>
      <p:sp>
        <p:nvSpPr>
          <p:cNvPr id="122" name="Google Shape;122;p18"/>
          <p:cNvSpPr/>
          <p:nvPr/>
        </p:nvSpPr>
        <p:spPr>
          <a:xfrm>
            <a:off x="1120600" y="1395900"/>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t>Project  1:</a:t>
            </a:r>
            <a:endParaRPr sz="1100" b="1" dirty="0"/>
          </a:p>
          <a:p>
            <a:pPr marL="0" lvl="0" indent="0" algn="l" rtl="0">
              <a:lnSpc>
                <a:spcPct val="115000"/>
              </a:lnSpc>
              <a:spcBef>
                <a:spcPts val="0"/>
              </a:spcBef>
              <a:spcAft>
                <a:spcPts val="0"/>
              </a:spcAft>
              <a:buNone/>
            </a:pPr>
            <a:r>
              <a:rPr lang="en" sz="1100" dirty="0"/>
              <a:t>[Recommendation System]</a:t>
            </a:r>
            <a:endParaRPr sz="1700" dirty="0"/>
          </a:p>
        </p:txBody>
      </p:sp>
      <p:sp>
        <p:nvSpPr>
          <p:cNvPr id="123" name="Google Shape;123;p18"/>
          <p:cNvSpPr/>
          <p:nvPr/>
        </p:nvSpPr>
        <p:spPr>
          <a:xfrm>
            <a:off x="1120600" y="2195969"/>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t>Project  2:</a:t>
            </a:r>
            <a:endParaRPr sz="1100" b="1" dirty="0"/>
          </a:p>
          <a:p>
            <a:pPr marL="0" lvl="0" indent="0" algn="l" rtl="0">
              <a:lnSpc>
                <a:spcPct val="115000"/>
              </a:lnSpc>
              <a:spcBef>
                <a:spcPts val="0"/>
              </a:spcBef>
              <a:spcAft>
                <a:spcPts val="0"/>
              </a:spcAft>
              <a:buNone/>
            </a:pPr>
            <a:r>
              <a:rPr lang="en" sz="1100" dirty="0"/>
              <a:t>[Customer segmentation system Using GMM]</a:t>
            </a:r>
            <a:endParaRPr sz="1700" dirty="0"/>
          </a:p>
        </p:txBody>
      </p:sp>
      <p:sp>
        <p:nvSpPr>
          <p:cNvPr id="124" name="Google Shape;124;p18"/>
          <p:cNvSpPr/>
          <p:nvPr/>
        </p:nvSpPr>
        <p:spPr>
          <a:xfrm>
            <a:off x="1120600" y="2965018"/>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t>Project 3:</a:t>
            </a:r>
            <a:endParaRPr sz="1100" b="1" dirty="0"/>
          </a:p>
          <a:p>
            <a:pPr lvl="0">
              <a:lnSpc>
                <a:spcPct val="115000"/>
              </a:lnSpc>
            </a:pPr>
            <a:r>
              <a:rPr lang="en" sz="1100" dirty="0"/>
              <a:t>[</a:t>
            </a:r>
            <a:r>
              <a:rPr lang="en-US" sz="1100" dirty="0"/>
              <a:t>Sales Prediction System using ARIMA</a:t>
            </a:r>
            <a:r>
              <a:rPr lang="en" sz="1100" dirty="0"/>
              <a:t>]</a:t>
            </a:r>
            <a:endParaRPr sz="1700" dirty="0"/>
          </a:p>
        </p:txBody>
      </p:sp>
      <p:sp>
        <p:nvSpPr>
          <p:cNvPr id="125" name="Google Shape;125;p18"/>
          <p:cNvSpPr/>
          <p:nvPr/>
        </p:nvSpPr>
        <p:spPr>
          <a:xfrm>
            <a:off x="1120600" y="3734066"/>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t>Project 6:</a:t>
            </a:r>
            <a:endParaRPr sz="1100" b="1" dirty="0"/>
          </a:p>
          <a:p>
            <a:pPr lvl="0">
              <a:lnSpc>
                <a:spcPct val="115000"/>
              </a:lnSpc>
            </a:pPr>
            <a:r>
              <a:rPr lang="en" sz="1100" dirty="0"/>
              <a:t>[</a:t>
            </a:r>
            <a:r>
              <a:rPr lang="en-US" sz="1100" dirty="0"/>
              <a:t>Fraud Deduction system using SVM</a:t>
            </a:r>
            <a:r>
              <a:rPr lang="en" sz="1100" dirty="0"/>
              <a:t>]</a:t>
            </a:r>
            <a:endParaRPr sz="1700" dirty="0"/>
          </a:p>
        </p:txBody>
      </p:sp>
      <p:sp>
        <p:nvSpPr>
          <p:cNvPr id="126" name="Google Shape;126;p18"/>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1</a:t>
            </a:r>
            <a:endParaRPr sz="2000"/>
          </a:p>
        </p:txBody>
      </p:sp>
      <p:sp>
        <p:nvSpPr>
          <p:cNvPr id="127" name="Google Shape;127;p18"/>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Order</a:t>
            </a:r>
            <a:endParaRPr u="sng"/>
          </a:p>
        </p:txBody>
      </p:sp>
      <p:sp>
        <p:nvSpPr>
          <p:cNvPr id="128" name="Google Shape;128;p18"/>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Project</a:t>
            </a:r>
            <a:endParaRPr u="sng"/>
          </a:p>
        </p:txBody>
      </p:sp>
      <p:sp>
        <p:nvSpPr>
          <p:cNvPr id="129" name="Google Shape;129;p18"/>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Order Justification</a:t>
            </a:r>
            <a:endParaRPr u="sng"/>
          </a:p>
        </p:txBody>
      </p:sp>
      <p:sp>
        <p:nvSpPr>
          <p:cNvPr id="130" name="Google Shape;130;p18"/>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2</a:t>
            </a:r>
            <a:endParaRPr sz="2000"/>
          </a:p>
        </p:txBody>
      </p:sp>
      <p:sp>
        <p:nvSpPr>
          <p:cNvPr id="131" name="Google Shape;131;p18"/>
          <p:cNvSpPr/>
          <p:nvPr/>
        </p:nvSpPr>
        <p:spPr>
          <a:xfrm>
            <a:off x="245950" y="296502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3</a:t>
            </a:r>
            <a:endParaRPr sz="2000"/>
          </a:p>
        </p:txBody>
      </p:sp>
      <p:sp>
        <p:nvSpPr>
          <p:cNvPr id="132" name="Google Shape;132;p18"/>
          <p:cNvSpPr/>
          <p:nvPr/>
        </p:nvSpPr>
        <p:spPr>
          <a:xfrm>
            <a:off x="245950" y="37340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4</a:t>
            </a:r>
            <a:endParaRPr sz="2000"/>
          </a:p>
        </p:txBody>
      </p:sp>
      <p:sp>
        <p:nvSpPr>
          <p:cNvPr id="133" name="Google Shape;133;p18"/>
          <p:cNvSpPr/>
          <p:nvPr/>
        </p:nvSpPr>
        <p:spPr>
          <a:xfrm>
            <a:off x="4318750" y="296502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en" sz="1000" dirty="0"/>
              <a:t>[</a:t>
            </a:r>
            <a:r>
              <a:rPr lang="en-US" sz="1000" dirty="0"/>
              <a:t>To meet demand and supply it important for a company to predict its sales</a:t>
            </a:r>
            <a:r>
              <a:rPr lang="en" sz="1000" dirty="0"/>
              <a:t>]</a:t>
            </a:r>
            <a:endParaRPr sz="1600" dirty="0"/>
          </a:p>
        </p:txBody>
      </p:sp>
      <p:sp>
        <p:nvSpPr>
          <p:cNvPr id="134" name="Google Shape;134;p18"/>
          <p:cNvSpPr/>
          <p:nvPr/>
        </p:nvSpPr>
        <p:spPr>
          <a:xfrm>
            <a:off x="4318750" y="219597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en" sz="1000" dirty="0"/>
              <a:t>[</a:t>
            </a:r>
            <a:r>
              <a:rPr lang="en-US" sz="1000" dirty="0"/>
              <a:t>Optimized marketing after finding out target audience is very important for business today</a:t>
            </a:r>
            <a:r>
              <a:rPr lang="en" sz="1000" dirty="0"/>
              <a:t>]</a:t>
            </a:r>
            <a:endParaRPr sz="1600" dirty="0"/>
          </a:p>
        </p:txBody>
      </p:sp>
      <p:sp>
        <p:nvSpPr>
          <p:cNvPr id="135" name="Google Shape;135;p18"/>
          <p:cNvSpPr/>
          <p:nvPr/>
        </p:nvSpPr>
        <p:spPr>
          <a:xfrm>
            <a:off x="4318750" y="3734073"/>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en" sz="1000" dirty="0"/>
              <a:t>[</a:t>
            </a:r>
            <a:r>
              <a:rPr lang="en-US" sz="1000" dirty="0"/>
              <a:t>In today’s world its more important for online company to detect fraudulent transactions</a:t>
            </a:r>
            <a:r>
              <a:rPr lang="en" sz="1000" dirty="0"/>
              <a:t>]</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p:nvPr/>
        </p:nvSpPr>
        <p:spPr>
          <a:xfrm>
            <a:off x="7367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[2</a:t>
            </a:r>
            <a:r>
              <a:rPr lang="en" sz="1200" baseline="30000" dirty="0"/>
              <a:t>nd</a:t>
            </a:r>
            <a:r>
              <a:rPr lang="en" sz="1200" dirty="0"/>
              <a:t> day]</a:t>
            </a:r>
            <a:endParaRPr sz="1200" dirty="0"/>
          </a:p>
        </p:txBody>
      </p:sp>
      <p:cxnSp>
        <p:nvCxnSpPr>
          <p:cNvPr id="141" name="Google Shape;141;p19"/>
          <p:cNvCxnSpPr>
            <a:stCxn id="142" idx="3"/>
            <a:endCxn id="143" idx="1"/>
          </p:cNvCxnSpPr>
          <p:nvPr/>
        </p:nvCxnSpPr>
        <p:spPr>
          <a:xfrm>
            <a:off x="1648704" y="4351100"/>
            <a:ext cx="5308200" cy="0"/>
          </a:xfrm>
          <a:prstGeom prst="straightConnector1">
            <a:avLst/>
          </a:prstGeom>
          <a:noFill/>
          <a:ln w="9525" cap="flat" cmpd="sng">
            <a:solidFill>
              <a:schemeClr val="dk2"/>
            </a:solidFill>
            <a:prstDash val="solid"/>
            <a:round/>
            <a:headEnd type="none" w="med" len="med"/>
            <a:tailEnd type="none" w="med" len="med"/>
          </a:ln>
        </p:spPr>
      </p:cxnSp>
      <p:sp>
        <p:nvSpPr>
          <p:cNvPr id="144" name="Google Shape;144;p1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3: </a:t>
            </a:r>
            <a:r>
              <a:rPr lang="en" sz="1200">
                <a:solidFill>
                  <a:schemeClr val="dk1"/>
                </a:solidFill>
                <a:latin typeface="Open Sans"/>
                <a:ea typeface="Open Sans"/>
                <a:cs typeface="Open Sans"/>
                <a:sym typeface="Open Sans"/>
              </a:rPr>
              <a:t>Complete the “Data Science Road Map” below with the first four data science projects chosen for implementation.</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grpSp>
        <p:nvGrpSpPr>
          <p:cNvPr id="145" name="Google Shape;145;p19"/>
          <p:cNvGrpSpPr/>
          <p:nvPr/>
        </p:nvGrpSpPr>
        <p:grpSpPr>
          <a:xfrm>
            <a:off x="890900" y="1091100"/>
            <a:ext cx="1395915" cy="3321800"/>
            <a:chOff x="890900" y="1395900"/>
            <a:chExt cx="1395915" cy="3321800"/>
          </a:xfrm>
        </p:grpSpPr>
        <p:sp>
          <p:nvSpPr>
            <p:cNvPr id="142" name="Google Shape;142;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9"/>
            <p:cNvGrpSpPr/>
            <p:nvPr/>
          </p:nvGrpSpPr>
          <p:grpSpPr>
            <a:xfrm>
              <a:off x="890900" y="1395900"/>
              <a:ext cx="1395915" cy="2712350"/>
              <a:chOff x="890894" y="1395900"/>
              <a:chExt cx="1546206" cy="2712350"/>
            </a:xfrm>
          </p:grpSpPr>
          <p:sp>
            <p:nvSpPr>
              <p:cNvPr id="147" name="Google Shape;147;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2:</a:t>
                </a:r>
                <a:endParaRPr sz="1000" b="1" dirty="0"/>
              </a:p>
              <a:p>
                <a:pPr marL="0" lvl="0" indent="0" algn="ctr" rtl="0">
                  <a:lnSpc>
                    <a:spcPct val="115000"/>
                  </a:lnSpc>
                  <a:spcBef>
                    <a:spcPts val="0"/>
                  </a:spcBef>
                  <a:spcAft>
                    <a:spcPts val="0"/>
                  </a:spcAft>
                  <a:buNone/>
                </a:pPr>
                <a:r>
                  <a:rPr lang="en" sz="1000" dirty="0"/>
                  <a:t>[Customer segmentation system]</a:t>
                </a:r>
                <a:endParaRPr sz="1600" dirty="0"/>
              </a:p>
            </p:txBody>
          </p:sp>
          <p:sp>
            <p:nvSpPr>
              <p:cNvPr id="148" name="Google Shape;148;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First Project</a:t>
                </a:r>
                <a:endParaRPr sz="1200"/>
              </a:p>
            </p:txBody>
          </p:sp>
          <p:sp>
            <p:nvSpPr>
              <p:cNvPr id="149" name="Google Shape;149;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1100" dirty="0"/>
              </a:p>
              <a:p>
                <a:pPr marL="171450" lvl="0" indent="-184150" algn="l" rtl="0">
                  <a:spcBef>
                    <a:spcPts val="0"/>
                  </a:spcBef>
                  <a:spcAft>
                    <a:spcPts val="0"/>
                  </a:spcAft>
                  <a:buSzPts val="1100"/>
                  <a:buChar char="●"/>
                </a:pPr>
                <a:r>
                  <a:rPr lang="en" sz="1100" dirty="0"/>
                  <a:t>It’s most important for an online business to find out its target audiance</a:t>
                </a:r>
                <a:endParaRPr sz="1100" dirty="0"/>
              </a:p>
              <a:p>
                <a:pPr marL="171450" lvl="0" indent="-184150" algn="l" rtl="0">
                  <a:spcBef>
                    <a:spcPts val="1000"/>
                  </a:spcBef>
                  <a:spcAft>
                    <a:spcPts val="0"/>
                  </a:spcAft>
                  <a:buSzPts val="1100"/>
                  <a:buChar char="●"/>
                </a:pPr>
                <a:endParaRPr sz="1100" dirty="0"/>
              </a:p>
              <a:p>
                <a:pPr marL="0" lvl="0" indent="0" algn="l" rtl="0">
                  <a:spcBef>
                    <a:spcPts val="1000"/>
                  </a:spcBef>
                  <a:spcAft>
                    <a:spcPts val="0"/>
                  </a:spcAft>
                  <a:buNone/>
                </a:pPr>
                <a:endParaRPr sz="1100" dirty="0"/>
              </a:p>
            </p:txBody>
          </p:sp>
        </p:grpSp>
      </p:grpSp>
      <p:grpSp>
        <p:nvGrpSpPr>
          <p:cNvPr id="150" name="Google Shape;150;p19"/>
          <p:cNvGrpSpPr/>
          <p:nvPr/>
        </p:nvGrpSpPr>
        <p:grpSpPr>
          <a:xfrm>
            <a:off x="2737375" y="1091100"/>
            <a:ext cx="1395915" cy="3321800"/>
            <a:chOff x="890900" y="1395900"/>
            <a:chExt cx="1395915" cy="3321800"/>
          </a:xfrm>
        </p:grpSpPr>
        <p:sp>
          <p:nvSpPr>
            <p:cNvPr id="151" name="Google Shape;151;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9"/>
            <p:cNvGrpSpPr/>
            <p:nvPr/>
          </p:nvGrpSpPr>
          <p:grpSpPr>
            <a:xfrm>
              <a:off x="890900" y="1395900"/>
              <a:ext cx="1395915" cy="2712350"/>
              <a:chOff x="890894" y="1395900"/>
              <a:chExt cx="1546206" cy="2712350"/>
            </a:xfrm>
          </p:grpSpPr>
          <p:sp>
            <p:nvSpPr>
              <p:cNvPr id="153" name="Google Shape;153;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1:</a:t>
                </a:r>
                <a:endParaRPr sz="1000" b="1" dirty="0"/>
              </a:p>
              <a:p>
                <a:pPr marL="0" lvl="0" indent="0" algn="ctr" rtl="0">
                  <a:lnSpc>
                    <a:spcPct val="115000"/>
                  </a:lnSpc>
                  <a:spcBef>
                    <a:spcPts val="0"/>
                  </a:spcBef>
                  <a:spcAft>
                    <a:spcPts val="0"/>
                  </a:spcAft>
                  <a:buNone/>
                </a:pPr>
                <a:r>
                  <a:rPr lang="en" sz="1000" dirty="0"/>
                  <a:t>[R</a:t>
                </a:r>
                <a:r>
                  <a:rPr lang="en-US" sz="1000" dirty="0"/>
                  <a:t>e</a:t>
                </a:r>
                <a:r>
                  <a:rPr lang="en" sz="1000" dirty="0"/>
                  <a:t>commendation system]</a:t>
                </a:r>
                <a:endParaRPr sz="1600" dirty="0"/>
              </a:p>
            </p:txBody>
          </p:sp>
          <p:sp>
            <p:nvSpPr>
              <p:cNvPr id="154" name="Google Shape;154;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Second Project</a:t>
                </a:r>
                <a:endParaRPr sz="1200"/>
              </a:p>
            </p:txBody>
          </p:sp>
          <p:sp>
            <p:nvSpPr>
              <p:cNvPr id="155" name="Google Shape;155;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1100" dirty="0"/>
              </a:p>
              <a:p>
                <a:pPr marL="171450" lvl="0" indent="-184150" algn="l" rtl="0">
                  <a:spcBef>
                    <a:spcPts val="0"/>
                  </a:spcBef>
                  <a:spcAft>
                    <a:spcPts val="0"/>
                  </a:spcAft>
                  <a:buSzPts val="1100"/>
                  <a:buChar char="●"/>
                </a:pPr>
                <a:r>
                  <a:rPr lang="en-US" sz="1100" dirty="0"/>
                  <a:t>To optimize marketing we should make a recommendation system </a:t>
                </a:r>
                <a:endParaRPr sz="1100" dirty="0"/>
              </a:p>
              <a:p>
                <a:pPr marL="171450" lvl="0" indent="-184150" algn="l" rtl="0">
                  <a:spcBef>
                    <a:spcPts val="1000"/>
                  </a:spcBef>
                  <a:spcAft>
                    <a:spcPts val="0"/>
                  </a:spcAft>
                  <a:buSzPts val="1100"/>
                  <a:buChar char="●"/>
                </a:pPr>
                <a:endParaRPr sz="1100" dirty="0"/>
              </a:p>
              <a:p>
                <a:pPr marL="0" lvl="0" indent="0" algn="l" rtl="0">
                  <a:spcBef>
                    <a:spcPts val="1000"/>
                  </a:spcBef>
                  <a:spcAft>
                    <a:spcPts val="0"/>
                  </a:spcAft>
                  <a:buNone/>
                </a:pPr>
                <a:endParaRPr sz="1100" dirty="0"/>
              </a:p>
            </p:txBody>
          </p:sp>
        </p:grpSp>
      </p:grpSp>
      <p:grpSp>
        <p:nvGrpSpPr>
          <p:cNvPr id="156" name="Google Shape;156;p19"/>
          <p:cNvGrpSpPr/>
          <p:nvPr/>
        </p:nvGrpSpPr>
        <p:grpSpPr>
          <a:xfrm>
            <a:off x="4566175" y="1091100"/>
            <a:ext cx="1395915" cy="3321800"/>
            <a:chOff x="890900" y="1395900"/>
            <a:chExt cx="1395915" cy="3321800"/>
          </a:xfrm>
        </p:grpSpPr>
        <p:sp>
          <p:nvSpPr>
            <p:cNvPr id="157" name="Google Shape;157;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19"/>
            <p:cNvGrpSpPr/>
            <p:nvPr/>
          </p:nvGrpSpPr>
          <p:grpSpPr>
            <a:xfrm>
              <a:off x="890900" y="1395900"/>
              <a:ext cx="1395915" cy="2712350"/>
              <a:chOff x="890894" y="1395900"/>
              <a:chExt cx="1546206" cy="2712350"/>
            </a:xfrm>
          </p:grpSpPr>
          <p:sp>
            <p:nvSpPr>
              <p:cNvPr id="159" name="Google Shape;159;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3:</a:t>
                </a:r>
                <a:endParaRPr sz="1000" b="1" dirty="0"/>
              </a:p>
              <a:p>
                <a:pPr marL="0" lvl="0" indent="0" algn="ctr" rtl="0">
                  <a:lnSpc>
                    <a:spcPct val="115000"/>
                  </a:lnSpc>
                  <a:spcBef>
                    <a:spcPts val="0"/>
                  </a:spcBef>
                  <a:spcAft>
                    <a:spcPts val="0"/>
                  </a:spcAft>
                  <a:buNone/>
                </a:pPr>
                <a:r>
                  <a:rPr lang="en" sz="1000" dirty="0"/>
                  <a:t>[Sales prediction system using ARIMA]</a:t>
                </a:r>
                <a:endParaRPr sz="1600" dirty="0"/>
              </a:p>
            </p:txBody>
          </p:sp>
          <p:sp>
            <p:nvSpPr>
              <p:cNvPr id="160" name="Google Shape;160;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Third Project</a:t>
                </a:r>
                <a:endParaRPr sz="1200"/>
              </a:p>
            </p:txBody>
          </p:sp>
          <p:sp>
            <p:nvSpPr>
              <p:cNvPr id="161" name="Google Shape;161;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1100" dirty="0"/>
              </a:p>
              <a:p>
                <a:pPr marL="171450" lvl="0" indent="-184150" algn="l" rtl="0">
                  <a:spcBef>
                    <a:spcPts val="0"/>
                  </a:spcBef>
                  <a:spcAft>
                    <a:spcPts val="0"/>
                  </a:spcAft>
                  <a:buSzPts val="1100"/>
                  <a:buChar char="●"/>
                </a:pPr>
                <a:r>
                  <a:rPr lang="en" sz="1100" dirty="0"/>
                  <a:t>To make best decision making one should know its sales forecasting</a:t>
                </a:r>
                <a:endParaRPr sz="1100" dirty="0"/>
              </a:p>
              <a:p>
                <a:pPr marL="171450" lvl="0" indent="-184150" algn="l" rtl="0">
                  <a:spcBef>
                    <a:spcPts val="1000"/>
                  </a:spcBef>
                  <a:spcAft>
                    <a:spcPts val="0"/>
                  </a:spcAft>
                  <a:buSzPts val="1100"/>
                  <a:buChar char="●"/>
                </a:pPr>
                <a:endParaRPr sz="1100" dirty="0"/>
              </a:p>
              <a:p>
                <a:pPr marL="0" lvl="0" indent="0" algn="l" rtl="0">
                  <a:spcBef>
                    <a:spcPts val="1000"/>
                  </a:spcBef>
                  <a:spcAft>
                    <a:spcPts val="0"/>
                  </a:spcAft>
                  <a:buNone/>
                </a:pPr>
                <a:endParaRPr sz="1100" dirty="0"/>
              </a:p>
            </p:txBody>
          </p:sp>
        </p:grpSp>
      </p:grpSp>
      <p:grpSp>
        <p:nvGrpSpPr>
          <p:cNvPr id="162" name="Google Shape;162;p19"/>
          <p:cNvGrpSpPr/>
          <p:nvPr/>
        </p:nvGrpSpPr>
        <p:grpSpPr>
          <a:xfrm>
            <a:off x="6318775" y="1091100"/>
            <a:ext cx="1395915" cy="3321800"/>
            <a:chOff x="890900" y="1395900"/>
            <a:chExt cx="1395915" cy="3321800"/>
          </a:xfrm>
        </p:grpSpPr>
        <p:sp>
          <p:nvSpPr>
            <p:cNvPr id="143" name="Google Shape;143;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9"/>
            <p:cNvGrpSpPr/>
            <p:nvPr/>
          </p:nvGrpSpPr>
          <p:grpSpPr>
            <a:xfrm>
              <a:off x="890900" y="1395900"/>
              <a:ext cx="1395915" cy="2712350"/>
              <a:chOff x="890894" y="1395900"/>
              <a:chExt cx="1546206" cy="2712350"/>
            </a:xfrm>
          </p:grpSpPr>
          <p:sp>
            <p:nvSpPr>
              <p:cNvPr id="164" name="Google Shape;164;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6:</a:t>
                </a:r>
                <a:endParaRPr sz="1000" b="1" dirty="0"/>
              </a:p>
              <a:p>
                <a:pPr marL="0" lvl="0" indent="0" algn="ctr" rtl="0">
                  <a:lnSpc>
                    <a:spcPct val="115000"/>
                  </a:lnSpc>
                  <a:spcBef>
                    <a:spcPts val="0"/>
                  </a:spcBef>
                  <a:spcAft>
                    <a:spcPts val="0"/>
                  </a:spcAft>
                  <a:buNone/>
                </a:pPr>
                <a:r>
                  <a:rPr lang="en" sz="1000" dirty="0"/>
                  <a:t>[Fraud dedcution system]</a:t>
                </a:r>
                <a:endParaRPr sz="1600" dirty="0"/>
              </a:p>
            </p:txBody>
          </p:sp>
          <p:sp>
            <p:nvSpPr>
              <p:cNvPr id="165" name="Google Shape;165;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Fourth Project</a:t>
                </a:r>
                <a:endParaRPr sz="1200"/>
              </a:p>
            </p:txBody>
          </p:sp>
          <p:sp>
            <p:nvSpPr>
              <p:cNvPr id="166" name="Google Shape;166;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1100" dirty="0"/>
              </a:p>
              <a:p>
                <a:pPr marL="171450" lvl="0" indent="-184150" algn="l" rtl="0">
                  <a:spcBef>
                    <a:spcPts val="0"/>
                  </a:spcBef>
                  <a:spcAft>
                    <a:spcPts val="0"/>
                  </a:spcAft>
                  <a:buSzPts val="1100"/>
                  <a:buChar char="●"/>
                </a:pPr>
                <a:r>
                  <a:rPr lang="en" sz="1100" dirty="0"/>
                  <a:t>To make secure our business we should make a system to detect fraudulent transactions </a:t>
                </a:r>
                <a:endParaRPr sz="1100" dirty="0"/>
              </a:p>
              <a:p>
                <a:pPr marL="171450" lvl="0" indent="-184150" algn="l" rtl="0">
                  <a:spcBef>
                    <a:spcPts val="1000"/>
                  </a:spcBef>
                  <a:spcAft>
                    <a:spcPts val="0"/>
                  </a:spcAft>
                  <a:buSzPts val="1100"/>
                  <a:buChar char="●"/>
                </a:pPr>
                <a:endParaRPr sz="1100" dirty="0"/>
              </a:p>
              <a:p>
                <a:pPr marL="0" lvl="0" indent="0" algn="l" rtl="0">
                  <a:spcBef>
                    <a:spcPts val="1000"/>
                  </a:spcBef>
                  <a:spcAft>
                    <a:spcPts val="0"/>
                  </a:spcAft>
                  <a:buNone/>
                </a:pPr>
                <a:endParaRPr sz="1100" dirty="0"/>
              </a:p>
            </p:txBody>
          </p:sp>
        </p:grpSp>
      </p:grpSp>
      <p:cxnSp>
        <p:nvCxnSpPr>
          <p:cNvPr id="167" name="Google Shape;167;p19"/>
          <p:cNvCxnSpPr>
            <a:stCxn id="149" idx="2"/>
            <a:endCxn id="142" idx="0"/>
          </p:cNvCxnSpPr>
          <p:nvPr/>
        </p:nvCxnSpPr>
        <p:spPr>
          <a:xfrm>
            <a:off x="1588855" y="3803450"/>
            <a:ext cx="0" cy="48600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19"/>
          <p:cNvCxnSpPr/>
          <p:nvPr/>
        </p:nvCxnSpPr>
        <p:spPr>
          <a:xfrm>
            <a:off x="3435342" y="3803450"/>
            <a:ext cx="0" cy="486000"/>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19"/>
          <p:cNvCxnSpPr/>
          <p:nvPr/>
        </p:nvCxnSpPr>
        <p:spPr>
          <a:xfrm>
            <a:off x="5264130" y="3803450"/>
            <a:ext cx="0" cy="48600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9"/>
          <p:cNvCxnSpPr/>
          <p:nvPr/>
        </p:nvCxnSpPr>
        <p:spPr>
          <a:xfrm>
            <a:off x="7016742" y="3803450"/>
            <a:ext cx="0" cy="486000"/>
          </a:xfrm>
          <a:prstGeom prst="straightConnector1">
            <a:avLst/>
          </a:prstGeom>
          <a:noFill/>
          <a:ln w="9525" cap="flat" cmpd="sng">
            <a:solidFill>
              <a:schemeClr val="dk2"/>
            </a:solidFill>
            <a:prstDash val="solid"/>
            <a:round/>
            <a:headEnd type="none" w="med" len="med"/>
            <a:tailEnd type="none" w="med" len="med"/>
          </a:ln>
        </p:spPr>
      </p:cxnSp>
      <p:sp>
        <p:nvSpPr>
          <p:cNvPr id="171" name="Google Shape;171;p19"/>
          <p:cNvSpPr txBox="1"/>
          <p:nvPr/>
        </p:nvSpPr>
        <p:spPr>
          <a:xfrm>
            <a:off x="251613" y="-12218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Hint: Provide 2-3 bullets describing justifying the project's place in the roadmap</a:t>
            </a:r>
            <a:endParaRPr b="1">
              <a:latin typeface="Lato"/>
              <a:ea typeface="Lato"/>
              <a:cs typeface="Lato"/>
              <a:sym typeface="Lato"/>
            </a:endParaRPr>
          </a:p>
        </p:txBody>
      </p:sp>
      <p:sp>
        <p:nvSpPr>
          <p:cNvPr id="173" name="Google Shape;173;p19"/>
          <p:cNvSpPr txBox="1"/>
          <p:nvPr/>
        </p:nvSpPr>
        <p:spPr>
          <a:xfrm>
            <a:off x="25833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[20</a:t>
            </a:r>
            <a:r>
              <a:rPr lang="en" sz="1200" baseline="30000" dirty="0"/>
              <a:t>th</a:t>
            </a:r>
            <a:r>
              <a:rPr lang="en" sz="1200" dirty="0"/>
              <a:t> day]</a:t>
            </a:r>
            <a:endParaRPr sz="1200" dirty="0"/>
          </a:p>
        </p:txBody>
      </p:sp>
      <p:sp>
        <p:nvSpPr>
          <p:cNvPr id="174" name="Google Shape;174;p19"/>
          <p:cNvSpPr txBox="1"/>
          <p:nvPr/>
        </p:nvSpPr>
        <p:spPr>
          <a:xfrm>
            <a:off x="4412125"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[30</a:t>
            </a:r>
            <a:r>
              <a:rPr lang="en" sz="1200" baseline="30000" dirty="0"/>
              <a:t>th</a:t>
            </a:r>
            <a:r>
              <a:rPr lang="en" sz="1200" dirty="0"/>
              <a:t> day]</a:t>
            </a:r>
            <a:endParaRPr sz="1200" dirty="0"/>
          </a:p>
        </p:txBody>
      </p:sp>
      <p:sp>
        <p:nvSpPr>
          <p:cNvPr id="175" name="Google Shape;175;p19"/>
          <p:cNvSpPr txBox="1"/>
          <p:nvPr/>
        </p:nvSpPr>
        <p:spPr>
          <a:xfrm>
            <a:off x="61647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[40</a:t>
            </a:r>
            <a:r>
              <a:rPr lang="en" sz="1200" baseline="30000" dirty="0"/>
              <a:t>th</a:t>
            </a:r>
            <a:r>
              <a:rPr lang="en" sz="1200" dirty="0"/>
              <a:t> day]</a:t>
            </a:r>
            <a:endParaRP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aphicFrame>
        <p:nvGraphicFramePr>
          <p:cNvPr id="180" name="Google Shape;180;p20"/>
          <p:cNvGraphicFramePr/>
          <p:nvPr>
            <p:extLst>
              <p:ext uri="{D42A27DB-BD31-4B8C-83A1-F6EECF244321}">
                <p14:modId xmlns:p14="http://schemas.microsoft.com/office/powerpoint/2010/main" val="1155844236"/>
              </p:ext>
            </p:extLst>
          </p:nvPr>
        </p:nvGraphicFramePr>
        <p:xfrm>
          <a:off x="214350" y="1024400"/>
          <a:ext cx="8589625" cy="3343910"/>
        </p:xfrm>
        <a:graphic>
          <a:graphicData uri="http://schemas.openxmlformats.org/drawingml/2006/table">
            <a:tbl>
              <a:tblPr>
                <a:noFill/>
                <a:tableStyleId>{7B33E20B-FB17-4BFF-8D7F-3647E2731627}</a:tableStyleId>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095650">
                  <a:extLst>
                    <a:ext uri="{9D8B030D-6E8A-4147-A177-3AD203B41FA5}">
                      <a16:colId xmlns:a16="http://schemas.microsoft.com/office/drawing/2014/main" val="20006"/>
                    </a:ext>
                  </a:extLst>
                </a:gridCol>
              </a:tblGrid>
              <a:tr h="312850">
                <a:tc>
                  <a:txBody>
                    <a:bodyPr/>
                    <a:lstStyle/>
                    <a:p>
                      <a:pPr marL="0" lvl="0" indent="0" algn="ctr" rtl="0">
                        <a:lnSpc>
                          <a:spcPct val="115000"/>
                        </a:lnSpc>
                        <a:spcBef>
                          <a:spcPts val="0"/>
                        </a:spcBef>
                        <a:spcAft>
                          <a:spcPts val="0"/>
                        </a:spcAft>
                        <a:buNone/>
                      </a:pPr>
                      <a:r>
                        <a:rPr lang="en" sz="1100" b="1" dirty="0">
                          <a:latin typeface="Open Sans"/>
                          <a:ea typeface="Open Sans"/>
                          <a:cs typeface="Open Sans"/>
                          <a:sym typeface="Open Sans"/>
                        </a:rPr>
                        <a:t>Order</a:t>
                      </a:r>
                      <a:endParaRPr sz="1100" dirty="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1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Direct Alignment with Strategic Goals?</a:t>
                      </a:r>
                      <a:endParaRPr sz="12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Cost</a:t>
                      </a:r>
                      <a:endParaRPr sz="1200"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Complexity of Implementation</a:t>
                      </a:r>
                      <a:endParaRPr sz="1200"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Certainty of Value Capture</a:t>
                      </a:r>
                      <a:endParaRPr sz="1200"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Magnitude of Benefit</a:t>
                      </a:r>
                      <a:endParaRPr sz="12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lvl="0" indent="0" algn="ctr" rtl="0">
                        <a:lnSpc>
                          <a:spcPct val="115000"/>
                        </a:lnSpc>
                        <a:spcBef>
                          <a:spcPts val="0"/>
                        </a:spcBef>
                        <a:spcAft>
                          <a:spcPts val="0"/>
                        </a:spcAft>
                        <a:buNone/>
                      </a:pPr>
                      <a:endParaRPr sz="11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1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1=Low; 5=High</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1=High; 5=Low</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1=High; 5=Low</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1=Low; 5=High</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1=Small; 5=Large</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lvl="0" indent="0" algn="ctr" rtl="0">
                        <a:lnSpc>
                          <a:spcPct val="115000"/>
                        </a:lnSpc>
                        <a:spcBef>
                          <a:spcPts val="0"/>
                        </a:spcBef>
                        <a:spcAft>
                          <a:spcPts val="0"/>
                        </a:spcAft>
                        <a:buNone/>
                      </a:pPr>
                      <a:r>
                        <a:rPr lang="en" sz="1600" b="1">
                          <a:latin typeface="Open Sans"/>
                          <a:ea typeface="Open Sans"/>
                          <a:cs typeface="Open Sans"/>
                          <a:sym typeface="Open Sans"/>
                        </a:rPr>
                        <a:t>First</a:t>
                      </a:r>
                      <a:endParaRPr sz="16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600" b="1" dirty="0">
                          <a:latin typeface="Open Sans"/>
                          <a:ea typeface="Open Sans"/>
                          <a:cs typeface="Open Sans"/>
                          <a:sym typeface="Open Sans"/>
                        </a:rPr>
                        <a:t>Project 1:</a:t>
                      </a:r>
                      <a:endParaRPr sz="1600" b="1" dirty="0">
                        <a:latin typeface="Open Sans"/>
                        <a:ea typeface="Open Sans"/>
                        <a:cs typeface="Open Sans"/>
                        <a:sym typeface="Open Sans"/>
                      </a:endParaRPr>
                    </a:p>
                    <a:p>
                      <a:pPr marL="0" lvl="0" indent="0" algn="l" rtl="0">
                        <a:lnSpc>
                          <a:spcPct val="115000"/>
                        </a:lnSpc>
                        <a:spcBef>
                          <a:spcPts val="0"/>
                        </a:spcBef>
                        <a:spcAft>
                          <a:spcPts val="0"/>
                        </a:spcAft>
                        <a:buNone/>
                      </a:pPr>
                      <a:r>
                        <a:rPr lang="en" sz="1600" b="1" dirty="0">
                          <a:latin typeface="Open Sans"/>
                          <a:ea typeface="Open Sans"/>
                          <a:cs typeface="Open Sans"/>
                          <a:sym typeface="Open Sans"/>
                        </a:rPr>
                        <a:t>[Recommendation</a:t>
                      </a:r>
                      <a:r>
                        <a:rPr lang="en" sz="1600" b="1" baseline="0" dirty="0">
                          <a:latin typeface="Open Sans"/>
                          <a:ea typeface="Open Sans"/>
                          <a:cs typeface="Open Sans"/>
                          <a:sym typeface="Open Sans"/>
                        </a:rPr>
                        <a:t> System]</a:t>
                      </a:r>
                      <a:endParaRPr sz="16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t>[2]</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t>[3]</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lvl="0" indent="0" algn="ctr" rtl="0">
                        <a:lnSpc>
                          <a:spcPct val="115000"/>
                        </a:lnSpc>
                        <a:spcBef>
                          <a:spcPts val="0"/>
                        </a:spcBef>
                        <a:spcAft>
                          <a:spcPts val="0"/>
                        </a:spcAft>
                        <a:buNone/>
                      </a:pPr>
                      <a:r>
                        <a:rPr lang="en" sz="1600" b="1">
                          <a:latin typeface="Open Sans"/>
                          <a:ea typeface="Open Sans"/>
                          <a:cs typeface="Open Sans"/>
                          <a:sym typeface="Open Sans"/>
                        </a:rPr>
                        <a:t>Second</a:t>
                      </a:r>
                      <a:endParaRPr sz="16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600" b="1" dirty="0">
                          <a:latin typeface="Open Sans"/>
                          <a:ea typeface="Open Sans"/>
                          <a:cs typeface="Open Sans"/>
                          <a:sym typeface="Open Sans"/>
                        </a:rPr>
                        <a:t>Project 2</a:t>
                      </a:r>
                      <a:r>
                        <a:rPr lang="en" sz="1600" b="1" baseline="0" dirty="0">
                          <a:latin typeface="Open Sans"/>
                          <a:ea typeface="Open Sans"/>
                          <a:cs typeface="Open Sans"/>
                          <a:sym typeface="Open Sans"/>
                        </a:rPr>
                        <a:t> </a:t>
                      </a:r>
                      <a:r>
                        <a:rPr lang="en" sz="1600" b="1" dirty="0">
                          <a:latin typeface="Open Sans"/>
                          <a:ea typeface="Open Sans"/>
                          <a:cs typeface="Open Sans"/>
                          <a:sym typeface="Open Sans"/>
                        </a:rPr>
                        <a:t>: </a:t>
                      </a:r>
                      <a:endParaRPr sz="1600" b="1" dirty="0">
                        <a:latin typeface="Open Sans"/>
                        <a:ea typeface="Open Sans"/>
                        <a:cs typeface="Open Sans"/>
                        <a:sym typeface="Open Sans"/>
                      </a:endParaRPr>
                    </a:p>
                    <a:p>
                      <a:pPr marL="0" lvl="0" indent="0" algn="l" rtl="0">
                        <a:lnSpc>
                          <a:spcPct val="115000"/>
                        </a:lnSpc>
                        <a:spcBef>
                          <a:spcPts val="0"/>
                        </a:spcBef>
                        <a:spcAft>
                          <a:spcPts val="0"/>
                        </a:spcAft>
                        <a:buNone/>
                      </a:pPr>
                      <a:r>
                        <a:rPr lang="en" sz="1600" b="1" dirty="0">
                          <a:latin typeface="Open Sans"/>
                          <a:ea typeface="Open Sans"/>
                          <a:cs typeface="Open Sans"/>
                          <a:sym typeface="Open Sans"/>
                        </a:rPr>
                        <a:t>[Customer</a:t>
                      </a:r>
                      <a:r>
                        <a:rPr lang="en" sz="1600" b="1" baseline="0" dirty="0">
                          <a:latin typeface="Open Sans"/>
                          <a:ea typeface="Open Sans"/>
                          <a:cs typeface="Open Sans"/>
                          <a:sym typeface="Open Sans"/>
                        </a:rPr>
                        <a:t> Segmentaion U</a:t>
                      </a:r>
                      <a:r>
                        <a:rPr lang="en-US" sz="1600" b="1" baseline="0" dirty="0">
                          <a:latin typeface="Open Sans"/>
                          <a:ea typeface="Open Sans"/>
                          <a:cs typeface="Open Sans"/>
                          <a:sym typeface="Open Sans"/>
                        </a:rPr>
                        <a:t>s</a:t>
                      </a:r>
                      <a:r>
                        <a:rPr lang="en" sz="1600" b="1" baseline="0" dirty="0">
                          <a:latin typeface="Open Sans"/>
                          <a:ea typeface="Open Sans"/>
                          <a:cs typeface="Open Sans"/>
                          <a:sym typeface="Open Sans"/>
                        </a:rPr>
                        <a:t>ing GMM</a:t>
                      </a:r>
                      <a:r>
                        <a:rPr lang="en" sz="1600" b="1" dirty="0">
                          <a:latin typeface="Open Sans"/>
                          <a:ea typeface="Open Sans"/>
                          <a:cs typeface="Open Sans"/>
                          <a:sym typeface="Open Sans"/>
                        </a:rPr>
                        <a:t>]</a:t>
                      </a:r>
                      <a:endParaRPr sz="16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[2]</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[3]</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81" name="Google Shape;181;p20"/>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Our Highest-Priority Data Science Projects </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p:nvPr/>
        </p:nvSpPr>
        <p:spPr>
          <a:xfrm>
            <a:off x="1039275" y="2535600"/>
            <a:ext cx="2126400" cy="834324"/>
          </a:xfrm>
          <a:prstGeom prst="rect">
            <a:avLst/>
          </a:prstGeom>
          <a:noFill/>
          <a:ln>
            <a:noFill/>
          </a:ln>
        </p:spPr>
        <p:txBody>
          <a:bodyPr spcFirstLastPara="1" wrap="square" lIns="91425" tIns="91425" rIns="91425" bIns="91425" anchor="t" anchorCtr="0">
            <a:noAutofit/>
          </a:bodyPr>
          <a:lstStyle/>
          <a:p>
            <a:pPr marL="114300" lvl="0" indent="-196850" algn="l" rtl="0">
              <a:spcBef>
                <a:spcPts val="0"/>
              </a:spcBef>
              <a:spcAft>
                <a:spcPts val="0"/>
              </a:spcAft>
              <a:buSzPts val="1300"/>
              <a:buFont typeface="Lato"/>
              <a:buChar char="●"/>
            </a:pPr>
            <a:r>
              <a:rPr lang="en" sz="1300" dirty="0">
                <a:latin typeface="Lato"/>
                <a:ea typeface="Lato"/>
                <a:cs typeface="Lato"/>
                <a:sym typeface="Lato"/>
              </a:rPr>
              <a:t>[Marketing Analyst</a:t>
            </a:r>
          </a:p>
          <a:p>
            <a:pPr marL="114300" lvl="0" indent="-196850" algn="l" rtl="0">
              <a:spcBef>
                <a:spcPts val="0"/>
              </a:spcBef>
              <a:spcAft>
                <a:spcPts val="0"/>
              </a:spcAft>
              <a:buSzPts val="1300"/>
              <a:buFont typeface="Lato"/>
              <a:buChar char="●"/>
            </a:pPr>
            <a:r>
              <a:rPr lang="en" sz="1300" dirty="0">
                <a:latin typeface="Lato"/>
                <a:ea typeface="Lato"/>
                <a:cs typeface="Lato"/>
                <a:sym typeface="Lato"/>
              </a:rPr>
              <a:t>Data scientist</a:t>
            </a:r>
          </a:p>
          <a:p>
            <a:pPr marL="114300" lvl="0" indent="-196850" algn="l" rtl="0">
              <a:spcBef>
                <a:spcPts val="0"/>
              </a:spcBef>
              <a:spcAft>
                <a:spcPts val="0"/>
              </a:spcAft>
              <a:buSzPts val="1300"/>
              <a:buFont typeface="Lato"/>
              <a:buChar char="●"/>
            </a:pPr>
            <a:r>
              <a:rPr lang="en" sz="1300" dirty="0">
                <a:latin typeface="Lato"/>
                <a:ea typeface="Lato"/>
                <a:cs typeface="Lato"/>
                <a:sym typeface="Lato"/>
              </a:rPr>
              <a:t>Machine learning Engineer ]</a:t>
            </a:r>
            <a:endParaRPr sz="1300" dirty="0">
              <a:latin typeface="Lato"/>
              <a:ea typeface="Lato"/>
              <a:cs typeface="Lato"/>
              <a:sym typeface="Lato"/>
            </a:endParaRPr>
          </a:p>
          <a:p>
            <a:pPr marL="114300" lvl="0" indent="-114300" algn="l" rtl="0">
              <a:spcBef>
                <a:spcPts val="0"/>
              </a:spcBef>
              <a:spcAft>
                <a:spcPts val="0"/>
              </a:spcAft>
              <a:buNone/>
            </a:pPr>
            <a:endParaRPr sz="1300" dirty="0">
              <a:latin typeface="Lato"/>
              <a:ea typeface="Lato"/>
              <a:cs typeface="Lato"/>
              <a:sym typeface="Lato"/>
            </a:endParaRPr>
          </a:p>
        </p:txBody>
      </p:sp>
      <p:sp>
        <p:nvSpPr>
          <p:cNvPr id="187" name="Google Shape;187;p21"/>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Initial Structure of the Data Science Team</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
        <p:nvSpPr>
          <p:cNvPr id="188" name="Google Shape;188;p21"/>
          <p:cNvSpPr txBox="1"/>
          <p:nvPr/>
        </p:nvSpPr>
        <p:spPr>
          <a:xfrm>
            <a:off x="3515125" y="993900"/>
            <a:ext cx="1314000" cy="531600"/>
          </a:xfrm>
          <a:prstGeom prst="rect">
            <a:avLst/>
          </a:prstGeom>
          <a:solidFill>
            <a:srgbClr val="B6D7A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Data Science Leader</a:t>
            </a:r>
            <a:endParaRPr>
              <a:latin typeface="Lato"/>
              <a:ea typeface="Lato"/>
              <a:cs typeface="Lato"/>
              <a:sym typeface="Lato"/>
            </a:endParaRPr>
          </a:p>
        </p:txBody>
      </p:sp>
      <p:cxnSp>
        <p:nvCxnSpPr>
          <p:cNvPr id="189" name="Google Shape;189;p21"/>
          <p:cNvCxnSpPr>
            <a:stCxn id="188" idx="2"/>
            <a:endCxn id="190" idx="0"/>
          </p:cNvCxnSpPr>
          <p:nvPr/>
        </p:nvCxnSpPr>
        <p:spPr>
          <a:xfrm rot="5400000">
            <a:off x="2767075" y="454650"/>
            <a:ext cx="334200" cy="24759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90" name="Google Shape;190;p21"/>
          <p:cNvSpPr txBox="1"/>
          <p:nvPr/>
        </p:nvSpPr>
        <p:spPr>
          <a:xfrm>
            <a:off x="103927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Team 1</a:t>
            </a:r>
            <a:endParaRPr>
              <a:latin typeface="Lato"/>
              <a:ea typeface="Lato"/>
              <a:cs typeface="Lato"/>
              <a:sym typeface="Lato"/>
            </a:endParaRPr>
          </a:p>
        </p:txBody>
      </p:sp>
      <p:sp>
        <p:nvSpPr>
          <p:cNvPr id="191" name="Google Shape;191;p21"/>
          <p:cNvSpPr txBox="1"/>
          <p:nvPr/>
        </p:nvSpPr>
        <p:spPr>
          <a:xfrm>
            <a:off x="603662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Team 3</a:t>
            </a:r>
            <a:endParaRPr>
              <a:latin typeface="Lato"/>
              <a:ea typeface="Lato"/>
              <a:cs typeface="Lato"/>
              <a:sym typeface="Lato"/>
            </a:endParaRPr>
          </a:p>
        </p:txBody>
      </p:sp>
      <p:sp>
        <p:nvSpPr>
          <p:cNvPr id="192" name="Google Shape;192;p21"/>
          <p:cNvSpPr txBox="1"/>
          <p:nvPr/>
        </p:nvSpPr>
        <p:spPr>
          <a:xfrm>
            <a:off x="6012325" y="2535600"/>
            <a:ext cx="2044500" cy="510300"/>
          </a:xfrm>
          <a:prstGeom prst="rect">
            <a:avLst/>
          </a:prstGeom>
          <a:noFill/>
          <a:ln>
            <a:noFill/>
          </a:ln>
        </p:spPr>
        <p:txBody>
          <a:bodyPr spcFirstLastPara="1" wrap="square" lIns="91425" tIns="91425" rIns="91425" bIns="91425" anchor="t" anchorCtr="0">
            <a:noAutofit/>
          </a:bodyPr>
          <a:lstStyle/>
          <a:p>
            <a:pPr marL="114300" lvl="0" indent="-196850" algn="l" rtl="0">
              <a:spcBef>
                <a:spcPts val="0"/>
              </a:spcBef>
              <a:spcAft>
                <a:spcPts val="0"/>
              </a:spcAft>
              <a:buSzPts val="1300"/>
              <a:buFont typeface="Lato"/>
              <a:buChar char="●"/>
            </a:pPr>
            <a:r>
              <a:rPr lang="en" sz="1300" dirty="0">
                <a:latin typeface="Lato"/>
                <a:ea typeface="Lato"/>
                <a:cs typeface="Lato"/>
                <a:sym typeface="Lato"/>
              </a:rPr>
              <a:t>[HR data analyst</a:t>
            </a:r>
          </a:p>
          <a:p>
            <a:pPr marL="114300" lvl="0" indent="-196850" algn="l" rtl="0">
              <a:spcBef>
                <a:spcPts val="0"/>
              </a:spcBef>
              <a:spcAft>
                <a:spcPts val="0"/>
              </a:spcAft>
              <a:buSzPts val="1300"/>
              <a:buFont typeface="Lato"/>
              <a:buChar char="●"/>
            </a:pPr>
            <a:r>
              <a:rPr lang="en" sz="1300" dirty="0">
                <a:latin typeface="Lato"/>
                <a:ea typeface="Lato"/>
                <a:cs typeface="Lato"/>
                <a:sym typeface="Lato"/>
              </a:rPr>
              <a:t>Data Scientist]</a:t>
            </a:r>
            <a:endParaRPr sz="1300" dirty="0">
              <a:latin typeface="Lato"/>
              <a:ea typeface="Lato"/>
              <a:cs typeface="Lato"/>
              <a:sym typeface="Lato"/>
            </a:endParaRPr>
          </a:p>
        </p:txBody>
      </p:sp>
      <p:cxnSp>
        <p:nvCxnSpPr>
          <p:cNvPr id="193" name="Google Shape;193;p21"/>
          <p:cNvCxnSpPr>
            <a:stCxn id="191" idx="0"/>
            <a:endCxn id="188" idx="2"/>
          </p:cNvCxnSpPr>
          <p:nvPr/>
        </p:nvCxnSpPr>
        <p:spPr>
          <a:xfrm rot="5400000" flipH="1">
            <a:off x="5265775" y="431850"/>
            <a:ext cx="334200" cy="25215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94" name="Google Shape;194;p21"/>
          <p:cNvSpPr txBox="1"/>
          <p:nvPr/>
        </p:nvSpPr>
        <p:spPr>
          <a:xfrm>
            <a:off x="353942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Team 2</a:t>
            </a:r>
            <a:endParaRPr>
              <a:latin typeface="Lato"/>
              <a:ea typeface="Lato"/>
              <a:cs typeface="Lato"/>
              <a:sym typeface="Lato"/>
            </a:endParaRPr>
          </a:p>
        </p:txBody>
      </p:sp>
      <p:sp>
        <p:nvSpPr>
          <p:cNvPr id="195" name="Google Shape;195;p21"/>
          <p:cNvSpPr txBox="1"/>
          <p:nvPr/>
        </p:nvSpPr>
        <p:spPr>
          <a:xfrm>
            <a:off x="3515125" y="2535600"/>
            <a:ext cx="2044500" cy="834324"/>
          </a:xfrm>
          <a:prstGeom prst="rect">
            <a:avLst/>
          </a:prstGeom>
          <a:noFill/>
          <a:ln>
            <a:noFill/>
          </a:ln>
        </p:spPr>
        <p:txBody>
          <a:bodyPr spcFirstLastPara="1" wrap="square" lIns="91425" tIns="91425" rIns="91425" bIns="91425" anchor="t" anchorCtr="0">
            <a:noAutofit/>
          </a:bodyPr>
          <a:lstStyle/>
          <a:p>
            <a:pPr marL="114300" lvl="0" indent="-196850" algn="l" rtl="0">
              <a:spcBef>
                <a:spcPts val="0"/>
              </a:spcBef>
              <a:spcAft>
                <a:spcPts val="0"/>
              </a:spcAft>
              <a:buSzPts val="1300"/>
              <a:buFont typeface="Lato"/>
              <a:buChar char="●"/>
            </a:pPr>
            <a:r>
              <a:rPr lang="en" sz="1300" dirty="0">
                <a:latin typeface="Lato"/>
                <a:ea typeface="Lato"/>
                <a:cs typeface="Lato"/>
                <a:sym typeface="Lato"/>
              </a:rPr>
              <a:t>[Data scientist </a:t>
            </a:r>
          </a:p>
          <a:p>
            <a:pPr marL="114300" lvl="0" indent="-196850" algn="l" rtl="0">
              <a:spcBef>
                <a:spcPts val="0"/>
              </a:spcBef>
              <a:spcAft>
                <a:spcPts val="0"/>
              </a:spcAft>
              <a:buSzPts val="1300"/>
              <a:buFont typeface="Lato"/>
              <a:buChar char="●"/>
            </a:pPr>
            <a:r>
              <a:rPr lang="en" sz="1300" dirty="0">
                <a:latin typeface="Lato"/>
                <a:ea typeface="Lato"/>
                <a:cs typeface="Lato"/>
                <a:sym typeface="Lato"/>
              </a:rPr>
              <a:t>Machine Learning Engineer]</a:t>
            </a:r>
            <a:endParaRPr sz="1300"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f9677ce1-080b-4051-a037-2610debe14cb" origin="userSelected">
  <element uid="id_classification_nonbusiness" value=""/>
  <element uid="f3c0a841-3228-4cf1-bb9e-d44b335ecc01" value=""/>
</sisl>
</file>

<file path=customXml/itemProps1.xml><?xml version="1.0" encoding="utf-8"?>
<ds:datastoreItem xmlns:ds="http://schemas.openxmlformats.org/officeDocument/2006/customXml" ds:itemID="{4937D6F9-6FE5-47F7-9022-13966F07730C}">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106</TotalTime>
  <Words>1505</Words>
  <Application>Microsoft Office PowerPoint</Application>
  <PresentationFormat>On-screen Show (16:9)</PresentationFormat>
  <Paragraphs>200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Open Sans</vt:lpstr>
      <vt:lpstr>Lato</vt:lpstr>
      <vt:lpstr>Arial</vt:lpstr>
      <vt:lpstr>Roboto</vt:lpstr>
      <vt:lpstr>Raleway</vt:lpstr>
      <vt:lpstr>DSBL</vt:lpstr>
      <vt:lpstr>PowerPoint Presentation</vt:lpstr>
      <vt:lpstr>Implement Data Science to Grow your Business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Omar alsomhi</cp:lastModifiedBy>
  <cp:revision>22</cp:revision>
  <dcterms:modified xsi:type="dcterms:W3CDTF">2023-02-14T18:53:53Z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2ac607f7-e0d2-4325-b711-83dedcf52782</vt:lpwstr>
  </property>
  <property fmtid="{D5CDD505-2E9C-101B-9397-08002B2CF9AE}" pid="3" name="bjClsUserRVM">
    <vt:lpwstr>[]</vt:lpwstr>
  </property>
  <property fmtid="{D5CDD505-2E9C-101B-9397-08002B2CF9AE}" pid="4" name="bjSaver">
    <vt:lpwstr>GM/BzuYpiGICNZsmaxeCuThvfUN4h7/T</vt:lpwstr>
  </property>
  <property fmtid="{D5CDD505-2E9C-101B-9397-08002B2CF9AE}" pid="5" name="bjDocumentLabelXML">
    <vt:lpwstr>&lt;?xml version="1.0" encoding="us-ascii"?&gt;&lt;sisl xmlns:xsd="http://www.w3.org/2001/XMLSchema" xmlns:xsi="http://www.w3.org/2001/XMLSchema-instance" sislVersion="0" policy="f9677ce1-080b-4051-a037-2610debe14cb" origin="userSelected" xmlns="http://www.boldonj</vt:lpwstr>
  </property>
  <property fmtid="{D5CDD505-2E9C-101B-9397-08002B2CF9AE}" pid="6" name="bjDocumentLabelXML-0">
    <vt:lpwstr>ames.com/2008/01/sie/internal/label"&gt;&lt;element uid="id_classification_nonbusiness" value="" /&gt;&lt;element uid="f3c0a841-3228-4cf1-bb9e-d44b335ecc01" value="" /&gt;&lt;/sisl&gt;</vt:lpwstr>
  </property>
  <property fmtid="{D5CDD505-2E9C-101B-9397-08002B2CF9AE}" pid="7" name="bjDocumentSecurityLabel">
    <vt:lpwstr>Public</vt:lpwstr>
  </property>
</Properties>
</file>