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270" r:id="rId6"/>
    <p:sldId id="384" r:id="rId7"/>
    <p:sldId id="317" r:id="rId8"/>
    <p:sldId id="392" r:id="rId9"/>
    <p:sldId id="393" r:id="rId10"/>
    <p:sldId id="278" r:id="rId11"/>
    <p:sldId id="279" r:id="rId12"/>
    <p:sldId id="268" r:id="rId13"/>
    <p:sldId id="281" r:id="rId14"/>
    <p:sldId id="394"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tan Mascarenhas" userId="6d55e79b3ac56931" providerId="LiveId" clId="{1AB47968-9B02-43DC-901B-298DA72FD4E2}"/>
    <pc:docChg chg="custSel addSld modSld">
      <pc:chgData name="Alstan Mascarenhas" userId="6d55e79b3ac56931" providerId="LiveId" clId="{1AB47968-9B02-43DC-901B-298DA72FD4E2}" dt="2022-10-10T06:42:30.999" v="666" actId="20577"/>
      <pc:docMkLst>
        <pc:docMk/>
      </pc:docMkLst>
      <pc:sldChg chg="modSp mod">
        <pc:chgData name="Alstan Mascarenhas" userId="6d55e79b3ac56931" providerId="LiveId" clId="{1AB47968-9B02-43DC-901B-298DA72FD4E2}" dt="2022-10-10T06:14:11.604" v="6" actId="20577"/>
        <pc:sldMkLst>
          <pc:docMk/>
          <pc:sldMk cId="3891345585" sldId="270"/>
        </pc:sldMkLst>
        <pc:spChg chg="mod">
          <ac:chgData name="Alstan Mascarenhas" userId="6d55e79b3ac56931" providerId="LiveId" clId="{1AB47968-9B02-43DC-901B-298DA72FD4E2}" dt="2022-10-10T06:14:11.604" v="6" actId="20577"/>
          <ac:spMkLst>
            <pc:docMk/>
            <pc:sldMk cId="3891345585" sldId="270"/>
            <ac:spMk id="18" creationId="{2D44CA8C-07B7-7770-E87A-D9F7507F6701}"/>
          </ac:spMkLst>
        </pc:spChg>
      </pc:sldChg>
      <pc:sldChg chg="modSp mod">
        <pc:chgData name="Alstan Mascarenhas" userId="6d55e79b3ac56931" providerId="LiveId" clId="{1AB47968-9B02-43DC-901B-298DA72FD4E2}" dt="2022-10-10T06:42:30.999" v="666" actId="20577"/>
        <pc:sldMkLst>
          <pc:docMk/>
          <pc:sldMk cId="2496947791" sldId="278"/>
        </pc:sldMkLst>
        <pc:spChg chg="mod">
          <ac:chgData name="Alstan Mascarenhas" userId="6d55e79b3ac56931" providerId="LiveId" clId="{1AB47968-9B02-43DC-901B-298DA72FD4E2}" dt="2022-10-10T06:42:30.999" v="666" actId="20577"/>
          <ac:spMkLst>
            <pc:docMk/>
            <pc:sldMk cId="2496947791" sldId="278"/>
            <ac:spMk id="14" creationId="{DC738669-5750-45EA-9715-A0041D4C569B}"/>
          </ac:spMkLst>
        </pc:spChg>
      </pc:sldChg>
      <pc:sldChg chg="modSp mod">
        <pc:chgData name="Alstan Mascarenhas" userId="6d55e79b3ac56931" providerId="LiveId" clId="{1AB47968-9B02-43DC-901B-298DA72FD4E2}" dt="2022-10-10T06:33:15.048" v="64" actId="20577"/>
        <pc:sldMkLst>
          <pc:docMk/>
          <pc:sldMk cId="1420547054" sldId="281"/>
        </pc:sldMkLst>
        <pc:spChg chg="mod">
          <ac:chgData name="Alstan Mascarenhas" userId="6d55e79b3ac56931" providerId="LiveId" clId="{1AB47968-9B02-43DC-901B-298DA72FD4E2}" dt="2022-10-10T06:33:15.048" v="64" actId="20577"/>
          <ac:spMkLst>
            <pc:docMk/>
            <pc:sldMk cId="1420547054" sldId="281"/>
            <ac:spMk id="27" creationId="{0C0CF1EB-57FD-88E9-2D94-B05FC7DBA709}"/>
          </ac:spMkLst>
        </pc:spChg>
      </pc:sldChg>
      <pc:sldChg chg="modSp mod">
        <pc:chgData name="Alstan Mascarenhas" userId="6d55e79b3ac56931" providerId="LiveId" clId="{1AB47968-9B02-43DC-901B-298DA72FD4E2}" dt="2022-10-10T06:42:03.507" v="659" actId="20577"/>
        <pc:sldMkLst>
          <pc:docMk/>
          <pc:sldMk cId="3521561301" sldId="321"/>
        </pc:sldMkLst>
        <pc:spChg chg="mod">
          <ac:chgData name="Alstan Mascarenhas" userId="6d55e79b3ac56931" providerId="LiveId" clId="{1AB47968-9B02-43DC-901B-298DA72FD4E2}" dt="2022-10-10T06:42:03.507" v="659" actId="20577"/>
          <ac:spMkLst>
            <pc:docMk/>
            <pc:sldMk cId="3521561301" sldId="321"/>
            <ac:spMk id="13" creationId="{C0287FEC-3826-4868-8D93-52429C6156F5}"/>
          </ac:spMkLst>
        </pc:spChg>
      </pc:sldChg>
      <pc:sldChg chg="modSp mod">
        <pc:chgData name="Alstan Mascarenhas" userId="6d55e79b3ac56931" providerId="LiveId" clId="{1AB47968-9B02-43DC-901B-298DA72FD4E2}" dt="2022-10-09T19:57:40.962" v="2" actId="20577"/>
        <pc:sldMkLst>
          <pc:docMk/>
          <pc:sldMk cId="2158886557" sldId="384"/>
        </pc:sldMkLst>
        <pc:spChg chg="mod">
          <ac:chgData name="Alstan Mascarenhas" userId="6d55e79b3ac56931" providerId="LiveId" clId="{1AB47968-9B02-43DC-901B-298DA72FD4E2}" dt="2022-10-09T19:57:40.962" v="2" actId="20577"/>
          <ac:spMkLst>
            <pc:docMk/>
            <pc:sldMk cId="2158886557" sldId="384"/>
            <ac:spMk id="15" creationId="{46BC9F8A-F0F0-5A1A-FEFA-6C24CB786789}"/>
          </ac:spMkLst>
        </pc:spChg>
      </pc:sldChg>
      <pc:sldChg chg="modSp add mod">
        <pc:chgData name="Alstan Mascarenhas" userId="6d55e79b3ac56931" providerId="LiveId" clId="{1AB47968-9B02-43DC-901B-298DA72FD4E2}" dt="2022-10-10T06:42:15.708" v="661" actId="1076"/>
        <pc:sldMkLst>
          <pc:docMk/>
          <pc:sldMk cId="1953310236" sldId="394"/>
        </pc:sldMkLst>
        <pc:spChg chg="mod">
          <ac:chgData name="Alstan Mascarenhas" userId="6d55e79b3ac56931" providerId="LiveId" clId="{1AB47968-9B02-43DC-901B-298DA72FD4E2}" dt="2022-10-10T06:42:15.708" v="661" actId="1076"/>
          <ac:spMkLst>
            <pc:docMk/>
            <pc:sldMk cId="1953310236" sldId="394"/>
            <ac:spMk id="26" creationId="{A9982C31-7D4D-2866-E0E1-507AAEAF8AF6}"/>
          </ac:spMkLst>
        </pc:spChg>
        <pc:spChg chg="mod">
          <ac:chgData name="Alstan Mascarenhas" userId="6d55e79b3ac56931" providerId="LiveId" clId="{1AB47968-9B02-43DC-901B-298DA72FD4E2}" dt="2022-10-10T06:39:00.336" v="651" actId="20577"/>
          <ac:spMkLst>
            <pc:docMk/>
            <pc:sldMk cId="1953310236" sldId="394"/>
            <ac:spMk id="27" creationId="{0C0CF1EB-57FD-88E9-2D94-B05FC7DB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67923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95635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Weather Prediction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 Alstan Mascarenhas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2022</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6" name="TextBox 25">
            <a:extLst>
              <a:ext uri="{FF2B5EF4-FFF2-40B4-BE49-F238E27FC236}">
                <a16:creationId xmlns:a16="http://schemas.microsoft.com/office/drawing/2014/main" id="{A9982C31-7D4D-2866-E0E1-507AAEAF8AF6}"/>
              </a:ext>
            </a:extLst>
          </p:cNvPr>
          <p:cNvSpPr txBox="1"/>
          <p:nvPr/>
        </p:nvSpPr>
        <p:spPr>
          <a:xfrm>
            <a:off x="550863" y="335903"/>
            <a:ext cx="8826759" cy="584775"/>
          </a:xfrm>
          <a:prstGeom prst="rect">
            <a:avLst/>
          </a:prstGeom>
          <a:noFill/>
        </p:spPr>
        <p:txBody>
          <a:bodyPr wrap="square" rtlCol="0">
            <a:spAutoFit/>
          </a:bodyPr>
          <a:lstStyle/>
          <a:p>
            <a:r>
              <a:rPr lang="en-US" sz="3200" dirty="0"/>
              <a:t>Project Details</a:t>
            </a:r>
          </a:p>
        </p:txBody>
      </p:sp>
      <p:sp>
        <p:nvSpPr>
          <p:cNvPr id="27" name="TextBox 26">
            <a:extLst>
              <a:ext uri="{FF2B5EF4-FFF2-40B4-BE49-F238E27FC236}">
                <a16:creationId xmlns:a16="http://schemas.microsoft.com/office/drawing/2014/main" id="{0C0CF1EB-57FD-88E9-2D94-B05FC7DBA709}"/>
              </a:ext>
            </a:extLst>
          </p:cNvPr>
          <p:cNvSpPr txBox="1"/>
          <p:nvPr/>
        </p:nvSpPr>
        <p:spPr>
          <a:xfrm>
            <a:off x="755780" y="1427584"/>
            <a:ext cx="854684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Here we used data set from USA govt website which collects data and stores and distributes for free.</a:t>
            </a:r>
          </a:p>
          <a:p>
            <a:pPr marL="285750" indent="-285750">
              <a:buFont typeface="Arial" panose="020B0604020202020204" pitchFamily="34" charset="0"/>
              <a:buChar char="•"/>
            </a:pPr>
            <a:r>
              <a:rPr lang="en-US" dirty="0"/>
              <a:t>Station (USW00023230)</a:t>
            </a:r>
          </a:p>
          <a:p>
            <a:pPr marL="285750" indent="-285750">
              <a:buFont typeface="Arial" panose="020B0604020202020204" pitchFamily="34" charset="0"/>
              <a:buChar char="•"/>
            </a:pPr>
            <a:r>
              <a:rPr lang="en-US" dirty="0"/>
              <a:t>Name (Oakland international airport).</a:t>
            </a:r>
          </a:p>
          <a:p>
            <a:pPr marL="285750" indent="-285750">
              <a:buFont typeface="Arial" panose="020B0604020202020204" pitchFamily="34" charset="0"/>
              <a:buChar char="•"/>
            </a:pPr>
            <a:r>
              <a:rPr lang="en-US" dirty="0"/>
              <a:t>We are predicting temperature here which has reliable data and we can predict.</a:t>
            </a:r>
          </a:p>
          <a:p>
            <a:pPr marL="285750" indent="-285750">
              <a:buFont typeface="Arial" panose="020B0604020202020204" pitchFamily="34" charset="0"/>
              <a:buChar char="•"/>
            </a:pPr>
            <a:r>
              <a:rPr lang="en-US" dirty="0"/>
              <a:t>Ridge regression model is used to train and plot data.</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2022</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6" name="TextBox 25">
            <a:extLst>
              <a:ext uri="{FF2B5EF4-FFF2-40B4-BE49-F238E27FC236}">
                <a16:creationId xmlns:a16="http://schemas.microsoft.com/office/drawing/2014/main" id="{A9982C31-7D4D-2866-E0E1-507AAEAF8AF6}"/>
              </a:ext>
            </a:extLst>
          </p:cNvPr>
          <p:cNvSpPr txBox="1"/>
          <p:nvPr/>
        </p:nvSpPr>
        <p:spPr>
          <a:xfrm>
            <a:off x="755780" y="569168"/>
            <a:ext cx="8826759" cy="584775"/>
          </a:xfrm>
          <a:prstGeom prst="rect">
            <a:avLst/>
          </a:prstGeom>
          <a:noFill/>
        </p:spPr>
        <p:txBody>
          <a:bodyPr wrap="square" rtlCol="0">
            <a:spAutoFit/>
          </a:bodyPr>
          <a:lstStyle/>
          <a:p>
            <a:r>
              <a:rPr lang="en-US" sz="3200" dirty="0"/>
              <a:t>Steps Involved</a:t>
            </a:r>
          </a:p>
        </p:txBody>
      </p:sp>
      <p:sp>
        <p:nvSpPr>
          <p:cNvPr id="27" name="TextBox 26">
            <a:extLst>
              <a:ext uri="{FF2B5EF4-FFF2-40B4-BE49-F238E27FC236}">
                <a16:creationId xmlns:a16="http://schemas.microsoft.com/office/drawing/2014/main" id="{0C0CF1EB-57FD-88E9-2D94-B05FC7DBA709}"/>
              </a:ext>
            </a:extLst>
          </p:cNvPr>
          <p:cNvSpPr txBox="1"/>
          <p:nvPr/>
        </p:nvSpPr>
        <p:spPr>
          <a:xfrm>
            <a:off x="755780" y="1427584"/>
            <a:ext cx="854684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Importing datasets.</a:t>
            </a:r>
          </a:p>
          <a:p>
            <a:pPr marL="285750" indent="-285750">
              <a:buFont typeface="Arial" panose="020B0604020202020204" pitchFamily="34" charset="0"/>
              <a:buChar char="•"/>
            </a:pPr>
            <a:r>
              <a:rPr lang="en-US" dirty="0"/>
              <a:t>Cleaning data sets which have null values.</a:t>
            </a:r>
          </a:p>
          <a:p>
            <a:pPr marL="285750" indent="-285750">
              <a:buFont typeface="Arial" panose="020B0604020202020204" pitchFamily="34" charset="0"/>
              <a:buChar char="•"/>
            </a:pPr>
            <a:r>
              <a:rPr lang="en-US" dirty="0"/>
              <a:t>Rows which have null more than 40% are excluded here as the output will be 50-50%.</a:t>
            </a:r>
          </a:p>
          <a:p>
            <a:pPr marL="285750" indent="-285750">
              <a:buFont typeface="Arial" panose="020B0604020202020204" pitchFamily="34" charset="0"/>
              <a:buChar char="•"/>
            </a:pPr>
            <a:r>
              <a:rPr lang="en-US" dirty="0"/>
              <a:t>Indexing data for </a:t>
            </a:r>
            <a:r>
              <a:rPr lang="en-US" dirty="0" err="1"/>
              <a:t>convinent</a:t>
            </a:r>
            <a:r>
              <a:rPr lang="en-US" dirty="0"/>
              <a:t> future use.</a:t>
            </a:r>
          </a:p>
          <a:p>
            <a:pPr marL="285750" indent="-285750">
              <a:buFont typeface="Arial" panose="020B0604020202020204" pitchFamily="34" charset="0"/>
              <a:buChar char="•"/>
            </a:pPr>
            <a:r>
              <a:rPr lang="en-US" dirty="0"/>
              <a:t>Importing Ridge regression model.</a:t>
            </a:r>
          </a:p>
          <a:p>
            <a:pPr marL="285750" indent="-285750">
              <a:buFont typeface="Arial" panose="020B0604020202020204" pitchFamily="34" charset="0"/>
              <a:buChar char="•"/>
            </a:pPr>
            <a:r>
              <a:rPr lang="en-US" dirty="0"/>
              <a:t>Creating training set and test set.</a:t>
            </a:r>
          </a:p>
          <a:p>
            <a:pPr marL="285750" indent="-285750">
              <a:buFont typeface="Arial" panose="020B0604020202020204" pitchFamily="34" charset="0"/>
              <a:buChar char="•"/>
            </a:pPr>
            <a:r>
              <a:rPr lang="en-US" dirty="0"/>
              <a:t>Training and refining outcomes.</a:t>
            </a:r>
          </a:p>
          <a:p>
            <a:pPr marL="285750" indent="-285750">
              <a:buFont typeface="Arial" panose="020B0604020202020204" pitchFamily="34" charset="0"/>
              <a:buChar char="•"/>
            </a:pPr>
            <a:r>
              <a:rPr lang="en-US" dirty="0"/>
              <a:t>Finding mean of errors.</a:t>
            </a:r>
          </a:p>
          <a:p>
            <a:pPr marL="285750" indent="-285750">
              <a:buFont typeface="Arial" panose="020B0604020202020204" pitchFamily="34" charset="0"/>
              <a:buChar char="•"/>
            </a:pPr>
            <a:r>
              <a:rPr lang="en-US" dirty="0"/>
              <a:t>Target is obtained.</a:t>
            </a:r>
          </a:p>
        </p:txBody>
      </p:sp>
    </p:spTree>
    <p:extLst>
      <p:ext uri="{BB962C8B-B14F-4D97-AF65-F5344CB8AC3E}">
        <p14:creationId xmlns:p14="http://schemas.microsoft.com/office/powerpoint/2010/main" val="195331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Outcomes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098682"/>
            <a:ext cx="6221412" cy="2190653"/>
          </a:xfrm>
        </p:spPr>
        <p:txBody>
          <a:bodyPr>
            <a:normAutofit/>
          </a:bodyPr>
          <a:lstStyle/>
          <a:p>
            <a:pPr marL="342900" indent="-342900">
              <a:buFont typeface="Arial" panose="020B0604020202020204" pitchFamily="34" charset="0"/>
              <a:buChar char="•"/>
            </a:pPr>
            <a:r>
              <a:rPr lang="en-US" dirty="0"/>
              <a:t>Prediction of temperature based on days and months.</a:t>
            </a:r>
          </a:p>
          <a:p>
            <a:pPr marL="342900" indent="-342900">
              <a:buFont typeface="Arial" panose="020B0604020202020204" pitchFamily="34" charset="0"/>
              <a:buChar char="•"/>
            </a:pPr>
            <a:r>
              <a:rPr lang="en-US" dirty="0"/>
              <a:t>Real-world temperature prediction algorithm.</a:t>
            </a:r>
          </a:p>
          <a:p>
            <a:pPr marL="342900" indent="-342900">
              <a:buFont typeface="Arial" panose="020B0604020202020204" pitchFamily="34" charset="0"/>
              <a:buChar char="•"/>
            </a:pPr>
            <a:r>
              <a:rPr lang="en-US" dirty="0"/>
              <a:t>Can be implemented in web applications</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465263" y="1313325"/>
            <a:ext cx="4954198" cy="2436521"/>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About The Company</a:t>
            </a:r>
            <a:br>
              <a:rPr lang="en-US" dirty="0"/>
            </a:b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a:extLst>
              <a:ext uri="{FF2B5EF4-FFF2-40B4-BE49-F238E27FC236}">
                <a16:creationId xmlns:a16="http://schemas.microsoft.com/office/drawing/2014/main" id="{2D44CA8C-07B7-7770-E87A-D9F7507F6701}"/>
              </a:ext>
            </a:extLst>
          </p:cNvPr>
          <p:cNvSpPr txBox="1"/>
          <p:nvPr/>
        </p:nvSpPr>
        <p:spPr>
          <a:xfrm>
            <a:off x="515409" y="1770068"/>
            <a:ext cx="8836090" cy="2246769"/>
          </a:xfrm>
          <a:prstGeom prst="rect">
            <a:avLst/>
          </a:prstGeom>
          <a:noFill/>
        </p:spPr>
        <p:txBody>
          <a:bodyPr wrap="square" rtlCol="0">
            <a:spAutoFit/>
          </a:bodyPr>
          <a:lstStyle/>
          <a:p>
            <a:r>
              <a:rPr lang="en-US" sz="2000" b="0" i="0" dirty="0">
                <a:solidFill>
                  <a:schemeClr val="tx1">
                    <a:lumMod val="75000"/>
                  </a:schemeClr>
                </a:solidFill>
                <a:effectLst/>
                <a:latin typeface="Poppins" panose="020B0502040204020203" pitchFamily="2" charset="0"/>
              </a:rPr>
              <a:t>Zephyr Technologies Mangalore is, equipped with skills </a:t>
            </a:r>
            <a:r>
              <a:rPr lang="en-US" sz="2000" b="0" i="0" dirty="0" err="1">
                <a:solidFill>
                  <a:schemeClr val="tx1">
                    <a:lumMod val="75000"/>
                  </a:schemeClr>
                </a:solidFill>
                <a:effectLst/>
                <a:latin typeface="Poppins" panose="020B0502040204020203" pitchFamily="2" charset="0"/>
              </a:rPr>
              <a:t>specialising</a:t>
            </a:r>
            <a:r>
              <a:rPr lang="en-US" sz="2000" b="0" i="0" dirty="0">
                <a:solidFill>
                  <a:schemeClr val="tx1">
                    <a:lumMod val="75000"/>
                  </a:schemeClr>
                </a:solidFill>
                <a:effectLst/>
                <a:latin typeface="Poppins" panose="020B0502040204020203" pitchFamily="2" charset="0"/>
              </a:rPr>
              <a:t> in Branding, Building websites, Graphic designs and Digital Media Contents. We do Brand Identity, Website design, Packaging and Marketing Communications Design, we don't just mean creating logos, templates and prototypes. We design your vision and principles. We take your thoughts and ideas and make it a measurable reality.</a:t>
            </a:r>
            <a:endParaRPr lang="en-US" sz="2000" dirty="0">
              <a:solidFill>
                <a:schemeClr val="tx1">
                  <a:lumMod val="75000"/>
                </a:schemeClr>
              </a:solidFill>
            </a:endParaRPr>
          </a:p>
        </p:txBody>
      </p:sp>
    </p:spTree>
    <p:extLst>
      <p:ext uri="{BB962C8B-B14F-4D97-AF65-F5344CB8AC3E}">
        <p14:creationId xmlns:p14="http://schemas.microsoft.com/office/powerpoint/2010/main" val="389134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38896" y="401731"/>
            <a:ext cx="4500562" cy="1562959"/>
          </a:xfrm>
        </p:spPr>
        <p:txBody>
          <a:bodyPr/>
          <a:lstStyle/>
          <a:p>
            <a:r>
              <a:rPr lang="en-US" dirty="0"/>
              <a:t>Introduction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38896" y="1280106"/>
            <a:ext cx="10748508" cy="2806701"/>
          </a:xfrm>
          <a:noFill/>
        </p:spPr>
        <p:txBody>
          <a:bodyPr>
            <a:normAutofit fontScale="85000" lnSpcReduction="10000"/>
          </a:bodyPr>
          <a:lstStyle/>
          <a:p>
            <a:r>
              <a:rPr lang="en-US" dirty="0"/>
              <a:t>In this Internship we learned about</a:t>
            </a:r>
          </a:p>
          <a:p>
            <a:r>
              <a:rPr lang="en-US" dirty="0" err="1"/>
              <a:t>Numpy</a:t>
            </a:r>
            <a:endParaRPr lang="en-US" dirty="0"/>
          </a:p>
          <a:p>
            <a:r>
              <a:rPr lang="en-US" dirty="0"/>
              <a:t>Pandas</a:t>
            </a:r>
          </a:p>
          <a:p>
            <a:r>
              <a:rPr lang="en-US" dirty="0"/>
              <a:t>Matplotlib</a:t>
            </a:r>
          </a:p>
          <a:p>
            <a:r>
              <a:rPr lang="en-US" dirty="0"/>
              <a:t>Basics of python</a:t>
            </a:r>
          </a:p>
          <a:p>
            <a:r>
              <a:rPr lang="en-US" dirty="0"/>
              <a:t>Machine learning algorithms</a:t>
            </a:r>
          </a:p>
          <a:p>
            <a:pPr marL="0" indent="0">
              <a:buNone/>
            </a:pPr>
            <a:endParaRPr lang="en-US" dirty="0"/>
          </a:p>
        </p:txBody>
      </p:sp>
      <p:sp>
        <p:nvSpPr>
          <p:cNvPr id="15" name="TextBox 14">
            <a:extLst>
              <a:ext uri="{FF2B5EF4-FFF2-40B4-BE49-F238E27FC236}">
                <a16:creationId xmlns:a16="http://schemas.microsoft.com/office/drawing/2014/main" id="{46BC9F8A-F0F0-5A1A-FEFA-6C24CB786789}"/>
              </a:ext>
            </a:extLst>
          </p:cNvPr>
          <p:cNvSpPr txBox="1"/>
          <p:nvPr/>
        </p:nvSpPr>
        <p:spPr>
          <a:xfrm>
            <a:off x="550863" y="4077703"/>
            <a:ext cx="4674636" cy="1323439"/>
          </a:xfrm>
          <a:prstGeom prst="rect">
            <a:avLst/>
          </a:prstGeom>
          <a:noFill/>
        </p:spPr>
        <p:txBody>
          <a:bodyPr wrap="square" rtlCol="0">
            <a:spAutoFit/>
          </a:bodyPr>
          <a:lstStyle/>
          <a:p>
            <a:pPr marL="342900" indent="-342900">
              <a:buAutoNum type="arabicPeriod"/>
            </a:pPr>
            <a:r>
              <a:rPr lang="en-US" sz="2000" dirty="0">
                <a:solidFill>
                  <a:schemeClr val="tx1">
                    <a:lumMod val="65000"/>
                  </a:schemeClr>
                </a:solidFill>
              </a:rPr>
              <a:t>Linear Regression</a:t>
            </a:r>
          </a:p>
          <a:p>
            <a:pPr marL="342900" indent="-342900">
              <a:buAutoNum type="arabicPeriod"/>
            </a:pPr>
            <a:r>
              <a:rPr lang="en-US" sz="2000" dirty="0">
                <a:solidFill>
                  <a:schemeClr val="tx1">
                    <a:lumMod val="65000"/>
                  </a:schemeClr>
                </a:solidFill>
              </a:rPr>
              <a:t>Logistic Regression</a:t>
            </a:r>
          </a:p>
          <a:p>
            <a:pPr marL="342900" indent="-342900">
              <a:buAutoNum type="arabicPeriod"/>
            </a:pPr>
            <a:r>
              <a:rPr lang="en-US" sz="2000" dirty="0">
                <a:solidFill>
                  <a:schemeClr val="tx1">
                    <a:lumMod val="65000"/>
                  </a:schemeClr>
                </a:solidFill>
              </a:rPr>
              <a:t>Random forest regression</a:t>
            </a:r>
          </a:p>
          <a:p>
            <a:pPr marL="342900" indent="-342900">
              <a:buAutoNum type="arabicPeriod"/>
            </a:pPr>
            <a:r>
              <a:rPr lang="en-US" sz="2000">
                <a:solidFill>
                  <a:schemeClr val="tx1">
                    <a:lumMod val="65000"/>
                  </a:schemeClr>
                </a:solidFill>
              </a:rPr>
              <a:t>Decision Tree</a:t>
            </a:r>
            <a:endParaRPr lang="en-US" sz="2000" dirty="0">
              <a:solidFill>
                <a:schemeClr val="tx1">
                  <a:lumMod val="65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NumPy</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7520117" cy="2265216"/>
          </a:xfrm>
        </p:spPr>
        <p:txBody>
          <a:bodyPr vert="horz" wrap="square" lIns="0" tIns="0" rIns="0" bIns="0" rtlCol="0">
            <a:normAutofit/>
          </a:bodyPr>
          <a:lstStyle/>
          <a:p>
            <a:pPr marL="0" indent="0" algn="just">
              <a:lnSpc>
                <a:spcPct val="100000"/>
              </a:lnSpc>
              <a:buNone/>
            </a:pPr>
            <a:r>
              <a:rPr lang="en-US" sz="1800" b="1" i="0" dirty="0" err="1">
                <a:solidFill>
                  <a:schemeClr val="tx1">
                    <a:lumMod val="75000"/>
                  </a:schemeClr>
                </a:solidFill>
                <a:effectLst/>
              </a:rPr>
              <a:t>Numpy</a:t>
            </a:r>
            <a:r>
              <a:rPr lang="en-US" sz="1800" b="1" i="0" dirty="0">
                <a:solidFill>
                  <a:schemeClr val="tx1">
                    <a:lumMod val="75000"/>
                  </a:schemeClr>
                </a:solidFill>
                <a:effectLst/>
              </a:rPr>
              <a:t> is one of the most commonly used packages for scientific computing in Python. It provides a multidimensional array object, as well as variations such as masks and matrices, which can be used for various math operations. </a:t>
            </a:r>
            <a:r>
              <a:rPr lang="en-US" sz="1800" b="1" i="0" dirty="0" err="1">
                <a:solidFill>
                  <a:schemeClr val="tx1">
                    <a:lumMod val="75000"/>
                  </a:schemeClr>
                </a:solidFill>
                <a:effectLst/>
              </a:rPr>
              <a:t>Numpy</a:t>
            </a:r>
            <a:r>
              <a:rPr lang="en-US" sz="1800" b="1" i="0" dirty="0">
                <a:solidFill>
                  <a:schemeClr val="tx1">
                    <a:lumMod val="75000"/>
                  </a:schemeClr>
                </a:solidFill>
                <a:effectLst/>
              </a:rPr>
              <a:t> is compatible with, and used by many other popular Python packages, including pandas and matplotlib.</a:t>
            </a:r>
            <a:endParaRPr lang="en-US" sz="1800" kern="12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Weather Prediction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Pandas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7520117" cy="2265216"/>
          </a:xfrm>
        </p:spPr>
        <p:txBody>
          <a:bodyPr vert="horz" wrap="square" lIns="0" tIns="0" rIns="0" bIns="0" rtlCol="0">
            <a:normAutofit/>
          </a:bodyPr>
          <a:lstStyle/>
          <a:p>
            <a:pPr marL="0" indent="0" algn="just">
              <a:lnSpc>
                <a:spcPct val="100000"/>
              </a:lnSpc>
              <a:buNone/>
            </a:pPr>
            <a:r>
              <a:rPr lang="en-US" sz="1800" b="1" i="0" dirty="0">
                <a:solidFill>
                  <a:schemeClr val="tx1">
                    <a:lumMod val="75000"/>
                  </a:schemeClr>
                </a:solidFill>
                <a:effectLst/>
              </a:rPr>
              <a:t>Pandas is an open-source python library that is used for data manipulation and analysis. It provides many functions and methods to speed up the data analysis process. Pandas is built on top of the NumPy package, hence it takes a lot of basic inspiration from it. The two primary data structures are Series which is 1 dimensional and </a:t>
            </a:r>
            <a:r>
              <a:rPr lang="en-US" sz="1800" b="1" i="0" dirty="0" err="1">
                <a:solidFill>
                  <a:schemeClr val="tx1">
                    <a:lumMod val="75000"/>
                  </a:schemeClr>
                </a:solidFill>
                <a:effectLst/>
              </a:rPr>
              <a:t>DataFrame</a:t>
            </a:r>
            <a:r>
              <a:rPr lang="en-US" sz="1800" b="1" i="0" dirty="0">
                <a:solidFill>
                  <a:schemeClr val="tx1">
                    <a:lumMod val="75000"/>
                  </a:schemeClr>
                </a:solidFill>
                <a:effectLst/>
              </a:rPr>
              <a:t> which is 2 dimensional.</a:t>
            </a:r>
            <a:endParaRPr lang="en-US" sz="1800" b="1" kern="12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Weather Prediction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6366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Matplotlib</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7305513" cy="2265216"/>
          </a:xfrm>
        </p:spPr>
        <p:txBody>
          <a:bodyPr vert="horz" wrap="square" lIns="0" tIns="0" rIns="0" bIns="0" rtlCol="0">
            <a:normAutofit/>
          </a:bodyPr>
          <a:lstStyle/>
          <a:p>
            <a:pPr marL="0" indent="0" algn="just">
              <a:lnSpc>
                <a:spcPct val="100000"/>
              </a:lnSpc>
              <a:buNone/>
            </a:pPr>
            <a:r>
              <a:rPr lang="en-US" sz="2000" b="0" i="0" dirty="0">
                <a:solidFill>
                  <a:schemeClr val="tx1">
                    <a:lumMod val="75000"/>
                  </a:schemeClr>
                </a:solidFill>
                <a:effectLst/>
              </a:rPr>
              <a:t>Matplotlib is a library for creating static, animated, and interactive visualizations in Python. Matplotlib makes easy things easy and hard things possible.</a:t>
            </a:r>
            <a:endParaRPr lang="en-US" sz="2000" b="1" kern="1200" dirty="0">
              <a:solidFill>
                <a:schemeClr val="tx1">
                  <a:lumMod val="75000"/>
                </a:scheme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Weather Prediction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3050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Example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2022</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8" name="Picture 7">
            <a:extLst>
              <a:ext uri="{FF2B5EF4-FFF2-40B4-BE49-F238E27FC236}">
                <a16:creationId xmlns:a16="http://schemas.microsoft.com/office/drawing/2014/main" id="{7F3243F8-1959-FCBA-A001-2CD8B1B83226}"/>
              </a:ext>
            </a:extLst>
          </p:cNvPr>
          <p:cNvPicPr>
            <a:picLocks noChangeAspect="1"/>
          </p:cNvPicPr>
          <p:nvPr/>
        </p:nvPicPr>
        <p:blipFill>
          <a:blip r:embed="rId2"/>
          <a:stretch>
            <a:fillRect/>
          </a:stretch>
        </p:blipFill>
        <p:spPr>
          <a:xfrm>
            <a:off x="840203" y="1881275"/>
            <a:ext cx="10511593" cy="3424150"/>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Project</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Weather Prediction</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dirty="0"/>
              <a:t>2022</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Introduction to project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dirty="0"/>
              <a:t>2022</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Weather Prediction</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33" name="TextBox 32">
            <a:extLst>
              <a:ext uri="{FF2B5EF4-FFF2-40B4-BE49-F238E27FC236}">
                <a16:creationId xmlns:a16="http://schemas.microsoft.com/office/drawing/2014/main" id="{D3792945-006C-DE53-5EBF-7B9DDF3E5EDA}"/>
              </a:ext>
            </a:extLst>
          </p:cNvPr>
          <p:cNvSpPr txBox="1"/>
          <p:nvPr/>
        </p:nvSpPr>
        <p:spPr>
          <a:xfrm>
            <a:off x="604625" y="1464906"/>
            <a:ext cx="9013371"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t>It is used to predict the weather.</a:t>
            </a:r>
          </a:p>
          <a:p>
            <a:pPr marL="285750" indent="-285750">
              <a:buFont typeface="Arial" panose="020B0604020202020204" pitchFamily="34" charset="0"/>
              <a:buChar char="•"/>
            </a:pPr>
            <a:r>
              <a:rPr lang="en-US" sz="2000" dirty="0"/>
              <a:t>Data set used here is from a weather station.</a:t>
            </a:r>
          </a:p>
          <a:p>
            <a:pPr marL="285750" indent="-285750">
              <a:buFont typeface="Arial" panose="020B0604020202020204" pitchFamily="34" charset="0"/>
              <a:buChar char="•"/>
            </a:pPr>
            <a:r>
              <a:rPr lang="en-US" sz="2000" dirty="0"/>
              <a:t>Here we are predicting the Maximum temperature using this data set.</a:t>
            </a:r>
          </a:p>
          <a:p>
            <a:pPr marL="285750" indent="-285750">
              <a:buFont typeface="Arial" panose="020B0604020202020204" pitchFamily="34" charset="0"/>
              <a:buChar char="•"/>
            </a:pPr>
            <a:r>
              <a:rPr lang="en-US" sz="2000" dirty="0"/>
              <a:t>Ridge Regression model is used.</a:t>
            </a:r>
          </a:p>
          <a:p>
            <a:pPr marL="285750" indent="-285750">
              <a:buFont typeface="Arial" panose="020B0604020202020204" pitchFamily="34" charset="0"/>
              <a:buChar char="•"/>
            </a:pPr>
            <a:r>
              <a:rPr lang="en-US" sz="2000" dirty="0"/>
              <a:t>Historical data set from 1960 to 2022 is used.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{A2911D11-EA30-4E67-B5DC-45D0AF2257FF}tf33713516_win32</Template>
  <TotalTime>269</TotalTime>
  <Words>510</Words>
  <Application>Microsoft Office PowerPoint</Application>
  <PresentationFormat>Widescreen</PresentationFormat>
  <Paragraphs>96</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Poppins</vt:lpstr>
      <vt:lpstr>Walbaum Display</vt:lpstr>
      <vt:lpstr>3DFloatVTI</vt:lpstr>
      <vt:lpstr>Weather Prediction</vt:lpstr>
      <vt:lpstr>About The Company </vt:lpstr>
      <vt:lpstr>Introduction</vt:lpstr>
      <vt:lpstr>NumPy</vt:lpstr>
      <vt:lpstr>Pandas</vt:lpstr>
      <vt:lpstr>Matplotlib</vt:lpstr>
      <vt:lpstr>Example</vt:lpstr>
      <vt:lpstr>Project</vt:lpstr>
      <vt:lpstr>Introduction to project</vt:lpstr>
      <vt:lpstr>PowerPoint Presentation</vt:lpstr>
      <vt:lpstr>PowerPoint Presentation</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dc:title>
  <dc:creator>Alstan Mascarenhas</dc:creator>
  <cp:lastModifiedBy>Alstan Mascarenhas</cp:lastModifiedBy>
  <cp:revision>1</cp:revision>
  <dcterms:created xsi:type="dcterms:W3CDTF">2022-10-09T15:58:48Z</dcterms:created>
  <dcterms:modified xsi:type="dcterms:W3CDTF">2022-10-10T10:50:55Z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