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65" r:id="rId5"/>
    <p:sldId id="267" r:id="rId6"/>
    <p:sldId id="268" r:id="rId7"/>
    <p:sldId id="269" r:id="rId8"/>
    <p:sldId id="270" r:id="rId9"/>
    <p:sldId id="271" r:id="rId10"/>
    <p:sldId id="272" r:id="rId11"/>
    <p:sldId id="273" r:id="rId12"/>
    <p:sldId id="274" r:id="rId13"/>
    <p:sldId id="275" r:id="rId14"/>
    <p:sldId id="27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3VZGAQUCG4Ibb1Qyqy+71v3n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9B0A5B-F7CA-447B-AFC2-632C930595A7}">
  <a:tblStyle styleId="{8D9B0A5B-F7CA-447B-AFC2-632C930595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5"/>
  </p:normalViewPr>
  <p:slideViewPr>
    <p:cSldViewPr snapToGrid="0">
      <p:cViewPr varScale="1">
        <p:scale>
          <a:sx n="91" d="100"/>
          <a:sy n="91" d="100"/>
        </p:scale>
        <p:origin x="164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9de1fc58c_6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9" name="Google Shape;369;ge9de1fc58c_6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9de1fc58c_6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ge9de1fc58c_6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871517518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6" name="Google Shape;406;gb87151751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e9de1fc58c_6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3" name="Google Shape;423;ge9de1fc58c_6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0" name="Google Shape;44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9de1fc58c_6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ge9de1fc58c_6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871517518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gb871517518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9de1fc58c_6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7" name="Google Shape;297;ge9de1fc58c_6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9de1fc58c_6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5" name="Google Shape;315;ge9de1fc58c_6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9de1fc58c_6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4" name="Google Shape;334;ge9de1fc58c_6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9de1fc58c_6_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2" name="Google Shape;352;ge9de1fc58c_6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4211638" y="26035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89" name="Google Shape;89;p1"/>
          <p:cNvGrpSpPr/>
          <p:nvPr/>
        </p:nvGrpSpPr>
        <p:grpSpPr>
          <a:xfrm>
            <a:off x="-3175" y="836613"/>
            <a:ext cx="9112250" cy="6011862"/>
            <a:chOff x="-3400" y="836712"/>
            <a:chExt cx="9111904" cy="6011912"/>
          </a:xfrm>
        </p:grpSpPr>
        <p:sp>
          <p:nvSpPr>
            <p:cNvPr id="90" name="Google Shape;90;p1"/>
            <p:cNvSpPr txBox="1"/>
            <p:nvPr/>
          </p:nvSpPr>
          <p:spPr>
            <a:xfrm>
              <a:off x="523429" y="6462861"/>
              <a:ext cx="3222625" cy="3270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91" name="Google Shape;91;p1"/>
            <p:cNvSpPr txBox="1"/>
            <p:nvPr/>
          </p:nvSpPr>
          <p:spPr>
            <a:xfrm>
              <a:off x="8664575" y="6534299"/>
              <a:ext cx="371475" cy="3143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a:solidFill>
                    <a:srgbClr val="898989"/>
                  </a:solidFill>
                  <a:latin typeface="Times New Roman"/>
                  <a:ea typeface="Times New Roman"/>
                  <a:cs typeface="Times New Roman"/>
                  <a:sym typeface="Times New Roman"/>
                </a:rPr>
                <a:t>1</a:t>
              </a:r>
              <a:endParaRPr sz="1200" b="0" i="0" u="none" strike="noStrike" cap="none">
                <a:solidFill>
                  <a:srgbClr val="898989"/>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93" name="Google Shape;93;p1"/>
            <p:cNvCxnSpPr/>
            <p:nvPr/>
          </p:nvCxnSpPr>
          <p:spPr>
            <a:xfrm>
              <a:off x="-225" y="6381895"/>
              <a:ext cx="9108729" cy="0"/>
            </a:xfrm>
            <a:prstGeom prst="straightConnector1">
              <a:avLst/>
            </a:prstGeom>
            <a:noFill/>
            <a:ln w="9525" cap="flat" cmpd="sng">
              <a:solidFill>
                <a:srgbClr val="FF0000"/>
              </a:solidFill>
              <a:prstDash val="solid"/>
              <a:miter lim="800000"/>
              <a:headEnd type="none" w="sm" len="sm"/>
              <a:tailEnd type="none" w="sm" len="sm"/>
            </a:ln>
          </p:spPr>
        </p:cxnSp>
        <p:grpSp>
          <p:nvGrpSpPr>
            <p:cNvPr id="94" name="Google Shape;94;p1"/>
            <p:cNvGrpSpPr/>
            <p:nvPr/>
          </p:nvGrpSpPr>
          <p:grpSpPr>
            <a:xfrm>
              <a:off x="-3400" y="836712"/>
              <a:ext cx="9111904" cy="84138"/>
              <a:chOff x="-3400" y="836712"/>
              <a:chExt cx="9111904" cy="84138"/>
            </a:xfrm>
          </p:grpSpPr>
          <p:cxnSp>
            <p:nvCxnSpPr>
              <p:cNvPr id="95" name="Google Shape;95;p1"/>
              <p:cNvCxnSpPr/>
              <p:nvPr/>
            </p:nvCxnSpPr>
            <p:spPr>
              <a:xfrm>
                <a:off x="-225" y="836712"/>
                <a:ext cx="9108729" cy="0"/>
              </a:xfrm>
              <a:prstGeom prst="straightConnector1">
                <a:avLst/>
              </a:prstGeom>
              <a:noFill/>
              <a:ln w="9525" cap="flat" cmpd="sng">
                <a:solidFill>
                  <a:srgbClr val="FF0000"/>
                </a:solidFill>
                <a:prstDash val="solid"/>
                <a:miter lim="800000"/>
                <a:headEnd type="none" w="sm" len="sm"/>
                <a:tailEnd type="none" w="sm" len="sm"/>
              </a:ln>
            </p:spPr>
          </p:cxnSp>
          <p:sp>
            <p:nvSpPr>
              <p:cNvPr id="96" name="Google Shape;96;p1"/>
              <p:cNvSpPr/>
              <p:nvPr/>
            </p:nvSpPr>
            <p:spPr>
              <a:xfrm>
                <a:off x="-3400" y="836712"/>
                <a:ext cx="4575001" cy="84138"/>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97" name="Google Shape;97;p1"/>
          <p:cNvSpPr/>
          <p:nvPr/>
        </p:nvSpPr>
        <p:spPr>
          <a:xfrm>
            <a:off x="2495550" y="6350"/>
            <a:ext cx="6540500" cy="200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98" name="Google Shape;98;p1"/>
          <p:cNvSpPr txBox="1"/>
          <p:nvPr/>
        </p:nvSpPr>
        <p:spPr>
          <a:xfrm>
            <a:off x="972889" y="3779486"/>
            <a:ext cx="7775575" cy="2540356"/>
          </a:xfrm>
          <a:prstGeom prst="rect">
            <a:avLst/>
          </a:prstGeom>
          <a:noFill/>
          <a:ln>
            <a:noFill/>
          </a:ln>
        </p:spPr>
        <p:txBody>
          <a:bodyPr spcFirstLastPara="1" wrap="square" lIns="91425" tIns="45700" rIns="91425" bIns="45700" anchor="t" anchorCtr="0">
            <a:noAutofit/>
          </a:bodyPr>
          <a:lstStyle/>
          <a:p>
            <a:pPr marL="609600" marR="0" lvl="0" indent="-609600" algn="ctr" rtl="0">
              <a:spcBef>
                <a:spcPts val="0"/>
              </a:spcBef>
              <a:spcAft>
                <a:spcPts val="0"/>
              </a:spcAft>
              <a:buNone/>
            </a:pPr>
            <a:r>
              <a:rPr lang="en-IN" sz="2000" b="1" i="0" u="none" strike="noStrike" cap="none" dirty="0">
                <a:solidFill>
                  <a:schemeClr val="dk1"/>
                </a:solidFill>
                <a:latin typeface="Calibri"/>
                <a:ea typeface="Calibri"/>
                <a:cs typeface="Calibri"/>
                <a:sym typeface="Calibri"/>
              </a:rPr>
              <a:t>Presented by –</a:t>
            </a:r>
          </a:p>
          <a:p>
            <a:pPr marL="609600" marR="0" lvl="0" indent="-609600" algn="ctr" rtl="0">
              <a:spcBef>
                <a:spcPts val="0"/>
              </a:spcBef>
              <a:spcAft>
                <a:spcPts val="0"/>
              </a:spcAft>
              <a:buNone/>
            </a:pPr>
            <a:endParaRPr lang="en-US" dirty="0"/>
          </a:p>
          <a:p>
            <a:pPr marL="2743200">
              <a:spcBef>
                <a:spcPts val="400"/>
              </a:spcBef>
            </a:pPr>
            <a:r>
              <a:rPr lang="en-IN" sz="2000" dirty="0">
                <a:solidFill>
                  <a:schemeClr val="dk1"/>
                </a:solidFill>
                <a:latin typeface="Calibri"/>
                <a:ea typeface="Calibri"/>
                <a:cs typeface="Calibri"/>
                <a:sym typeface="Calibri"/>
              </a:rPr>
              <a:t>   Alsten Vaz</a:t>
            </a:r>
          </a:p>
          <a:p>
            <a:pPr marL="2743200" marR="0" lvl="0" indent="0" algn="l" rtl="0">
              <a:spcBef>
                <a:spcPts val="400"/>
              </a:spcBef>
              <a:spcAft>
                <a:spcPts val="0"/>
              </a:spcAft>
              <a:buNone/>
            </a:pPr>
            <a:r>
              <a:rPr lang="en-IN" sz="2000" dirty="0">
                <a:solidFill>
                  <a:schemeClr val="dk1"/>
                </a:solidFill>
                <a:latin typeface="Calibri"/>
                <a:ea typeface="Calibri"/>
                <a:cs typeface="Calibri"/>
                <a:sym typeface="Calibri"/>
              </a:rPr>
              <a:t>   </a:t>
            </a:r>
            <a:r>
              <a:rPr lang="en-IN" sz="2000" dirty="0" err="1">
                <a:solidFill>
                  <a:schemeClr val="dk1"/>
                </a:solidFill>
                <a:latin typeface="Calibri"/>
                <a:ea typeface="Calibri"/>
                <a:cs typeface="Calibri"/>
                <a:sym typeface="Calibri"/>
              </a:rPr>
              <a:t>Vedant</a:t>
            </a:r>
            <a:r>
              <a:rPr lang="en-IN" sz="2000" dirty="0">
                <a:solidFill>
                  <a:schemeClr val="dk1"/>
                </a:solidFill>
                <a:latin typeface="Calibri"/>
                <a:ea typeface="Calibri"/>
                <a:cs typeface="Calibri"/>
                <a:sym typeface="Calibri"/>
              </a:rPr>
              <a:t> </a:t>
            </a:r>
            <a:r>
              <a:rPr lang="en-IN" sz="2000" dirty="0" err="1">
                <a:solidFill>
                  <a:schemeClr val="dk1"/>
                </a:solidFill>
                <a:latin typeface="Calibri"/>
                <a:ea typeface="Calibri"/>
                <a:cs typeface="Calibri"/>
                <a:sym typeface="Calibri"/>
              </a:rPr>
              <a:t>Zalke</a:t>
            </a:r>
            <a:endParaRPr lang="en-IN" sz="2000" dirty="0">
              <a:solidFill>
                <a:schemeClr val="dk1"/>
              </a:solidFill>
              <a:latin typeface="Calibri"/>
              <a:ea typeface="Calibri"/>
              <a:cs typeface="Calibri"/>
              <a:sym typeface="Calibri"/>
            </a:endParaRPr>
          </a:p>
          <a:p>
            <a:pPr marL="2743200" lvl="0" indent="0" algn="l" rtl="0">
              <a:spcBef>
                <a:spcPts val="400"/>
              </a:spcBef>
              <a:spcAft>
                <a:spcPts val="0"/>
              </a:spcAft>
              <a:buNone/>
            </a:pPr>
            <a:r>
              <a:rPr lang="en-IN" sz="2000" dirty="0">
                <a:solidFill>
                  <a:schemeClr val="dk1"/>
                </a:solidFill>
                <a:latin typeface="Calibri"/>
                <a:ea typeface="Calibri"/>
                <a:cs typeface="Calibri"/>
                <a:sym typeface="Calibri"/>
              </a:rPr>
              <a:t>   David Rodrigues  </a:t>
            </a:r>
            <a:endParaRPr dirty="0"/>
          </a:p>
          <a:p>
            <a:pPr marL="457200" marR="0" lvl="0" indent="0" algn="l" rtl="0">
              <a:spcBef>
                <a:spcPts val="400"/>
              </a:spcBef>
              <a:spcAft>
                <a:spcPts val="0"/>
              </a:spcAft>
              <a:buNone/>
            </a:pPr>
            <a:r>
              <a:rPr lang="en-IN" sz="2000" dirty="0">
                <a:solidFill>
                  <a:schemeClr val="dk1"/>
                </a:solidFill>
                <a:latin typeface="Calibri"/>
                <a:ea typeface="Calibri"/>
                <a:cs typeface="Calibri"/>
                <a:sym typeface="Calibri"/>
              </a:rPr>
              <a:t>                		   </a:t>
            </a:r>
            <a:r>
              <a:rPr lang="en-IN" sz="2000" b="0" i="0" u="none" strike="noStrike" cap="none" dirty="0">
                <a:solidFill>
                  <a:schemeClr val="dk1"/>
                </a:solidFill>
                <a:latin typeface="Calibri"/>
                <a:ea typeface="Calibri"/>
                <a:cs typeface="Calibri"/>
                <a:sym typeface="Calibri"/>
              </a:rPr>
              <a:t>Devesh </a:t>
            </a:r>
            <a:r>
              <a:rPr lang="en-IN" sz="2000" b="0" i="0" u="none" strike="noStrike" cap="none" dirty="0" err="1">
                <a:solidFill>
                  <a:schemeClr val="dk1"/>
                </a:solidFill>
                <a:latin typeface="Calibri"/>
                <a:ea typeface="Calibri"/>
                <a:cs typeface="Calibri"/>
                <a:sym typeface="Calibri"/>
              </a:rPr>
              <a:t>sharma</a:t>
            </a:r>
            <a:r>
              <a:rPr lang="en-IN" sz="2000" b="0" i="0" u="none" strike="noStrike" cap="none" dirty="0">
                <a:solidFill>
                  <a:schemeClr val="dk1"/>
                </a:solidFill>
                <a:latin typeface="Calibri"/>
                <a:ea typeface="Calibri"/>
                <a:cs typeface="Calibri"/>
                <a:sym typeface="Calibri"/>
              </a:rPr>
              <a:t> </a:t>
            </a:r>
            <a:endParaRPr lang="en-IN" sz="2000" dirty="0">
              <a:solidFill>
                <a:schemeClr val="dk1"/>
              </a:solidFill>
              <a:latin typeface="Calibri"/>
              <a:ea typeface="Calibri"/>
              <a:cs typeface="Calibri"/>
              <a:sym typeface="Calibri"/>
            </a:endParaRPr>
          </a:p>
          <a:p>
            <a:pPr marL="457200" marR="0" lvl="0" indent="0" algn="l" rtl="0">
              <a:spcBef>
                <a:spcPts val="400"/>
              </a:spcBef>
              <a:spcAft>
                <a:spcPts val="0"/>
              </a:spcAft>
              <a:buNone/>
            </a:pPr>
            <a:r>
              <a:rPr lang="en-IN" sz="2000"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Under the mentorship of -</a:t>
            </a:r>
            <a:endParaRPr lang="en-US" dirty="0"/>
          </a:p>
          <a:p>
            <a:pPr marL="0" lvl="0" indent="0" algn="l" rtl="0">
              <a:lnSpc>
                <a:spcPct val="80000"/>
              </a:lnSpc>
              <a:spcBef>
                <a:spcPts val="0"/>
              </a:spcBef>
              <a:spcAft>
                <a:spcPts val="0"/>
              </a:spcAft>
              <a:buSzPts val="1100"/>
              <a:buNone/>
            </a:pPr>
            <a:r>
              <a:rPr lang="en-IN" sz="2000" dirty="0">
                <a:solidFill>
                  <a:schemeClr val="dk1"/>
                </a:solidFill>
                <a:latin typeface="Times New Roman"/>
                <a:ea typeface="Times New Roman"/>
                <a:cs typeface="Times New Roman"/>
                <a:sym typeface="Times New Roman"/>
              </a:rPr>
              <a:t> 		            </a:t>
            </a:r>
            <a:r>
              <a:rPr lang="en-IN" sz="2000" dirty="0" err="1">
                <a:solidFill>
                  <a:schemeClr val="dk1"/>
                </a:solidFill>
                <a:latin typeface="Calibri"/>
                <a:ea typeface="Calibri"/>
                <a:cs typeface="Calibri"/>
                <a:sym typeface="Calibri"/>
              </a:rPr>
              <a:t>Mrinmoyee</a:t>
            </a:r>
            <a:r>
              <a:rPr lang="en-IN" sz="2000" dirty="0">
                <a:solidFill>
                  <a:schemeClr val="dk1"/>
                </a:solidFill>
                <a:latin typeface="Calibri"/>
                <a:ea typeface="Calibri"/>
                <a:cs typeface="Calibri"/>
                <a:sym typeface="Calibri"/>
              </a:rPr>
              <a:t> Mukherjee</a:t>
            </a:r>
            <a:endParaRPr sz="2000" dirty="0">
              <a:solidFill>
                <a:schemeClr val="dk1"/>
              </a:solidFill>
              <a:latin typeface="Calibri"/>
              <a:ea typeface="Calibri"/>
              <a:cs typeface="Calibri"/>
              <a:sym typeface="Calibri"/>
            </a:endParaRPr>
          </a:p>
          <a:p>
            <a:pPr marL="0" lvl="0" indent="0" algn="l" rtl="0">
              <a:lnSpc>
                <a:spcPct val="80000"/>
              </a:lnSpc>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marR="0" lvl="0" indent="0" algn="ctr" rtl="0">
              <a:spcBef>
                <a:spcPts val="400"/>
              </a:spcBef>
              <a:spcAft>
                <a:spcPts val="0"/>
              </a:spcAft>
              <a:buNone/>
            </a:pPr>
            <a:endParaRPr sz="2000" dirty="0">
              <a:solidFill>
                <a:schemeClr val="dk1"/>
              </a:solidFill>
              <a:latin typeface="Calibri"/>
              <a:ea typeface="Calibri"/>
              <a:cs typeface="Calibri"/>
              <a:sym typeface="Calibri"/>
            </a:endParaRPr>
          </a:p>
        </p:txBody>
      </p:sp>
      <p:sp>
        <p:nvSpPr>
          <p:cNvPr id="99" name="Google Shape;99;p1"/>
          <p:cNvSpPr txBox="1"/>
          <p:nvPr/>
        </p:nvSpPr>
        <p:spPr>
          <a:xfrm>
            <a:off x="889554" y="938907"/>
            <a:ext cx="7775575"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2000" b="1" i="0" u="none" strike="noStrike" cap="none" dirty="0">
                <a:solidFill>
                  <a:schemeClr val="dk2"/>
                </a:solidFill>
                <a:latin typeface="Verdana"/>
                <a:ea typeface="Verdana"/>
                <a:cs typeface="Verdana"/>
                <a:sym typeface="Verdana"/>
              </a:rPr>
              <a:t>St. Francis Institute of Technology</a:t>
            </a:r>
            <a:endParaRPr sz="2000" b="1" i="0" u="none" strike="noStrike" cap="none" dirty="0">
              <a:solidFill>
                <a:schemeClr val="dk2"/>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2400"/>
              <a:buFont typeface="Arial"/>
              <a:buNone/>
            </a:pPr>
            <a:r>
              <a:rPr lang="en-IN" sz="1600" b="1" i="0" u="none" strike="noStrike" cap="none" dirty="0">
                <a:solidFill>
                  <a:schemeClr val="dk2"/>
                </a:solidFill>
                <a:latin typeface="Verdana"/>
                <a:ea typeface="Verdana"/>
                <a:cs typeface="Verdana"/>
                <a:sym typeface="Verdana"/>
              </a:rPr>
              <a:t>R&amp;D Committee of Department of Information Technology</a:t>
            </a:r>
            <a:endParaRPr sz="1600" b="1" i="0" u="none" strike="noStrike" cap="none" dirty="0">
              <a:solidFill>
                <a:schemeClr val="dk2"/>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2400"/>
              <a:buFont typeface="Arial"/>
              <a:buNone/>
            </a:pPr>
            <a:r>
              <a:rPr lang="en-IN" sz="1800" b="1" i="0" u="none" strike="noStrike" cap="none" dirty="0">
                <a:solidFill>
                  <a:srgbClr val="FF0000"/>
                </a:solidFill>
                <a:latin typeface="Verdana"/>
                <a:ea typeface="Verdana"/>
                <a:cs typeface="Verdana"/>
                <a:sym typeface="Verdana"/>
              </a:rPr>
              <a:t>Innovation and Invention </a:t>
            </a:r>
            <a:endParaRPr dirty="0"/>
          </a:p>
          <a:p>
            <a:pPr marL="0" marR="0" lvl="0" indent="0" algn="ctr" rtl="0">
              <a:lnSpc>
                <a:spcPct val="100000"/>
              </a:lnSpc>
              <a:spcBef>
                <a:spcPts val="0"/>
              </a:spcBef>
              <a:spcAft>
                <a:spcPts val="0"/>
              </a:spcAft>
              <a:buClr>
                <a:srgbClr val="000000"/>
              </a:buClr>
              <a:buSzPts val="2400"/>
              <a:buFont typeface="Arial"/>
              <a:buNone/>
            </a:pPr>
            <a:endParaRPr sz="1800" b="0" i="0" u="none" strike="noStrike" cap="none" dirty="0">
              <a:solidFill>
                <a:schemeClr val="dk1"/>
              </a:solidFill>
              <a:latin typeface="Calibri"/>
              <a:ea typeface="Calibri"/>
              <a:cs typeface="Calibri"/>
              <a:sym typeface="Calibri"/>
            </a:endParaRPr>
          </a:p>
        </p:txBody>
      </p:sp>
      <p:sp>
        <p:nvSpPr>
          <p:cNvPr id="100" name="Google Shape;100;p1"/>
          <p:cNvSpPr txBox="1"/>
          <p:nvPr/>
        </p:nvSpPr>
        <p:spPr>
          <a:xfrm>
            <a:off x="889550" y="2289676"/>
            <a:ext cx="7652700" cy="102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026" b="1">
                <a:solidFill>
                  <a:schemeClr val="accent1"/>
                </a:solidFill>
                <a:latin typeface="Verdana"/>
                <a:ea typeface="Verdana"/>
                <a:cs typeface="Verdana"/>
                <a:sym typeface="Verdana"/>
              </a:rPr>
              <a:t>An Obstacle Avoiding Voice Control Robot using IEEE 802.15.1 </a:t>
            </a:r>
            <a:endParaRPr sz="2400" b="1">
              <a:solidFill>
                <a:schemeClr val="accent1"/>
              </a:solidFill>
              <a:latin typeface="Verdana"/>
              <a:ea typeface="Verdana"/>
              <a:cs typeface="Verdana"/>
              <a:sym typeface="Verdana"/>
            </a:endParaRPr>
          </a:p>
        </p:txBody>
      </p:sp>
      <p:pic>
        <p:nvPicPr>
          <p:cNvPr id="101" name="Google Shape;101;p1"/>
          <p:cNvPicPr preferRelativeResize="0"/>
          <p:nvPr/>
        </p:nvPicPr>
        <p:blipFill rotWithShape="1">
          <a:blip r:embed="rId3">
            <a:alphaModFix/>
          </a:blip>
          <a:srcRect/>
          <a:stretch/>
        </p:blipFill>
        <p:spPr>
          <a:xfrm>
            <a:off x="146140" y="970960"/>
            <a:ext cx="1041220" cy="1032046"/>
          </a:xfrm>
          <a:prstGeom prst="rect">
            <a:avLst/>
          </a:prstGeom>
          <a:noFill/>
          <a:ln>
            <a:noFill/>
          </a:ln>
        </p:spPr>
      </p:pic>
      <p:sp>
        <p:nvSpPr>
          <p:cNvPr id="102" name="Google Shape;102;p1"/>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e9de1fc58c_6_96"/>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72" name="Google Shape;372;ge9de1fc58c_6_96"/>
          <p:cNvGrpSpPr/>
          <p:nvPr/>
        </p:nvGrpSpPr>
        <p:grpSpPr>
          <a:xfrm>
            <a:off x="-3175" y="836620"/>
            <a:ext cx="9111775" cy="6011987"/>
            <a:chOff x="-3400" y="836712"/>
            <a:chExt cx="9111775" cy="6011987"/>
          </a:xfrm>
        </p:grpSpPr>
        <p:sp>
          <p:nvSpPr>
            <p:cNvPr id="373" name="Google Shape;373;ge9de1fc58c_6_96"/>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74" name="Google Shape;374;ge9de1fc58c_6_96"/>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10</a:t>
              </a:fld>
              <a:endParaRPr sz="1200" b="0" i="0" u="none" strike="noStrike" cap="none">
                <a:solidFill>
                  <a:srgbClr val="898989"/>
                </a:solidFill>
                <a:latin typeface="Times New Roman"/>
                <a:ea typeface="Times New Roman"/>
                <a:cs typeface="Times New Roman"/>
                <a:sym typeface="Times New Roman"/>
              </a:endParaRPr>
            </a:p>
          </p:txBody>
        </p:sp>
        <p:pic>
          <p:nvPicPr>
            <p:cNvPr id="375" name="Google Shape;375;ge9de1fc58c_6_96"/>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76" name="Google Shape;376;ge9de1fc58c_6_96"/>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77" name="Google Shape;377;ge9de1fc58c_6_96"/>
            <p:cNvGrpSpPr/>
            <p:nvPr/>
          </p:nvGrpSpPr>
          <p:grpSpPr>
            <a:xfrm>
              <a:off x="-3400" y="836712"/>
              <a:ext cx="9111775" cy="84000"/>
              <a:chOff x="-3400" y="836712"/>
              <a:chExt cx="9111775" cy="84000"/>
            </a:xfrm>
          </p:grpSpPr>
          <p:cxnSp>
            <p:nvCxnSpPr>
              <p:cNvPr id="378" name="Google Shape;378;ge9de1fc58c_6_96"/>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79" name="Google Shape;379;ge9de1fc58c_6_96"/>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80" name="Google Shape;380;ge9de1fc58c_6_96"/>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81" name="Google Shape;381;ge9de1fc58c_6_96"/>
          <p:cNvSpPr txBox="1"/>
          <p:nvPr/>
        </p:nvSpPr>
        <p:spPr>
          <a:xfrm>
            <a:off x="757950" y="955469"/>
            <a:ext cx="8283000" cy="2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latin typeface="Calibri"/>
                <a:ea typeface="Calibri"/>
                <a:cs typeface="Calibri"/>
                <a:sym typeface="Calibri"/>
              </a:rPr>
              <a:t>Hardware Requirements</a:t>
            </a:r>
            <a:endParaRPr sz="2000" b="1">
              <a:latin typeface="Calibri"/>
              <a:ea typeface="Calibri"/>
              <a:cs typeface="Calibri"/>
              <a:sym typeface="Calibri"/>
            </a:endParaRPr>
          </a:p>
        </p:txBody>
      </p:sp>
      <p:sp>
        <p:nvSpPr>
          <p:cNvPr id="382" name="Google Shape;382;ge9de1fc58c_6_96"/>
          <p:cNvSpPr txBox="1">
            <a:spLocks noGrp="1"/>
          </p:cNvSpPr>
          <p:nvPr>
            <p:ph type="title"/>
          </p:nvPr>
        </p:nvSpPr>
        <p:spPr>
          <a:xfrm>
            <a:off x="609370" y="294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System Requirements and Estimated Cost</a:t>
            </a:r>
            <a:endParaRPr/>
          </a:p>
        </p:txBody>
      </p:sp>
      <p:graphicFrame>
        <p:nvGraphicFramePr>
          <p:cNvPr id="383" name="Google Shape;383;ge9de1fc58c_6_96"/>
          <p:cNvGraphicFramePr/>
          <p:nvPr/>
        </p:nvGraphicFramePr>
        <p:xfrm>
          <a:off x="757950" y="1356465"/>
          <a:ext cx="7365625" cy="4972290"/>
        </p:xfrm>
        <a:graphic>
          <a:graphicData uri="http://schemas.openxmlformats.org/drawingml/2006/table">
            <a:tbl>
              <a:tblPr>
                <a:noFill/>
                <a:tableStyleId>{8D9B0A5B-F7CA-447B-AFC2-632C930595A7}</a:tableStyleId>
              </a:tblPr>
              <a:tblGrid>
                <a:gridCol w="935050">
                  <a:extLst>
                    <a:ext uri="{9D8B030D-6E8A-4147-A177-3AD203B41FA5}">
                      <a16:colId xmlns:a16="http://schemas.microsoft.com/office/drawing/2014/main" val="20000"/>
                    </a:ext>
                  </a:extLst>
                </a:gridCol>
                <a:gridCol w="2011200">
                  <a:extLst>
                    <a:ext uri="{9D8B030D-6E8A-4147-A177-3AD203B41FA5}">
                      <a16:colId xmlns:a16="http://schemas.microsoft.com/office/drawing/2014/main" val="20001"/>
                    </a:ext>
                  </a:extLst>
                </a:gridCol>
                <a:gridCol w="1473125">
                  <a:extLst>
                    <a:ext uri="{9D8B030D-6E8A-4147-A177-3AD203B41FA5}">
                      <a16:colId xmlns:a16="http://schemas.microsoft.com/office/drawing/2014/main" val="20002"/>
                    </a:ext>
                  </a:extLst>
                </a:gridCol>
                <a:gridCol w="1473125">
                  <a:extLst>
                    <a:ext uri="{9D8B030D-6E8A-4147-A177-3AD203B41FA5}">
                      <a16:colId xmlns:a16="http://schemas.microsoft.com/office/drawing/2014/main" val="20003"/>
                    </a:ext>
                  </a:extLst>
                </a:gridCol>
                <a:gridCol w="1473125">
                  <a:extLst>
                    <a:ext uri="{9D8B030D-6E8A-4147-A177-3AD203B41FA5}">
                      <a16:colId xmlns:a16="http://schemas.microsoft.com/office/drawing/2014/main" val="20004"/>
                    </a:ext>
                  </a:extLst>
                </a:gridCol>
              </a:tblGrid>
              <a:tr h="807775">
                <a:tc>
                  <a:txBody>
                    <a:bodyPr/>
                    <a:lstStyle/>
                    <a:p>
                      <a:pPr marL="0" lvl="0" indent="0" algn="ctr" rtl="0">
                        <a:spcBef>
                          <a:spcPts val="0"/>
                        </a:spcBef>
                        <a:spcAft>
                          <a:spcPts val="0"/>
                        </a:spcAft>
                        <a:buNone/>
                      </a:pPr>
                      <a:r>
                        <a:rPr lang="en-IN" sz="1800">
                          <a:latin typeface="Calibri"/>
                          <a:ea typeface="Calibri"/>
                          <a:cs typeface="Calibri"/>
                          <a:sym typeface="Calibri"/>
                        </a:rPr>
                        <a:t>Sr. No.</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Name of the Component</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Price per unit</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No.of units</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Total price</a:t>
                      </a:r>
                      <a:endParaRPr sz="1800">
                        <a:latin typeface="Calibri"/>
                        <a:ea typeface="Calibri"/>
                        <a:cs typeface="Calibri"/>
                        <a:sym typeface="Calibri"/>
                      </a:endParaRPr>
                    </a:p>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525050">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Arduino uno</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150</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250</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807775">
                <a:tc>
                  <a:txBody>
                    <a:bodyPr/>
                    <a:lstStyle/>
                    <a:p>
                      <a:pPr marL="0" lvl="0" indent="0" algn="ctr" rtl="0">
                        <a:spcBef>
                          <a:spcPts val="0"/>
                        </a:spcBef>
                        <a:spcAft>
                          <a:spcPts val="0"/>
                        </a:spcAft>
                        <a:buNone/>
                      </a:pPr>
                      <a:r>
                        <a:rPr lang="en-IN" sz="1800">
                          <a:latin typeface="Calibri"/>
                          <a:ea typeface="Calibri"/>
                          <a:cs typeface="Calibri"/>
                          <a:sym typeface="Calibri"/>
                        </a:rPr>
                        <a:t>2</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HC-05 Bluetooth module </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200</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200</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727725">
                <a:tc>
                  <a:txBody>
                    <a:bodyPr/>
                    <a:lstStyle/>
                    <a:p>
                      <a:pPr marL="0" lvl="0" indent="0" algn="ctr" rtl="0">
                        <a:spcBef>
                          <a:spcPts val="0"/>
                        </a:spcBef>
                        <a:spcAft>
                          <a:spcPts val="0"/>
                        </a:spcAft>
                        <a:buNone/>
                      </a:pPr>
                      <a:r>
                        <a:rPr lang="en-IN" sz="1800">
                          <a:latin typeface="Calibri"/>
                          <a:ea typeface="Calibri"/>
                          <a:cs typeface="Calibri"/>
                          <a:sym typeface="Calibri"/>
                        </a:rPr>
                        <a:t>3</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 Motors driver shield</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300</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300</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525050">
                <a:tc>
                  <a:txBody>
                    <a:bodyPr/>
                    <a:lstStyle/>
                    <a:p>
                      <a:pPr marL="0" lvl="0" indent="0" algn="ctr" rtl="0">
                        <a:spcBef>
                          <a:spcPts val="0"/>
                        </a:spcBef>
                        <a:spcAft>
                          <a:spcPts val="0"/>
                        </a:spcAft>
                        <a:buNone/>
                      </a:pPr>
                      <a:r>
                        <a:rPr lang="en-IN" sz="1800">
                          <a:latin typeface="Calibri"/>
                          <a:ea typeface="Calibri"/>
                          <a:cs typeface="Calibri"/>
                          <a:sym typeface="Calibri"/>
                        </a:rPr>
                        <a:t>4</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Jumper wires</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5</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20</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100</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tcPr>
                </a:tc>
                <a:extLst>
                  <a:ext uri="{0D108BD9-81ED-4DB2-BD59-A6C34878D82A}">
                    <a16:rowId xmlns:a16="http://schemas.microsoft.com/office/drawing/2014/main" val="10004"/>
                  </a:ext>
                </a:extLst>
              </a:tr>
              <a:tr h="525050">
                <a:tc>
                  <a:txBody>
                    <a:bodyPr/>
                    <a:lstStyle/>
                    <a:p>
                      <a:pPr marL="0" lvl="0" indent="0" algn="ctr" rtl="0">
                        <a:spcBef>
                          <a:spcPts val="0"/>
                        </a:spcBef>
                        <a:spcAft>
                          <a:spcPts val="0"/>
                        </a:spcAft>
                        <a:buNone/>
                      </a:pPr>
                      <a:r>
                        <a:rPr lang="en-IN" sz="1800">
                          <a:latin typeface="Calibri"/>
                          <a:ea typeface="Calibri"/>
                          <a:cs typeface="Calibri"/>
                          <a:sym typeface="Calibri"/>
                        </a:rPr>
                        <a:t>5</a:t>
                      </a:r>
                      <a:endParaRPr sz="1800">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Battery</a:t>
                      </a:r>
                      <a:endParaRPr sz="1800">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450</a:t>
                      </a:r>
                      <a:endParaRPr sz="1800">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2</a:t>
                      </a:r>
                      <a:endParaRPr sz="1800">
                        <a:latin typeface="Calibri"/>
                        <a:ea typeface="Calibri"/>
                        <a:cs typeface="Calibri"/>
                        <a:sym typeface="Calibri"/>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900</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525050">
                <a:tc>
                  <a:txBody>
                    <a:bodyPr/>
                    <a:lstStyle/>
                    <a:p>
                      <a:pPr marL="0" lvl="0" indent="0" algn="ctr" rtl="0">
                        <a:spcBef>
                          <a:spcPts val="0"/>
                        </a:spcBef>
                        <a:spcAft>
                          <a:spcPts val="0"/>
                        </a:spcAft>
                        <a:buNone/>
                      </a:pPr>
                      <a:r>
                        <a:rPr lang="en-IN" sz="1800">
                          <a:latin typeface="Calibri"/>
                          <a:ea typeface="Calibri"/>
                          <a:cs typeface="Calibri"/>
                          <a:sym typeface="Calibri"/>
                        </a:rPr>
                        <a:t>6</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IR sensor</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200</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200</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r h="525050">
                <a:tc>
                  <a:txBody>
                    <a:bodyPr/>
                    <a:lstStyle/>
                    <a:p>
                      <a:pPr marL="0" lvl="0" indent="0" algn="ctr" rtl="0">
                        <a:spcBef>
                          <a:spcPts val="0"/>
                        </a:spcBef>
                        <a:spcAft>
                          <a:spcPts val="0"/>
                        </a:spcAft>
                        <a:buNone/>
                      </a:pPr>
                      <a:r>
                        <a:rPr lang="en-IN" sz="1800">
                          <a:latin typeface="Calibri"/>
                          <a:ea typeface="Calibri"/>
                          <a:cs typeface="Calibri"/>
                          <a:sym typeface="Calibri"/>
                        </a:rPr>
                        <a:t>7</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Body Motors</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250</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4</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1000</a:t>
                      </a:r>
                      <a:endParaRPr sz="18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4" name="Google Shape;384;ge9de1fc58c_6_96"/>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e9de1fc58c_6_213"/>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90" name="Google Shape;390;ge9de1fc58c_6_213"/>
          <p:cNvGrpSpPr/>
          <p:nvPr/>
        </p:nvGrpSpPr>
        <p:grpSpPr>
          <a:xfrm>
            <a:off x="-3175" y="836620"/>
            <a:ext cx="9111775" cy="6011987"/>
            <a:chOff x="-3400" y="836712"/>
            <a:chExt cx="9111775" cy="6011987"/>
          </a:xfrm>
        </p:grpSpPr>
        <p:sp>
          <p:nvSpPr>
            <p:cNvPr id="391" name="Google Shape;391;ge9de1fc58c_6_213"/>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92" name="Google Shape;392;ge9de1fc58c_6_213"/>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11</a:t>
              </a:fld>
              <a:endParaRPr sz="1200" b="0" i="0" u="none" strike="noStrike" cap="none">
                <a:solidFill>
                  <a:srgbClr val="898989"/>
                </a:solidFill>
                <a:latin typeface="Times New Roman"/>
                <a:ea typeface="Times New Roman"/>
                <a:cs typeface="Times New Roman"/>
                <a:sym typeface="Times New Roman"/>
              </a:endParaRPr>
            </a:p>
          </p:txBody>
        </p:sp>
        <p:pic>
          <p:nvPicPr>
            <p:cNvPr id="393" name="Google Shape;393;ge9de1fc58c_6_213"/>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94" name="Google Shape;394;ge9de1fc58c_6_213"/>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95" name="Google Shape;395;ge9de1fc58c_6_213"/>
            <p:cNvGrpSpPr/>
            <p:nvPr/>
          </p:nvGrpSpPr>
          <p:grpSpPr>
            <a:xfrm>
              <a:off x="-3400" y="836712"/>
              <a:ext cx="9111775" cy="84000"/>
              <a:chOff x="-3400" y="836712"/>
              <a:chExt cx="9111775" cy="84000"/>
            </a:xfrm>
          </p:grpSpPr>
          <p:cxnSp>
            <p:nvCxnSpPr>
              <p:cNvPr id="396" name="Google Shape;396;ge9de1fc58c_6_213"/>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97" name="Google Shape;397;ge9de1fc58c_6_213"/>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98" name="Google Shape;398;ge9de1fc58c_6_213"/>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99" name="Google Shape;399;ge9de1fc58c_6_213"/>
          <p:cNvSpPr txBox="1"/>
          <p:nvPr/>
        </p:nvSpPr>
        <p:spPr>
          <a:xfrm>
            <a:off x="933225" y="3911224"/>
            <a:ext cx="82830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latin typeface="Calibri"/>
                <a:ea typeface="Calibri"/>
                <a:cs typeface="Calibri"/>
                <a:sym typeface="Calibri"/>
              </a:rPr>
              <a:t>Software Requirements</a:t>
            </a:r>
            <a:endParaRPr sz="2000" b="1">
              <a:latin typeface="Calibri"/>
              <a:ea typeface="Calibri"/>
              <a:cs typeface="Calibri"/>
              <a:sym typeface="Calibri"/>
            </a:endParaRPr>
          </a:p>
        </p:txBody>
      </p:sp>
      <p:sp>
        <p:nvSpPr>
          <p:cNvPr id="400" name="Google Shape;400;ge9de1fc58c_6_213"/>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System Requirements and Estimated Cost</a:t>
            </a:r>
            <a:endParaRPr/>
          </a:p>
        </p:txBody>
      </p:sp>
      <p:graphicFrame>
        <p:nvGraphicFramePr>
          <p:cNvPr id="401" name="Google Shape;401;ge9de1fc58c_6_213"/>
          <p:cNvGraphicFramePr/>
          <p:nvPr/>
        </p:nvGraphicFramePr>
        <p:xfrm>
          <a:off x="933213" y="1052575"/>
          <a:ext cx="7239000" cy="2376430"/>
        </p:xfrm>
        <a:graphic>
          <a:graphicData uri="http://schemas.openxmlformats.org/drawingml/2006/table">
            <a:tbl>
              <a:tblPr>
                <a:noFill/>
                <a:tableStyleId>{8D9B0A5B-F7CA-447B-AFC2-632C930595A7}</a:tableStyleId>
              </a:tblPr>
              <a:tblGrid>
                <a:gridCol w="918975">
                  <a:extLst>
                    <a:ext uri="{9D8B030D-6E8A-4147-A177-3AD203B41FA5}">
                      <a16:colId xmlns:a16="http://schemas.microsoft.com/office/drawing/2014/main" val="20000"/>
                    </a:ext>
                  </a:extLst>
                </a:gridCol>
                <a:gridCol w="19766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74100">
                <a:tc>
                  <a:txBody>
                    <a:bodyPr/>
                    <a:lstStyle/>
                    <a:p>
                      <a:pPr marL="0" lvl="0" indent="0" algn="ctr" rtl="0">
                        <a:spcBef>
                          <a:spcPts val="0"/>
                        </a:spcBef>
                        <a:spcAft>
                          <a:spcPts val="0"/>
                        </a:spcAft>
                        <a:buNone/>
                      </a:pPr>
                      <a:r>
                        <a:rPr lang="en-IN" sz="1800">
                          <a:latin typeface="Calibri"/>
                          <a:ea typeface="Calibri"/>
                          <a:cs typeface="Calibri"/>
                          <a:sym typeface="Calibri"/>
                        </a:rPr>
                        <a:t>8</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Ultrasonic</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170</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tcPr>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170</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474100">
                <a:tc>
                  <a:txBody>
                    <a:bodyPr/>
                    <a:lstStyle/>
                    <a:p>
                      <a:pPr marL="0" lvl="0" indent="0" algn="ctr" rtl="0">
                        <a:spcBef>
                          <a:spcPts val="0"/>
                        </a:spcBef>
                        <a:spcAft>
                          <a:spcPts val="0"/>
                        </a:spcAft>
                        <a:buNone/>
                      </a:pPr>
                      <a:r>
                        <a:rPr lang="en-IN" sz="1800">
                          <a:latin typeface="Calibri"/>
                          <a:ea typeface="Calibri"/>
                          <a:cs typeface="Calibri"/>
                          <a:sym typeface="Calibri"/>
                        </a:rPr>
                        <a:t>9</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Body</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1350</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tcPr>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1350</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474100">
                <a:tc>
                  <a:txBody>
                    <a:bodyPr/>
                    <a:lstStyle/>
                    <a:p>
                      <a:pPr marL="0" lvl="0" indent="0" algn="ctr" rtl="0">
                        <a:spcBef>
                          <a:spcPts val="0"/>
                        </a:spcBef>
                        <a:spcAft>
                          <a:spcPts val="0"/>
                        </a:spcAft>
                        <a:buNone/>
                      </a:pPr>
                      <a:r>
                        <a:rPr lang="en-IN" sz="1800">
                          <a:latin typeface="Calibri"/>
                          <a:ea typeface="Calibri"/>
                          <a:cs typeface="Calibri"/>
                          <a:sym typeface="Calibri"/>
                        </a:rPr>
                        <a:t>10</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  Servo motor</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250</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tcPr>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250</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474100">
                <a:tc>
                  <a:txBody>
                    <a:bodyPr/>
                    <a:lstStyle/>
                    <a:p>
                      <a:pPr marL="0" lvl="0" indent="0" algn="ctr" rtl="0">
                        <a:spcBef>
                          <a:spcPts val="0"/>
                        </a:spcBef>
                        <a:spcAft>
                          <a:spcPts val="0"/>
                        </a:spcAft>
                        <a:buNone/>
                      </a:pPr>
                      <a:r>
                        <a:rPr lang="en-IN" sz="1800">
                          <a:latin typeface="Calibri"/>
                          <a:ea typeface="Calibri"/>
                          <a:cs typeface="Calibri"/>
                          <a:sym typeface="Calibri"/>
                        </a:rPr>
                        <a:t>11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Buzzer</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35</a:t>
                      </a:r>
                      <a:endParaRPr sz="1800">
                        <a:latin typeface="Calibri"/>
                        <a:ea typeface="Calibri"/>
                        <a:cs typeface="Calibri"/>
                        <a:sym typeface="Calibri"/>
                      </a:endParaRPr>
                    </a:p>
                  </a:txBody>
                  <a:tcPr marL="91425" marR="91425" marT="91425" marB="91425">
                    <a:lnR w="9525" cap="flat" cmpd="sng">
                      <a:solidFill>
                        <a:srgbClr val="999999"/>
                      </a:solidFill>
                      <a:prstDash val="solid"/>
                      <a:round/>
                      <a:headEnd type="none" w="sm" len="sm"/>
                      <a:tailEnd type="none" w="sm" len="sm"/>
                    </a:lnR>
                  </a:tcPr>
                </a:tc>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950">
                          <a:solidFill>
                            <a:srgbClr val="202124"/>
                          </a:solidFill>
                          <a:highlight>
                            <a:srgbClr val="FFFFFF"/>
                          </a:highlight>
                          <a:latin typeface="Calibri"/>
                          <a:ea typeface="Calibri"/>
                          <a:cs typeface="Calibri"/>
                          <a:sym typeface="Calibri"/>
                        </a:rPr>
                        <a:t>₹35</a:t>
                      </a:r>
                      <a:endParaRPr sz="1950">
                        <a:solidFill>
                          <a:srgbClr val="202124"/>
                        </a:solidFill>
                        <a:highlight>
                          <a:srgbClr val="FFFFFF"/>
                        </a:highlight>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474100">
                <a:tc>
                  <a:txBody>
                    <a:bodyPr/>
                    <a:lstStyle/>
                    <a:p>
                      <a:pPr marL="0" lvl="0" indent="0" algn="ctr" rtl="0">
                        <a:spcBef>
                          <a:spcPts val="0"/>
                        </a:spcBef>
                        <a:spcAft>
                          <a:spcPts val="0"/>
                        </a:spcAft>
                        <a:buNone/>
                      </a:pPr>
                      <a:endParaRPr sz="1800">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800">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999999"/>
                      </a:solidFill>
                      <a:prstDash val="solid"/>
                      <a:round/>
                      <a:headEnd type="none" w="sm" len="sm"/>
                      <a:tailEnd type="none" w="sm" len="sm"/>
                    </a:lnR>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libri"/>
                          <a:ea typeface="Calibri"/>
                          <a:cs typeface="Calibri"/>
                          <a:sym typeface="Calibri"/>
                        </a:rPr>
                        <a:t>TOTAL</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IN" sz="1450">
                          <a:solidFill>
                            <a:srgbClr val="202124"/>
                          </a:solidFill>
                          <a:highlight>
                            <a:srgbClr val="FFFFFF"/>
                          </a:highlight>
                          <a:latin typeface="Calibri"/>
                          <a:ea typeface="Calibri"/>
                          <a:cs typeface="Calibri"/>
                          <a:sym typeface="Calibri"/>
                        </a:rPr>
                        <a:t>₹</a:t>
                      </a:r>
                      <a:r>
                        <a:rPr lang="en-IN" sz="1800">
                          <a:latin typeface="Calibri"/>
                          <a:ea typeface="Calibri"/>
                          <a:cs typeface="Calibri"/>
                          <a:sym typeface="Calibri"/>
                        </a:rPr>
                        <a:t>4755</a:t>
                      </a:r>
                      <a:endParaRPr sz="1800">
                        <a:latin typeface="Calibri"/>
                        <a:ea typeface="Calibri"/>
                        <a:cs typeface="Calibri"/>
                        <a:sym typeface="Calibri"/>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402" name="Google Shape;402;ge9de1fc58c_6_213"/>
          <p:cNvGraphicFramePr/>
          <p:nvPr/>
        </p:nvGraphicFramePr>
        <p:xfrm>
          <a:off x="933213" y="4437413"/>
          <a:ext cx="7239000" cy="995450"/>
        </p:xfrm>
        <a:graphic>
          <a:graphicData uri="http://schemas.openxmlformats.org/drawingml/2006/table">
            <a:tbl>
              <a:tblPr>
                <a:noFill/>
                <a:tableStyleId>{8D9B0A5B-F7CA-447B-AFC2-632C930595A7}</a:tableStyleId>
              </a:tblPr>
              <a:tblGrid>
                <a:gridCol w="851275">
                  <a:extLst>
                    <a:ext uri="{9D8B030D-6E8A-4147-A177-3AD203B41FA5}">
                      <a16:colId xmlns:a16="http://schemas.microsoft.com/office/drawing/2014/main" val="20000"/>
                    </a:ext>
                  </a:extLst>
                </a:gridCol>
                <a:gridCol w="27682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97725">
                <a:tc>
                  <a:txBody>
                    <a:bodyPr/>
                    <a:lstStyle/>
                    <a:p>
                      <a:pPr marL="0" lvl="0" indent="0" algn="ctr" rtl="0">
                        <a:spcBef>
                          <a:spcPts val="0"/>
                        </a:spcBef>
                        <a:spcAft>
                          <a:spcPts val="0"/>
                        </a:spcAft>
                        <a:buNone/>
                      </a:pPr>
                      <a:r>
                        <a:rPr lang="en-IN" sz="1800">
                          <a:latin typeface="Calibri"/>
                          <a:ea typeface="Calibri"/>
                          <a:cs typeface="Calibri"/>
                          <a:sym typeface="Calibri"/>
                        </a:rPr>
                        <a:t>Sr. No.</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Software name</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Software price</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Total cost</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497725">
                <a:tc>
                  <a:txBody>
                    <a:bodyPr/>
                    <a:lstStyle/>
                    <a:p>
                      <a:pPr marL="0" lvl="0" indent="0" algn="ctr" rtl="0">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Arduino IDE</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IN" sz="1800">
                          <a:latin typeface="Calibri"/>
                          <a:ea typeface="Calibri"/>
                          <a:cs typeface="Calibri"/>
                          <a:sym typeface="Calibri"/>
                        </a:rPr>
                        <a:t>Open source</a:t>
                      </a:r>
                      <a:endParaRPr sz="180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en-IN"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sp>
        <p:nvSpPr>
          <p:cNvPr id="403" name="Google Shape;403;ge9de1fc58c_6_213"/>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b871517518_0_40"/>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409" name="Google Shape;409;gb871517518_0_40"/>
          <p:cNvGrpSpPr/>
          <p:nvPr/>
        </p:nvGrpSpPr>
        <p:grpSpPr>
          <a:xfrm>
            <a:off x="-3175" y="836620"/>
            <a:ext cx="9111775" cy="6011987"/>
            <a:chOff x="-3400" y="836712"/>
            <a:chExt cx="9111775" cy="6011987"/>
          </a:xfrm>
        </p:grpSpPr>
        <p:sp>
          <p:nvSpPr>
            <p:cNvPr id="410" name="Google Shape;410;gb871517518_0_40"/>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411" name="Google Shape;411;gb871517518_0_40"/>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12</a:t>
              </a:fld>
              <a:endParaRPr sz="1200" b="0" i="0" u="none" strike="noStrike" cap="none">
                <a:solidFill>
                  <a:srgbClr val="898989"/>
                </a:solidFill>
                <a:latin typeface="Times New Roman"/>
                <a:ea typeface="Times New Roman"/>
                <a:cs typeface="Times New Roman"/>
                <a:sym typeface="Times New Roman"/>
              </a:endParaRPr>
            </a:p>
          </p:txBody>
        </p:sp>
        <p:pic>
          <p:nvPicPr>
            <p:cNvPr id="412" name="Google Shape;412;gb871517518_0_40"/>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413" name="Google Shape;413;gb871517518_0_40"/>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414" name="Google Shape;414;gb871517518_0_40"/>
            <p:cNvGrpSpPr/>
            <p:nvPr/>
          </p:nvGrpSpPr>
          <p:grpSpPr>
            <a:xfrm>
              <a:off x="-3400" y="836712"/>
              <a:ext cx="9111775" cy="84000"/>
              <a:chOff x="-3400" y="836712"/>
              <a:chExt cx="9111775" cy="84000"/>
            </a:xfrm>
          </p:grpSpPr>
          <p:cxnSp>
            <p:nvCxnSpPr>
              <p:cNvPr id="415" name="Google Shape;415;gb871517518_0_40"/>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416" name="Google Shape;416;gb871517518_0_40"/>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417" name="Google Shape;417;gb871517518_0_40"/>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418" name="Google Shape;418;gb871517518_0_40"/>
          <p:cNvSpPr txBox="1"/>
          <p:nvPr/>
        </p:nvSpPr>
        <p:spPr>
          <a:xfrm>
            <a:off x="133949" y="1013625"/>
            <a:ext cx="8755200" cy="52485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 objective of this task is to make an independent robot that wisely distinguishes the objects in its way.</a:t>
            </a:r>
            <a:endParaRPr sz="2400">
              <a:solidFill>
                <a:schemeClr val="dk1"/>
              </a:solidFill>
              <a:latin typeface="Calibri"/>
              <a:ea typeface="Calibri"/>
              <a:cs typeface="Calibri"/>
              <a:sym typeface="Calibri"/>
            </a:endParaRPr>
          </a:p>
          <a:p>
            <a:pPr marL="457200" lvl="0" indent="-381000" algn="just"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 robot is voice controlled and its controlled by an app.</a:t>
            </a:r>
            <a:endParaRPr sz="2400">
              <a:solidFill>
                <a:schemeClr val="dk1"/>
              </a:solidFill>
              <a:latin typeface="Calibri"/>
              <a:ea typeface="Calibri"/>
              <a:cs typeface="Calibri"/>
              <a:sym typeface="Calibri"/>
            </a:endParaRPr>
          </a:p>
          <a:p>
            <a:pPr marL="457200" lvl="0" indent="-381000" algn="just"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To assist the physically disabled and can be used in complex robots in future,the total cost of this project is </a:t>
            </a:r>
            <a:r>
              <a:rPr lang="en-IN" sz="2400">
                <a:solidFill>
                  <a:srgbClr val="202124"/>
                </a:solidFill>
                <a:highlight>
                  <a:schemeClr val="lt1"/>
                </a:highlight>
                <a:latin typeface="Calibri"/>
                <a:ea typeface="Calibri"/>
                <a:cs typeface="Calibri"/>
                <a:sym typeface="Calibri"/>
              </a:rPr>
              <a:t>₹</a:t>
            </a:r>
            <a:r>
              <a:rPr lang="en-IN" sz="2400">
                <a:solidFill>
                  <a:schemeClr val="dk1"/>
                </a:solidFill>
                <a:latin typeface="Calibri"/>
                <a:ea typeface="Calibri"/>
                <a:cs typeface="Calibri"/>
                <a:sym typeface="Calibri"/>
              </a:rPr>
              <a:t>4,755.</a:t>
            </a:r>
            <a:endParaRPr sz="2400">
              <a:solidFill>
                <a:schemeClr val="dk1"/>
              </a:solidFill>
              <a:latin typeface="Calibri"/>
              <a:ea typeface="Calibri"/>
              <a:cs typeface="Calibri"/>
              <a:sym typeface="Calibri"/>
            </a:endParaRPr>
          </a:p>
          <a:p>
            <a:pPr marL="457200" lvl="0" indent="0" algn="just" rtl="0">
              <a:spcBef>
                <a:spcPts val="0"/>
              </a:spcBef>
              <a:spcAft>
                <a:spcPts val="0"/>
              </a:spcAft>
              <a:buNone/>
            </a:pPr>
            <a:endParaRPr sz="2500">
              <a:solidFill>
                <a:srgbClr val="333333"/>
              </a:solidFill>
              <a:highlight>
                <a:srgbClr val="FCFCFC"/>
              </a:highlight>
              <a:latin typeface="Calibri"/>
              <a:ea typeface="Calibri"/>
              <a:cs typeface="Calibri"/>
              <a:sym typeface="Calibri"/>
            </a:endParaRPr>
          </a:p>
        </p:txBody>
      </p:sp>
      <p:sp>
        <p:nvSpPr>
          <p:cNvPr id="419" name="Google Shape;419;gb871517518_0_40"/>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Conclusion</a:t>
            </a:r>
            <a:endParaRPr/>
          </a:p>
        </p:txBody>
      </p:sp>
      <p:sp>
        <p:nvSpPr>
          <p:cNvPr id="420" name="Google Shape;420;gb871517518_0_40"/>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e9de1fc58c_6_176"/>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426" name="Google Shape;426;ge9de1fc58c_6_176"/>
          <p:cNvGrpSpPr/>
          <p:nvPr/>
        </p:nvGrpSpPr>
        <p:grpSpPr>
          <a:xfrm>
            <a:off x="-3175" y="836620"/>
            <a:ext cx="9111775" cy="6011987"/>
            <a:chOff x="-3400" y="836712"/>
            <a:chExt cx="9111775" cy="6011987"/>
          </a:xfrm>
        </p:grpSpPr>
        <p:sp>
          <p:nvSpPr>
            <p:cNvPr id="427" name="Google Shape;427;ge9de1fc58c_6_176"/>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428" name="Google Shape;428;ge9de1fc58c_6_176"/>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13</a:t>
              </a:fld>
              <a:endParaRPr sz="1200" b="0" i="0" u="none" strike="noStrike" cap="none">
                <a:solidFill>
                  <a:srgbClr val="898989"/>
                </a:solidFill>
                <a:latin typeface="Times New Roman"/>
                <a:ea typeface="Times New Roman"/>
                <a:cs typeface="Times New Roman"/>
                <a:sym typeface="Times New Roman"/>
              </a:endParaRPr>
            </a:p>
          </p:txBody>
        </p:sp>
        <p:pic>
          <p:nvPicPr>
            <p:cNvPr id="429" name="Google Shape;429;ge9de1fc58c_6_176"/>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430" name="Google Shape;430;ge9de1fc58c_6_176"/>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431" name="Google Shape;431;ge9de1fc58c_6_176"/>
            <p:cNvGrpSpPr/>
            <p:nvPr/>
          </p:nvGrpSpPr>
          <p:grpSpPr>
            <a:xfrm>
              <a:off x="-3400" y="836712"/>
              <a:ext cx="9111775" cy="84000"/>
              <a:chOff x="-3400" y="836712"/>
              <a:chExt cx="9111775" cy="84000"/>
            </a:xfrm>
          </p:grpSpPr>
          <p:cxnSp>
            <p:nvCxnSpPr>
              <p:cNvPr id="432" name="Google Shape;432;ge9de1fc58c_6_176"/>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433" name="Google Shape;433;ge9de1fc58c_6_176"/>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434" name="Google Shape;434;ge9de1fc58c_6_176"/>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435" name="Google Shape;435;ge9de1fc58c_6_176"/>
          <p:cNvSpPr txBox="1"/>
          <p:nvPr/>
        </p:nvSpPr>
        <p:spPr>
          <a:xfrm>
            <a:off x="606250" y="1013625"/>
            <a:ext cx="8283000" cy="4776600"/>
          </a:xfrm>
          <a:prstGeom prst="rect">
            <a:avLst/>
          </a:prstGeom>
          <a:noFill/>
          <a:ln>
            <a:noFill/>
          </a:ln>
        </p:spPr>
        <p:txBody>
          <a:bodyPr spcFirstLastPara="1" wrap="square" lIns="91425" tIns="45700" rIns="91425" bIns="45700" anchor="t" anchorCtr="0">
            <a:noAutofit/>
          </a:bodyPr>
          <a:lstStyle/>
          <a:p>
            <a:pPr marL="0" lvl="0" indent="0" algn="just" rtl="0">
              <a:lnSpc>
                <a:spcPct val="70000"/>
              </a:lnSpc>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a:t>
            </a:r>
            <a:r>
              <a:rPr lang="en-IN" sz="1800">
                <a:solidFill>
                  <a:schemeClr val="dk1"/>
                </a:solidFill>
                <a:latin typeface="Times New Roman"/>
                <a:ea typeface="Times New Roman"/>
                <a:cs typeface="Times New Roman"/>
                <a:sym typeface="Times New Roman"/>
              </a:rPr>
              <a:t>1]Bhuvan MS, Manjunath K, ”Obstacle Avoiding Vehicle”,INTERNATIONAL RESEARCH JOURNAL OF ENGINEERING AND TECHNOLOGY (IRJET)” Volume: 07, SPECIAL ISSUE | JUNE 2020 </a:t>
            </a:r>
            <a:endParaRPr sz="1800">
              <a:solidFill>
                <a:schemeClr val="dk1"/>
              </a:solidFill>
              <a:latin typeface="Times New Roman"/>
              <a:ea typeface="Times New Roman"/>
              <a:cs typeface="Times New Roman"/>
              <a:sym typeface="Times New Roman"/>
            </a:endParaRPr>
          </a:p>
          <a:p>
            <a:pPr marL="457200" lvl="0" indent="0" algn="just" rtl="0">
              <a:lnSpc>
                <a:spcPct val="70000"/>
              </a:lnSpc>
              <a:spcBef>
                <a:spcPts val="0"/>
              </a:spcBef>
              <a:spcAft>
                <a:spcPts val="0"/>
              </a:spcAft>
              <a:buClr>
                <a:schemeClr val="dk1"/>
              </a:buClr>
              <a:buSzPts val="1018"/>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[2]Kolapo Sulaimon Alli, Moses Oluwafemi Onibonoje, Akinola S. Oluwole, Michael Adegoke Ogunlade, Anthony C. Mmonyi, Oladimeji Ayamolowo and Samuel Olushola Dada, “Development of an arduino based obstacle avoidance robotic system  for an unmanned vehicle“, ARPN Journal of Engineering and Applied Sciences VOL. 13, NO. 3, FEBRUARY 2018</a:t>
            </a:r>
            <a:endParaRPr sz="1800">
              <a:solidFill>
                <a:schemeClr val="dk1"/>
              </a:solidFill>
              <a:latin typeface="Times New Roman"/>
              <a:ea typeface="Times New Roman"/>
              <a:cs typeface="Times New Roman"/>
              <a:sym typeface="Times New Roman"/>
            </a:endParaRPr>
          </a:p>
          <a:p>
            <a:pPr marL="457200" lvl="0" indent="0" algn="just" rtl="0">
              <a:lnSpc>
                <a:spcPct val="70000"/>
              </a:lnSpc>
              <a:spcBef>
                <a:spcPts val="0"/>
              </a:spcBef>
              <a:spcAft>
                <a:spcPts val="0"/>
              </a:spcAft>
              <a:buClr>
                <a:schemeClr val="dk1"/>
              </a:buClr>
              <a:buSzPts val="1018"/>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[3] Pavithra A C, Subramanya Goutham V,“Obstacle Avoidance Robot Using Arduino”, International Journal of Engineering Research &amp; Technology (IJERT),Special Issue - 2018  </a:t>
            </a:r>
            <a:endParaRPr sz="1800">
              <a:solidFill>
                <a:schemeClr val="dk1"/>
              </a:solidFill>
              <a:latin typeface="Times New Roman"/>
              <a:ea typeface="Times New Roman"/>
              <a:cs typeface="Times New Roman"/>
              <a:sym typeface="Times New Roman"/>
            </a:endParaRPr>
          </a:p>
          <a:p>
            <a:pPr marL="457200" lvl="0" indent="0" algn="just" rtl="0">
              <a:lnSpc>
                <a:spcPct val="70000"/>
              </a:lnSpc>
              <a:spcBef>
                <a:spcPts val="0"/>
              </a:spcBef>
              <a:spcAft>
                <a:spcPts val="0"/>
              </a:spcAft>
              <a:buClr>
                <a:schemeClr val="dk1"/>
              </a:buClr>
              <a:buSzPts val="1018"/>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[4]Md. Amirul Islam , Nishat Halim Sharif  , Md. Shahriar Parvez Tameem , S. M. Mazharul Hoque Chowdhury , Moriom Chowdhury Kumu , Md. Fokhray Hossain, “IoT Based Robot with Wireless and Voice Recognition Mode”,Department of Computer Science and Engineering, Daffodil International University, Dhaka, Bangladesh 2018.</a:t>
            </a: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018"/>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[5] Faiza Tabassum, Susmita Lopa, Muhammad Masud Tarek &amp; Dr. Bilkis Jamal Ferdosi.”Obstacle Avoiding Robot ”.Global Journal of Researches in Engineering: H Robotics &amp; Nano-Tech Volume 17 Issue 1 Version 1.0 Year 2017</a:t>
            </a:r>
            <a:endParaRPr sz="1800">
              <a:solidFill>
                <a:schemeClr val="dk1"/>
              </a:solidFill>
              <a:latin typeface="Times New Roman"/>
              <a:ea typeface="Times New Roman"/>
              <a:cs typeface="Times New Roman"/>
              <a:sym typeface="Times New Roman"/>
            </a:endParaRPr>
          </a:p>
          <a:p>
            <a:pPr marL="457200" lvl="0" indent="0" algn="just" rtl="0">
              <a:lnSpc>
                <a:spcPct val="70000"/>
              </a:lnSpc>
              <a:spcBef>
                <a:spcPts val="0"/>
              </a:spcBef>
              <a:spcAft>
                <a:spcPts val="0"/>
              </a:spcAft>
              <a:buClr>
                <a:schemeClr val="dk1"/>
              </a:buClr>
              <a:buSzPts val="1018"/>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[6] Khan, Abdul &amp; Priya, Kanu &amp; Kumar, Siddhartha, “Implementation of Voice-Controlled Robotic Vehicle with Automatic Braking and Obstacle Avoidance”, An International Journal of Jaipur National University,2018.</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2300">
              <a:solidFill>
                <a:schemeClr val="dk1"/>
              </a:solidFill>
              <a:latin typeface="Calibri"/>
              <a:ea typeface="Calibri"/>
              <a:cs typeface="Calibri"/>
              <a:sym typeface="Calibri"/>
            </a:endParaRPr>
          </a:p>
        </p:txBody>
      </p:sp>
      <p:sp>
        <p:nvSpPr>
          <p:cNvPr id="436" name="Google Shape;436;ge9de1fc58c_6_176"/>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References</a:t>
            </a:r>
            <a:endParaRPr/>
          </a:p>
        </p:txBody>
      </p:sp>
      <p:sp>
        <p:nvSpPr>
          <p:cNvPr id="437" name="Google Shape;437;ge9de1fc58c_6_176"/>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
          <p:cNvSpPr txBox="1"/>
          <p:nvPr/>
        </p:nvSpPr>
        <p:spPr>
          <a:xfrm>
            <a:off x="4211638" y="26035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443" name="Google Shape;443;p4"/>
          <p:cNvGrpSpPr/>
          <p:nvPr/>
        </p:nvGrpSpPr>
        <p:grpSpPr>
          <a:xfrm>
            <a:off x="-3175" y="836613"/>
            <a:ext cx="9112250" cy="6011862"/>
            <a:chOff x="-3400" y="836712"/>
            <a:chExt cx="9111904" cy="6011912"/>
          </a:xfrm>
        </p:grpSpPr>
        <p:sp>
          <p:nvSpPr>
            <p:cNvPr id="444" name="Google Shape;444;p4"/>
            <p:cNvSpPr txBox="1"/>
            <p:nvPr/>
          </p:nvSpPr>
          <p:spPr>
            <a:xfrm>
              <a:off x="523429" y="6462861"/>
              <a:ext cx="3222625" cy="3270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445" name="Google Shape;445;p4"/>
            <p:cNvSpPr txBox="1"/>
            <p:nvPr/>
          </p:nvSpPr>
          <p:spPr>
            <a:xfrm>
              <a:off x="8664575" y="6534299"/>
              <a:ext cx="371475" cy="3143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14</a:t>
              </a:fld>
              <a:endParaRPr sz="1200" b="0" i="0" u="none" strike="noStrike" cap="none">
                <a:solidFill>
                  <a:srgbClr val="898989"/>
                </a:solidFill>
                <a:latin typeface="Times New Roman"/>
                <a:ea typeface="Times New Roman"/>
                <a:cs typeface="Times New Roman"/>
                <a:sym typeface="Times New Roman"/>
              </a:endParaRPr>
            </a:p>
          </p:txBody>
        </p:sp>
        <p:pic>
          <p:nvPicPr>
            <p:cNvPr id="446" name="Google Shape;446;p4"/>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447" name="Google Shape;447;p4"/>
            <p:cNvCxnSpPr/>
            <p:nvPr/>
          </p:nvCxnSpPr>
          <p:spPr>
            <a:xfrm>
              <a:off x="-225" y="6381895"/>
              <a:ext cx="9108729" cy="0"/>
            </a:xfrm>
            <a:prstGeom prst="straightConnector1">
              <a:avLst/>
            </a:prstGeom>
            <a:noFill/>
            <a:ln w="9525" cap="flat" cmpd="sng">
              <a:solidFill>
                <a:srgbClr val="FF0000"/>
              </a:solidFill>
              <a:prstDash val="solid"/>
              <a:miter lim="800000"/>
              <a:headEnd type="none" w="sm" len="sm"/>
              <a:tailEnd type="none" w="sm" len="sm"/>
            </a:ln>
          </p:spPr>
        </p:cxnSp>
        <p:grpSp>
          <p:nvGrpSpPr>
            <p:cNvPr id="448" name="Google Shape;448;p4"/>
            <p:cNvGrpSpPr/>
            <p:nvPr/>
          </p:nvGrpSpPr>
          <p:grpSpPr>
            <a:xfrm>
              <a:off x="-3400" y="836712"/>
              <a:ext cx="9111904" cy="84138"/>
              <a:chOff x="-3400" y="836712"/>
              <a:chExt cx="9111904" cy="84138"/>
            </a:xfrm>
          </p:grpSpPr>
          <p:cxnSp>
            <p:nvCxnSpPr>
              <p:cNvPr id="449" name="Google Shape;449;p4"/>
              <p:cNvCxnSpPr/>
              <p:nvPr/>
            </p:nvCxnSpPr>
            <p:spPr>
              <a:xfrm>
                <a:off x="-225" y="836712"/>
                <a:ext cx="9108729" cy="0"/>
              </a:xfrm>
              <a:prstGeom prst="straightConnector1">
                <a:avLst/>
              </a:prstGeom>
              <a:noFill/>
              <a:ln w="9525" cap="flat" cmpd="sng">
                <a:solidFill>
                  <a:srgbClr val="FF0000"/>
                </a:solidFill>
                <a:prstDash val="solid"/>
                <a:miter lim="800000"/>
                <a:headEnd type="none" w="sm" len="sm"/>
                <a:tailEnd type="none" w="sm" len="sm"/>
              </a:ln>
            </p:spPr>
          </p:cxnSp>
          <p:sp>
            <p:nvSpPr>
              <p:cNvPr id="450" name="Google Shape;450;p4"/>
              <p:cNvSpPr/>
              <p:nvPr/>
            </p:nvSpPr>
            <p:spPr>
              <a:xfrm>
                <a:off x="-3400" y="836712"/>
                <a:ext cx="4575001" cy="84138"/>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451" name="Google Shape;451;p4"/>
          <p:cNvSpPr/>
          <p:nvPr/>
        </p:nvSpPr>
        <p:spPr>
          <a:xfrm>
            <a:off x="2495550" y="6350"/>
            <a:ext cx="6540500" cy="200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452" name="Google Shape;452;p4"/>
          <p:cNvSpPr txBox="1"/>
          <p:nvPr/>
        </p:nvSpPr>
        <p:spPr>
          <a:xfrm>
            <a:off x="1358106" y="2636912"/>
            <a:ext cx="6781800" cy="12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6000" b="1" i="0" u="none" strike="noStrike" cap="none">
                <a:solidFill>
                  <a:srgbClr val="FF0000"/>
                </a:solidFill>
                <a:latin typeface="Arial"/>
                <a:ea typeface="Arial"/>
                <a:cs typeface="Arial"/>
                <a:sym typeface="Arial"/>
              </a:rPr>
              <a:t>Thank you …</a:t>
            </a:r>
            <a:endParaRPr/>
          </a:p>
        </p:txBody>
      </p:sp>
      <p:sp>
        <p:nvSpPr>
          <p:cNvPr id="453" name="Google Shape;453;p4"/>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p:nvPr/>
        </p:nvSpPr>
        <p:spPr>
          <a:xfrm>
            <a:off x="4211638" y="26035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108" name="Google Shape;108;p2"/>
          <p:cNvGrpSpPr/>
          <p:nvPr/>
        </p:nvGrpSpPr>
        <p:grpSpPr>
          <a:xfrm>
            <a:off x="-3175" y="836613"/>
            <a:ext cx="9112250" cy="6011862"/>
            <a:chOff x="-3400" y="836712"/>
            <a:chExt cx="9111904" cy="6011912"/>
          </a:xfrm>
        </p:grpSpPr>
        <p:sp>
          <p:nvSpPr>
            <p:cNvPr id="109" name="Google Shape;109;p2"/>
            <p:cNvSpPr txBox="1"/>
            <p:nvPr/>
          </p:nvSpPr>
          <p:spPr>
            <a:xfrm>
              <a:off x="523429" y="6462860"/>
              <a:ext cx="3616141" cy="3698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110" name="Google Shape;110;p2"/>
            <p:cNvSpPr txBox="1"/>
            <p:nvPr/>
          </p:nvSpPr>
          <p:spPr>
            <a:xfrm>
              <a:off x="8664575" y="6534299"/>
              <a:ext cx="371475" cy="3143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2</a:t>
              </a:fld>
              <a:endParaRPr sz="1200" b="0" i="0" u="none" strike="noStrike" cap="none">
                <a:solidFill>
                  <a:srgbClr val="898989"/>
                </a:solidFill>
                <a:latin typeface="Times New Roman"/>
                <a:ea typeface="Times New Roman"/>
                <a:cs typeface="Times New Roman"/>
                <a:sym typeface="Times New Roman"/>
              </a:endParaRPr>
            </a:p>
          </p:txBody>
        </p:sp>
        <p:pic>
          <p:nvPicPr>
            <p:cNvPr id="111" name="Google Shape;111;p2"/>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112" name="Google Shape;112;p2"/>
            <p:cNvCxnSpPr/>
            <p:nvPr/>
          </p:nvCxnSpPr>
          <p:spPr>
            <a:xfrm>
              <a:off x="-225" y="6381895"/>
              <a:ext cx="9108729" cy="0"/>
            </a:xfrm>
            <a:prstGeom prst="straightConnector1">
              <a:avLst/>
            </a:prstGeom>
            <a:noFill/>
            <a:ln w="9525" cap="flat" cmpd="sng">
              <a:solidFill>
                <a:srgbClr val="FF0000"/>
              </a:solidFill>
              <a:prstDash val="solid"/>
              <a:miter lim="800000"/>
              <a:headEnd type="none" w="sm" len="sm"/>
              <a:tailEnd type="none" w="sm" len="sm"/>
            </a:ln>
          </p:spPr>
        </p:cxnSp>
        <p:grpSp>
          <p:nvGrpSpPr>
            <p:cNvPr id="113" name="Google Shape;113;p2"/>
            <p:cNvGrpSpPr/>
            <p:nvPr/>
          </p:nvGrpSpPr>
          <p:grpSpPr>
            <a:xfrm>
              <a:off x="-3400" y="836712"/>
              <a:ext cx="9111904" cy="84138"/>
              <a:chOff x="-3400" y="836712"/>
              <a:chExt cx="9111904" cy="84138"/>
            </a:xfrm>
          </p:grpSpPr>
          <p:cxnSp>
            <p:nvCxnSpPr>
              <p:cNvPr id="114" name="Google Shape;114;p2"/>
              <p:cNvCxnSpPr/>
              <p:nvPr/>
            </p:nvCxnSpPr>
            <p:spPr>
              <a:xfrm>
                <a:off x="-225" y="836712"/>
                <a:ext cx="9108729" cy="0"/>
              </a:xfrm>
              <a:prstGeom prst="straightConnector1">
                <a:avLst/>
              </a:prstGeom>
              <a:noFill/>
              <a:ln w="9525" cap="flat" cmpd="sng">
                <a:solidFill>
                  <a:srgbClr val="FF0000"/>
                </a:solidFill>
                <a:prstDash val="solid"/>
                <a:miter lim="800000"/>
                <a:headEnd type="none" w="sm" len="sm"/>
                <a:tailEnd type="none" w="sm" len="sm"/>
              </a:ln>
            </p:spPr>
          </p:cxnSp>
          <p:sp>
            <p:nvSpPr>
              <p:cNvPr id="115" name="Google Shape;115;p2"/>
              <p:cNvSpPr/>
              <p:nvPr/>
            </p:nvSpPr>
            <p:spPr>
              <a:xfrm>
                <a:off x="-3400" y="836712"/>
                <a:ext cx="4575001" cy="84138"/>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116" name="Google Shape;116;p2"/>
          <p:cNvSpPr/>
          <p:nvPr/>
        </p:nvSpPr>
        <p:spPr>
          <a:xfrm>
            <a:off x="2495550" y="6350"/>
            <a:ext cx="6540500" cy="200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117" name="Google Shape;117;p2"/>
          <p:cNvSpPr txBox="1"/>
          <p:nvPr/>
        </p:nvSpPr>
        <p:spPr>
          <a:xfrm>
            <a:off x="606256" y="1013619"/>
            <a:ext cx="8282880" cy="5248619"/>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Introduction</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Problem Statement and Objectives</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Novelty of the Project</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System Design</a:t>
            </a: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Circuit Diagram</a:t>
            </a: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cs typeface="Calibri"/>
                <a:sym typeface="Calibri"/>
              </a:rPr>
              <a:t>Pin Configuration</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System Requirements and Estimated Cost</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Conclusion </a:t>
            </a:r>
            <a:endParaRPr dirty="0">
              <a:solidFill>
                <a:schemeClr val="dk1"/>
              </a:solidFill>
            </a:endParaRPr>
          </a:p>
          <a:p>
            <a:pPr marL="457200" lvl="0" indent="-381000" algn="l" rtl="0">
              <a:spcBef>
                <a:spcPts val="480"/>
              </a:spcBef>
              <a:spcAft>
                <a:spcPts val="0"/>
              </a:spcAft>
              <a:buClr>
                <a:srgbClr val="FF0000"/>
              </a:buClr>
              <a:buSzPts val="2400"/>
              <a:buFont typeface="Noto Sans Symbols"/>
              <a:buChar char="▪"/>
            </a:pPr>
            <a:r>
              <a:rPr lang="en-IN" sz="2400" dirty="0">
                <a:solidFill>
                  <a:schemeClr val="dk1"/>
                </a:solidFill>
                <a:latin typeface="Calibri"/>
                <a:ea typeface="Calibri"/>
                <a:cs typeface="Calibri"/>
                <a:sym typeface="Calibri"/>
              </a:rPr>
              <a:t>References </a:t>
            </a:r>
            <a:endParaRPr dirty="0">
              <a:solidFill>
                <a:schemeClr val="dk1"/>
              </a:solidFill>
            </a:endParaRPr>
          </a:p>
          <a:p>
            <a:pPr marL="457200" marR="0" lvl="0" indent="0" algn="l" rtl="0">
              <a:spcBef>
                <a:spcPts val="480"/>
              </a:spcBef>
              <a:spcAft>
                <a:spcPts val="0"/>
              </a:spcAft>
              <a:buNone/>
            </a:pPr>
            <a:endParaRPr sz="2400" dirty="0">
              <a:solidFill>
                <a:schemeClr val="dk1"/>
              </a:solidFill>
              <a:latin typeface="Calibri"/>
              <a:ea typeface="Calibri"/>
              <a:cs typeface="Calibri"/>
              <a:sym typeface="Calibri"/>
            </a:endParaRPr>
          </a:p>
        </p:txBody>
      </p:sp>
      <p:sp>
        <p:nvSpPr>
          <p:cNvPr id="118" name="Google Shape;118;p2"/>
          <p:cNvSpPr txBox="1">
            <a:spLocks noGrp="1"/>
          </p:cNvSpPr>
          <p:nvPr>
            <p:ph type="title"/>
          </p:nvPr>
        </p:nvSpPr>
        <p:spPr>
          <a:xfrm>
            <a:off x="629920" y="260648"/>
            <a:ext cx="7886700" cy="5556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Outline of the Presentation</a:t>
            </a:r>
            <a:endParaRPr/>
          </a:p>
        </p:txBody>
      </p:sp>
      <p:sp>
        <p:nvSpPr>
          <p:cNvPr id="119" name="Google Shape;119;p2"/>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p:nvPr/>
        </p:nvSpPr>
        <p:spPr>
          <a:xfrm>
            <a:off x="4211638" y="26035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125" name="Google Shape;125;p3"/>
          <p:cNvGrpSpPr/>
          <p:nvPr/>
        </p:nvGrpSpPr>
        <p:grpSpPr>
          <a:xfrm>
            <a:off x="-3175" y="836613"/>
            <a:ext cx="9112250" cy="6011862"/>
            <a:chOff x="-3400" y="836712"/>
            <a:chExt cx="9111904" cy="6011912"/>
          </a:xfrm>
        </p:grpSpPr>
        <p:sp>
          <p:nvSpPr>
            <p:cNvPr id="126" name="Google Shape;126;p3"/>
            <p:cNvSpPr txBox="1"/>
            <p:nvPr/>
          </p:nvSpPr>
          <p:spPr>
            <a:xfrm>
              <a:off x="523429" y="6462860"/>
              <a:ext cx="3616141" cy="3698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127" name="Google Shape;127;p3"/>
            <p:cNvSpPr txBox="1"/>
            <p:nvPr/>
          </p:nvSpPr>
          <p:spPr>
            <a:xfrm>
              <a:off x="8664575" y="6534299"/>
              <a:ext cx="371475" cy="3143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3</a:t>
              </a:fld>
              <a:endParaRPr sz="1200" b="0" i="0" u="none" strike="noStrike" cap="none">
                <a:solidFill>
                  <a:srgbClr val="898989"/>
                </a:solidFill>
                <a:latin typeface="Times New Roman"/>
                <a:ea typeface="Times New Roman"/>
                <a:cs typeface="Times New Roman"/>
                <a:sym typeface="Times New Roman"/>
              </a:endParaRPr>
            </a:p>
          </p:txBody>
        </p:sp>
        <p:pic>
          <p:nvPicPr>
            <p:cNvPr id="128" name="Google Shape;128;p3"/>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129" name="Google Shape;129;p3"/>
            <p:cNvCxnSpPr/>
            <p:nvPr/>
          </p:nvCxnSpPr>
          <p:spPr>
            <a:xfrm>
              <a:off x="-225" y="6381895"/>
              <a:ext cx="9108729" cy="0"/>
            </a:xfrm>
            <a:prstGeom prst="straightConnector1">
              <a:avLst/>
            </a:prstGeom>
            <a:noFill/>
            <a:ln w="9525" cap="flat" cmpd="sng">
              <a:solidFill>
                <a:srgbClr val="FF0000"/>
              </a:solidFill>
              <a:prstDash val="solid"/>
              <a:miter lim="800000"/>
              <a:headEnd type="none" w="sm" len="sm"/>
              <a:tailEnd type="none" w="sm" len="sm"/>
            </a:ln>
          </p:spPr>
        </p:cxnSp>
        <p:grpSp>
          <p:nvGrpSpPr>
            <p:cNvPr id="130" name="Google Shape;130;p3"/>
            <p:cNvGrpSpPr/>
            <p:nvPr/>
          </p:nvGrpSpPr>
          <p:grpSpPr>
            <a:xfrm>
              <a:off x="-3400" y="836712"/>
              <a:ext cx="9111904" cy="84138"/>
              <a:chOff x="-3400" y="836712"/>
              <a:chExt cx="9111904" cy="84138"/>
            </a:xfrm>
          </p:grpSpPr>
          <p:cxnSp>
            <p:nvCxnSpPr>
              <p:cNvPr id="131" name="Google Shape;131;p3"/>
              <p:cNvCxnSpPr/>
              <p:nvPr/>
            </p:nvCxnSpPr>
            <p:spPr>
              <a:xfrm>
                <a:off x="-225" y="836712"/>
                <a:ext cx="9108729" cy="0"/>
              </a:xfrm>
              <a:prstGeom prst="straightConnector1">
                <a:avLst/>
              </a:prstGeom>
              <a:noFill/>
              <a:ln w="9525" cap="flat" cmpd="sng">
                <a:solidFill>
                  <a:srgbClr val="FF0000"/>
                </a:solidFill>
                <a:prstDash val="solid"/>
                <a:miter lim="800000"/>
                <a:headEnd type="none" w="sm" len="sm"/>
                <a:tailEnd type="none" w="sm" len="sm"/>
              </a:ln>
            </p:spPr>
          </p:cxnSp>
          <p:sp>
            <p:nvSpPr>
              <p:cNvPr id="132" name="Google Shape;132;p3"/>
              <p:cNvSpPr/>
              <p:nvPr/>
            </p:nvSpPr>
            <p:spPr>
              <a:xfrm>
                <a:off x="-3400" y="836712"/>
                <a:ext cx="4575001" cy="84138"/>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133" name="Google Shape;133;p3"/>
          <p:cNvSpPr/>
          <p:nvPr/>
        </p:nvSpPr>
        <p:spPr>
          <a:xfrm>
            <a:off x="2495550" y="6350"/>
            <a:ext cx="6540500" cy="200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134" name="Google Shape;134;p3"/>
          <p:cNvSpPr txBox="1"/>
          <p:nvPr/>
        </p:nvSpPr>
        <p:spPr>
          <a:xfrm>
            <a:off x="133949" y="1013625"/>
            <a:ext cx="8755200" cy="5248500"/>
          </a:xfrm>
          <a:prstGeom prst="rect">
            <a:avLst/>
          </a:prstGeom>
          <a:noFill/>
          <a:ln>
            <a:noFill/>
          </a:ln>
        </p:spPr>
        <p:txBody>
          <a:bodyPr spcFirstLastPara="1" wrap="square" lIns="91425" tIns="45700" rIns="91425" bIns="45700" anchor="t" anchorCtr="0">
            <a:noAutofit/>
          </a:bodyPr>
          <a:lstStyle/>
          <a:p>
            <a:pPr marL="457200" lvl="0" indent="-365125" algn="just" rtl="0">
              <a:spcBef>
                <a:spcPts val="0"/>
              </a:spcBef>
              <a:spcAft>
                <a:spcPts val="0"/>
              </a:spcAft>
              <a:buClr>
                <a:schemeClr val="dk1"/>
              </a:buClr>
              <a:buSzPts val="2150"/>
              <a:buFont typeface="Calibri"/>
              <a:buChar char="▪"/>
            </a:pPr>
            <a:r>
              <a:rPr lang="en-IN" sz="2150" dirty="0">
                <a:solidFill>
                  <a:srgbClr val="333333"/>
                </a:solidFill>
                <a:highlight>
                  <a:srgbClr val="FCFCFC"/>
                </a:highlight>
                <a:latin typeface="Calibri"/>
                <a:ea typeface="Calibri"/>
                <a:cs typeface="Calibri"/>
                <a:sym typeface="Calibri"/>
              </a:rPr>
              <a:t>Sensor networks are large scale networks consisting of several nodes and some base stations, here nodes are often battery powered and communicate between each other, while </a:t>
            </a:r>
            <a:r>
              <a:rPr lang="en-IN" sz="2150" dirty="0">
                <a:solidFill>
                  <a:srgbClr val="202124"/>
                </a:solidFill>
                <a:highlight>
                  <a:schemeClr val="lt1"/>
                </a:highlight>
                <a:latin typeface="Calibri"/>
                <a:ea typeface="Calibri"/>
                <a:cs typeface="Calibri"/>
                <a:sym typeface="Calibri"/>
              </a:rPr>
              <a:t>the base stations provide secure and reliable operations.</a:t>
            </a:r>
            <a:endParaRPr sz="2150" dirty="0">
              <a:solidFill>
                <a:srgbClr val="202124"/>
              </a:solidFill>
              <a:highlight>
                <a:schemeClr val="lt1"/>
              </a:highlight>
              <a:latin typeface="Calibri"/>
              <a:ea typeface="Calibri"/>
              <a:cs typeface="Calibri"/>
              <a:sym typeface="Calibri"/>
            </a:endParaRPr>
          </a:p>
          <a:p>
            <a:pPr marL="457200" lvl="0" indent="0" algn="just" rtl="0">
              <a:spcBef>
                <a:spcPts val="0"/>
              </a:spcBef>
              <a:spcAft>
                <a:spcPts val="0"/>
              </a:spcAft>
              <a:buNone/>
            </a:pPr>
            <a:endParaRPr sz="2150" dirty="0">
              <a:solidFill>
                <a:srgbClr val="202124"/>
              </a:solidFill>
              <a:highlight>
                <a:schemeClr val="lt1"/>
              </a:highlight>
              <a:latin typeface="Calibri"/>
              <a:ea typeface="Calibri"/>
              <a:cs typeface="Calibri"/>
              <a:sym typeface="Calibri"/>
            </a:endParaRPr>
          </a:p>
          <a:p>
            <a:pPr marL="457200" lvl="0" indent="-365125" algn="just" rtl="0">
              <a:spcBef>
                <a:spcPts val="0"/>
              </a:spcBef>
              <a:spcAft>
                <a:spcPts val="0"/>
              </a:spcAft>
              <a:buClr>
                <a:schemeClr val="dk1"/>
              </a:buClr>
              <a:buSzPts val="2150"/>
              <a:buFont typeface="Calibri"/>
              <a:buChar char="▪"/>
            </a:pPr>
            <a:r>
              <a:rPr lang="en-IN" sz="2150" dirty="0">
                <a:solidFill>
                  <a:srgbClr val="202124"/>
                </a:solidFill>
                <a:highlight>
                  <a:schemeClr val="lt1"/>
                </a:highlight>
                <a:latin typeface="Calibri"/>
                <a:ea typeface="Calibri"/>
                <a:cs typeface="Calibri"/>
                <a:sym typeface="Calibri"/>
              </a:rPr>
              <a:t>International Federation of Robotics (IFR) defines a service robot as a robot which operates semi- or fully autonomously to perform services useful to the well-being of humans and equipment, excluding manufacturing operations and these mobile robots are currently used in many fields of applications.</a:t>
            </a:r>
            <a:endParaRPr sz="2150" dirty="0">
              <a:solidFill>
                <a:srgbClr val="202124"/>
              </a:solidFill>
              <a:highlight>
                <a:schemeClr val="lt1"/>
              </a:highlight>
              <a:latin typeface="Calibri"/>
              <a:ea typeface="Calibri"/>
              <a:cs typeface="Calibri"/>
              <a:sym typeface="Calibri"/>
            </a:endParaRPr>
          </a:p>
          <a:p>
            <a:pPr marL="457200" lvl="0" indent="0" algn="just" rtl="0">
              <a:spcBef>
                <a:spcPts val="0"/>
              </a:spcBef>
              <a:spcAft>
                <a:spcPts val="0"/>
              </a:spcAft>
              <a:buNone/>
            </a:pPr>
            <a:endParaRPr sz="2150" dirty="0">
              <a:solidFill>
                <a:srgbClr val="202124"/>
              </a:solidFill>
              <a:highlight>
                <a:schemeClr val="lt1"/>
              </a:highlight>
              <a:latin typeface="Calibri"/>
              <a:ea typeface="Calibri"/>
              <a:cs typeface="Calibri"/>
              <a:sym typeface="Calibri"/>
            </a:endParaRPr>
          </a:p>
          <a:p>
            <a:pPr marL="457200" lvl="0" indent="-365125" algn="just" rtl="0">
              <a:spcBef>
                <a:spcPts val="0"/>
              </a:spcBef>
              <a:spcAft>
                <a:spcPts val="0"/>
              </a:spcAft>
              <a:buClr>
                <a:srgbClr val="202124"/>
              </a:buClr>
              <a:buSzPts val="2150"/>
              <a:buFont typeface="Calibri"/>
              <a:buChar char="▪"/>
            </a:pPr>
            <a:r>
              <a:rPr lang="en-IN" sz="2150" dirty="0">
                <a:solidFill>
                  <a:srgbClr val="202124"/>
                </a:solidFill>
                <a:highlight>
                  <a:schemeClr val="lt1"/>
                </a:highlight>
                <a:latin typeface="Calibri"/>
                <a:ea typeface="Calibri"/>
                <a:cs typeface="Calibri"/>
                <a:sym typeface="Calibri"/>
              </a:rPr>
              <a:t>Robots are immersing as an expensive yet efficient alternative to human labour however there are many complications to such systems.</a:t>
            </a:r>
            <a:endParaRPr sz="2150" dirty="0">
              <a:solidFill>
                <a:srgbClr val="202124"/>
              </a:solidFill>
              <a:highlight>
                <a:schemeClr val="lt1"/>
              </a:highlight>
              <a:latin typeface="Calibri"/>
              <a:ea typeface="Calibri"/>
              <a:cs typeface="Calibri"/>
              <a:sym typeface="Calibri"/>
            </a:endParaRPr>
          </a:p>
          <a:p>
            <a:pPr marL="457200" lvl="0" indent="0" algn="just" rtl="0">
              <a:spcBef>
                <a:spcPts val="0"/>
              </a:spcBef>
              <a:spcAft>
                <a:spcPts val="0"/>
              </a:spcAft>
              <a:buNone/>
            </a:pPr>
            <a:endParaRPr sz="2150" dirty="0">
              <a:solidFill>
                <a:srgbClr val="202124"/>
              </a:solidFill>
              <a:highlight>
                <a:schemeClr val="lt1"/>
              </a:highlight>
              <a:latin typeface="Calibri"/>
              <a:ea typeface="Calibri"/>
              <a:cs typeface="Calibri"/>
              <a:sym typeface="Calibri"/>
            </a:endParaRPr>
          </a:p>
          <a:p>
            <a:pPr marL="457200" lvl="0" indent="-365125" algn="just" rtl="0">
              <a:spcBef>
                <a:spcPts val="0"/>
              </a:spcBef>
              <a:spcAft>
                <a:spcPts val="0"/>
              </a:spcAft>
              <a:buClr>
                <a:srgbClr val="202124"/>
              </a:buClr>
              <a:buSzPts val="2150"/>
              <a:buFont typeface="Calibri"/>
              <a:buChar char="▪"/>
            </a:pPr>
            <a:r>
              <a:rPr lang="en-IN" sz="2150" dirty="0">
                <a:solidFill>
                  <a:srgbClr val="202124"/>
                </a:solidFill>
                <a:highlight>
                  <a:schemeClr val="lt1"/>
                </a:highlight>
                <a:latin typeface="Calibri"/>
                <a:ea typeface="Calibri"/>
                <a:cs typeface="Calibri"/>
                <a:sym typeface="Calibri"/>
              </a:rPr>
              <a:t>The robotic car developed will be efficient and can be remotely operated from ones phone via </a:t>
            </a:r>
            <a:r>
              <a:rPr lang="en-IN" sz="2150" dirty="0" err="1">
                <a:solidFill>
                  <a:srgbClr val="202124"/>
                </a:solidFill>
                <a:highlight>
                  <a:schemeClr val="lt1"/>
                </a:highlight>
                <a:latin typeface="Calibri"/>
                <a:ea typeface="Calibri"/>
                <a:cs typeface="Calibri"/>
                <a:sym typeface="Calibri"/>
              </a:rPr>
              <a:t>bluetooth</a:t>
            </a:r>
            <a:r>
              <a:rPr lang="en-IN" sz="2150" dirty="0">
                <a:solidFill>
                  <a:srgbClr val="202124"/>
                </a:solidFill>
                <a:highlight>
                  <a:schemeClr val="lt1"/>
                </a:highlight>
                <a:latin typeface="Calibri"/>
                <a:ea typeface="Calibri"/>
                <a:cs typeface="Calibri"/>
                <a:sym typeface="Calibri"/>
              </a:rPr>
              <a:t>.</a:t>
            </a:r>
            <a:endParaRPr sz="2150" dirty="0">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629920" y="260648"/>
            <a:ext cx="7886700" cy="5556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Introduction</a:t>
            </a:r>
            <a:endParaRPr/>
          </a:p>
        </p:txBody>
      </p:sp>
      <p:sp>
        <p:nvSpPr>
          <p:cNvPr id="136" name="Google Shape;136;p3"/>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9de1fc58c_6_64"/>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249" name="Google Shape;249;ge9de1fc58c_6_64"/>
          <p:cNvGrpSpPr/>
          <p:nvPr/>
        </p:nvGrpSpPr>
        <p:grpSpPr>
          <a:xfrm>
            <a:off x="-3175" y="836620"/>
            <a:ext cx="9111775" cy="6011987"/>
            <a:chOff x="-3400" y="836712"/>
            <a:chExt cx="9111775" cy="6011987"/>
          </a:xfrm>
        </p:grpSpPr>
        <p:sp>
          <p:nvSpPr>
            <p:cNvPr id="250" name="Google Shape;250;ge9de1fc58c_6_64"/>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251" name="Google Shape;251;ge9de1fc58c_6_64"/>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4</a:t>
              </a:fld>
              <a:endParaRPr sz="1200" b="0" i="0" u="none" strike="noStrike" cap="none">
                <a:solidFill>
                  <a:srgbClr val="898989"/>
                </a:solidFill>
                <a:latin typeface="Times New Roman"/>
                <a:ea typeface="Times New Roman"/>
                <a:cs typeface="Times New Roman"/>
                <a:sym typeface="Times New Roman"/>
              </a:endParaRPr>
            </a:p>
          </p:txBody>
        </p:sp>
        <p:pic>
          <p:nvPicPr>
            <p:cNvPr id="252" name="Google Shape;252;ge9de1fc58c_6_64"/>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253" name="Google Shape;253;ge9de1fc58c_6_64"/>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254" name="Google Shape;254;ge9de1fc58c_6_64"/>
            <p:cNvGrpSpPr/>
            <p:nvPr/>
          </p:nvGrpSpPr>
          <p:grpSpPr>
            <a:xfrm>
              <a:off x="-3400" y="836712"/>
              <a:ext cx="9111775" cy="84000"/>
              <a:chOff x="-3400" y="836712"/>
              <a:chExt cx="9111775" cy="84000"/>
            </a:xfrm>
          </p:grpSpPr>
          <p:cxnSp>
            <p:nvCxnSpPr>
              <p:cNvPr id="255" name="Google Shape;255;ge9de1fc58c_6_64"/>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256" name="Google Shape;256;ge9de1fc58c_6_64"/>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257" name="Google Shape;257;ge9de1fc58c_6_64"/>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258" name="Google Shape;258;ge9de1fc58c_6_64"/>
          <p:cNvSpPr txBox="1"/>
          <p:nvPr/>
        </p:nvSpPr>
        <p:spPr>
          <a:xfrm>
            <a:off x="606256" y="1013619"/>
            <a:ext cx="8283000" cy="5248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IN" sz="2400" b="1">
                <a:solidFill>
                  <a:schemeClr val="dk1"/>
                </a:solidFill>
                <a:latin typeface="Calibri"/>
                <a:ea typeface="Calibri"/>
                <a:cs typeface="Calibri"/>
                <a:sym typeface="Calibri"/>
              </a:rPr>
              <a:t>Problem Statement:</a:t>
            </a:r>
            <a:endParaRPr sz="2400" b="1">
              <a:solidFill>
                <a:schemeClr val="dk1"/>
              </a:solidFill>
              <a:latin typeface="Calibri"/>
              <a:ea typeface="Calibri"/>
              <a:cs typeface="Calibri"/>
              <a:sym typeface="Calibri"/>
            </a:endParaRPr>
          </a:p>
          <a:p>
            <a:pPr marL="0" lvl="0" indent="0" algn="just" rtl="0">
              <a:spcBef>
                <a:spcPts val="0"/>
              </a:spcBef>
              <a:spcAft>
                <a:spcPts val="0"/>
              </a:spcAft>
              <a:buNone/>
            </a:pPr>
            <a:r>
              <a:rPr lang="en-IN" sz="2400">
                <a:solidFill>
                  <a:schemeClr val="dk1"/>
                </a:solidFill>
                <a:latin typeface="Calibri"/>
                <a:ea typeface="Calibri"/>
                <a:cs typeface="Calibri"/>
                <a:sym typeface="Calibri"/>
              </a:rPr>
              <a:t>The project aims to develop an obstacle avoiding voice control robot using IEEE 802.15.1 via bluetooth which detects an obstacle before moving in any direction.</a:t>
            </a:r>
            <a:endParaRPr sz="2400">
              <a:solidFill>
                <a:schemeClr val="dk1"/>
              </a:solidFill>
              <a:latin typeface="Calibri"/>
              <a:ea typeface="Calibri"/>
              <a:cs typeface="Calibri"/>
              <a:sym typeface="Calibri"/>
            </a:endParaRPr>
          </a:p>
          <a:p>
            <a:pPr marL="0" lvl="0" indent="0" algn="just" rtl="0">
              <a:spcBef>
                <a:spcPts val="0"/>
              </a:spcBef>
              <a:spcAft>
                <a:spcPts val="0"/>
              </a:spcAft>
              <a:buNone/>
            </a:pPr>
            <a:endParaRPr sz="2400">
              <a:solidFill>
                <a:schemeClr val="dk1"/>
              </a:solidFill>
              <a:latin typeface="Calibri"/>
              <a:ea typeface="Calibri"/>
              <a:cs typeface="Calibri"/>
              <a:sym typeface="Calibri"/>
            </a:endParaRPr>
          </a:p>
          <a:p>
            <a:pPr marL="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IN" sz="2400" b="1">
                <a:solidFill>
                  <a:schemeClr val="dk1"/>
                </a:solidFill>
                <a:latin typeface="Calibri"/>
                <a:ea typeface="Calibri"/>
                <a:cs typeface="Calibri"/>
                <a:sym typeface="Calibri"/>
              </a:rPr>
              <a:t>Objective:</a:t>
            </a:r>
            <a:endParaRPr sz="2400" b="1">
              <a:solidFill>
                <a:schemeClr val="dk1"/>
              </a:solidFill>
              <a:latin typeface="Calibri"/>
              <a:ea typeface="Calibri"/>
              <a:cs typeface="Calibri"/>
              <a:sym typeface="Calibri"/>
            </a:endParaRPr>
          </a:p>
          <a:p>
            <a:pPr marL="0" lvl="0" indent="0" algn="just" rtl="0">
              <a:lnSpc>
                <a:spcPct val="80000"/>
              </a:lnSpc>
              <a:spcBef>
                <a:spcPts val="0"/>
              </a:spcBef>
              <a:spcAft>
                <a:spcPts val="0"/>
              </a:spcAft>
              <a:buClr>
                <a:schemeClr val="dk1"/>
              </a:buClr>
              <a:buSzPts val="605"/>
              <a:buFont typeface="Arial"/>
              <a:buNone/>
            </a:pPr>
            <a:r>
              <a:rPr lang="en-IN" sz="2400">
                <a:solidFill>
                  <a:schemeClr val="dk1"/>
                </a:solidFill>
                <a:latin typeface="Calibri"/>
                <a:ea typeface="Calibri"/>
                <a:cs typeface="Calibri"/>
                <a:sym typeface="Calibri"/>
              </a:rPr>
              <a:t>The above system is developed using IEEE 802.15.1, ultrasonic sensor, IR sensor, two 3.7V batteries power supply and motors embedded on the system. This system will be controlled by a mobile app via bluetooth.</a:t>
            </a:r>
            <a:endParaRPr sz="2400">
              <a:solidFill>
                <a:schemeClr val="dk1"/>
              </a:solidFill>
              <a:latin typeface="Calibri"/>
              <a:ea typeface="Calibri"/>
              <a:cs typeface="Calibri"/>
              <a:sym typeface="Calibri"/>
            </a:endParaRPr>
          </a:p>
        </p:txBody>
      </p:sp>
      <p:sp>
        <p:nvSpPr>
          <p:cNvPr id="259" name="Google Shape;259;ge9de1fc58c_6_64"/>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Problem Statement and Objectives</a:t>
            </a:r>
            <a:endParaRPr/>
          </a:p>
        </p:txBody>
      </p:sp>
      <p:sp>
        <p:nvSpPr>
          <p:cNvPr id="260" name="Google Shape;260;ge9de1fc58c_6_64"/>
          <p:cNvSpPr txBox="1"/>
          <p:nvPr/>
        </p:nvSpPr>
        <p:spPr>
          <a:xfrm>
            <a:off x="3625200" y="6459500"/>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b871517518_0_24"/>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283" name="Google Shape;283;gb871517518_0_24"/>
          <p:cNvGrpSpPr/>
          <p:nvPr/>
        </p:nvGrpSpPr>
        <p:grpSpPr>
          <a:xfrm>
            <a:off x="-3175" y="836620"/>
            <a:ext cx="9111775" cy="6011987"/>
            <a:chOff x="-3400" y="836712"/>
            <a:chExt cx="9111775" cy="6011987"/>
          </a:xfrm>
        </p:grpSpPr>
        <p:sp>
          <p:nvSpPr>
            <p:cNvPr id="284" name="Google Shape;284;gb871517518_0_24"/>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285" name="Google Shape;285;gb871517518_0_24"/>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5</a:t>
              </a:fld>
              <a:endParaRPr sz="1200" b="0" i="0" u="none" strike="noStrike" cap="none">
                <a:solidFill>
                  <a:srgbClr val="898989"/>
                </a:solidFill>
                <a:latin typeface="Times New Roman"/>
                <a:ea typeface="Times New Roman"/>
                <a:cs typeface="Times New Roman"/>
                <a:sym typeface="Times New Roman"/>
              </a:endParaRPr>
            </a:p>
          </p:txBody>
        </p:sp>
        <p:pic>
          <p:nvPicPr>
            <p:cNvPr id="286" name="Google Shape;286;gb871517518_0_24"/>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287" name="Google Shape;287;gb871517518_0_24"/>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288" name="Google Shape;288;gb871517518_0_24"/>
            <p:cNvGrpSpPr/>
            <p:nvPr/>
          </p:nvGrpSpPr>
          <p:grpSpPr>
            <a:xfrm>
              <a:off x="-3400" y="836712"/>
              <a:ext cx="9111775" cy="84000"/>
              <a:chOff x="-3400" y="836712"/>
              <a:chExt cx="9111775" cy="84000"/>
            </a:xfrm>
          </p:grpSpPr>
          <p:cxnSp>
            <p:nvCxnSpPr>
              <p:cNvPr id="289" name="Google Shape;289;gb871517518_0_24"/>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290" name="Google Shape;290;gb871517518_0_24"/>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291" name="Google Shape;291;gb871517518_0_24"/>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292" name="Google Shape;292;gb871517518_0_24"/>
          <p:cNvSpPr txBox="1"/>
          <p:nvPr/>
        </p:nvSpPr>
        <p:spPr>
          <a:xfrm>
            <a:off x="133949" y="1013625"/>
            <a:ext cx="8755200" cy="5248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0E101A"/>
              </a:buClr>
              <a:buSzPts val="2400"/>
              <a:buFont typeface="Calibri"/>
              <a:buChar char="▪"/>
            </a:pPr>
            <a:r>
              <a:rPr lang="en-IN" sz="2400">
                <a:solidFill>
                  <a:srgbClr val="0E101A"/>
                </a:solidFill>
                <a:latin typeface="Calibri"/>
                <a:ea typeface="Calibri"/>
                <a:cs typeface="Calibri"/>
                <a:sym typeface="Calibri"/>
              </a:rPr>
              <a:t>The developed project is a lifelong, one-time investment. The robot does not only perform for industrial purposes but the robot can be modified later on also.</a:t>
            </a:r>
            <a:endParaRPr sz="2400">
              <a:solidFill>
                <a:srgbClr val="0E101A"/>
              </a:solidFill>
              <a:latin typeface="Calibri"/>
              <a:ea typeface="Calibri"/>
              <a:cs typeface="Calibri"/>
              <a:sym typeface="Calibri"/>
            </a:endParaRPr>
          </a:p>
          <a:p>
            <a:pPr marL="457200" lvl="0" indent="-381000" algn="l" rtl="0">
              <a:lnSpc>
                <a:spcPct val="115000"/>
              </a:lnSpc>
              <a:spcBef>
                <a:spcPts val="0"/>
              </a:spcBef>
              <a:spcAft>
                <a:spcPts val="0"/>
              </a:spcAft>
              <a:buClr>
                <a:srgbClr val="0E101A"/>
              </a:buClr>
              <a:buSzPts val="2400"/>
              <a:buFont typeface="Calibri"/>
              <a:buChar char="▪"/>
            </a:pPr>
            <a:r>
              <a:rPr lang="en-IN" sz="2400">
                <a:solidFill>
                  <a:srgbClr val="0E101A"/>
                </a:solidFill>
                <a:latin typeface="Calibri"/>
                <a:ea typeface="Calibri"/>
                <a:cs typeface="Calibri"/>
                <a:sym typeface="Calibri"/>
              </a:rPr>
              <a:t>The voice and the movability are likely to be the same as many other projects, but we have given more space on the bot and well a properly managed design.</a:t>
            </a:r>
            <a:endParaRPr sz="2400">
              <a:solidFill>
                <a:srgbClr val="0E101A"/>
              </a:solidFill>
              <a:latin typeface="Calibri"/>
              <a:ea typeface="Calibri"/>
              <a:cs typeface="Calibri"/>
              <a:sym typeface="Calibri"/>
            </a:endParaRPr>
          </a:p>
          <a:p>
            <a:pPr marL="457200" lvl="0" indent="-381000" algn="l" rtl="0">
              <a:lnSpc>
                <a:spcPct val="115000"/>
              </a:lnSpc>
              <a:spcBef>
                <a:spcPts val="0"/>
              </a:spcBef>
              <a:spcAft>
                <a:spcPts val="0"/>
              </a:spcAft>
              <a:buClr>
                <a:srgbClr val="0E101A"/>
              </a:buClr>
              <a:buSzPts val="2400"/>
              <a:buFont typeface="Calibri"/>
              <a:buChar char="▪"/>
            </a:pPr>
            <a:r>
              <a:rPr lang="en-IN" sz="2400">
                <a:solidFill>
                  <a:srgbClr val="0E101A"/>
                </a:solidFill>
                <a:latin typeface="Calibri"/>
                <a:ea typeface="Calibri"/>
                <a:cs typeface="Calibri"/>
                <a:sym typeface="Calibri"/>
              </a:rPr>
              <a:t>A rotating ultrasonic sensor that has a particular degree angle, and a buzzer on the back of the bot, enhance the project for not only one purpose but also many more.</a:t>
            </a:r>
            <a:r>
              <a:rPr lang="en-IN" sz="1100">
                <a:solidFill>
                  <a:srgbClr val="0E101A"/>
                </a:solidFill>
              </a:rPr>
              <a:t> </a:t>
            </a:r>
            <a:endParaRPr sz="1100">
              <a:solidFill>
                <a:srgbClr val="0E101A"/>
              </a:solidFill>
            </a:endParaRPr>
          </a:p>
          <a:p>
            <a:pPr marL="457200" lvl="0" indent="0" algn="just" rtl="0">
              <a:lnSpc>
                <a:spcPct val="105000"/>
              </a:lnSpc>
              <a:spcBef>
                <a:spcPts val="0"/>
              </a:spcBef>
              <a:spcAft>
                <a:spcPts val="0"/>
              </a:spcAft>
              <a:buNone/>
            </a:pPr>
            <a:endParaRPr sz="2400">
              <a:solidFill>
                <a:schemeClr val="dk1"/>
              </a:solidFill>
              <a:latin typeface="Calibri"/>
              <a:ea typeface="Calibri"/>
              <a:cs typeface="Calibri"/>
              <a:sym typeface="Calibri"/>
            </a:endParaRPr>
          </a:p>
          <a:p>
            <a:pPr marL="457200" lvl="0" indent="0" algn="just" rtl="0">
              <a:spcBef>
                <a:spcPts val="1100"/>
              </a:spcBef>
              <a:spcAft>
                <a:spcPts val="0"/>
              </a:spcAft>
              <a:buNone/>
            </a:pPr>
            <a:endParaRPr sz="2400">
              <a:solidFill>
                <a:schemeClr val="dk1"/>
              </a:solidFill>
              <a:latin typeface="Calibri"/>
              <a:ea typeface="Calibri"/>
              <a:cs typeface="Calibri"/>
              <a:sym typeface="Calibri"/>
            </a:endParaRPr>
          </a:p>
          <a:p>
            <a:pPr marL="457200" lvl="0" indent="0" algn="just" rtl="0">
              <a:spcBef>
                <a:spcPts val="0"/>
              </a:spcBef>
              <a:spcAft>
                <a:spcPts val="0"/>
              </a:spcAft>
              <a:buNone/>
            </a:pPr>
            <a:endParaRPr sz="2500">
              <a:solidFill>
                <a:srgbClr val="333333"/>
              </a:solidFill>
              <a:highlight>
                <a:srgbClr val="FCFCFC"/>
              </a:highlight>
              <a:latin typeface="Calibri"/>
              <a:ea typeface="Calibri"/>
              <a:cs typeface="Calibri"/>
              <a:sym typeface="Calibri"/>
            </a:endParaRPr>
          </a:p>
        </p:txBody>
      </p:sp>
      <p:sp>
        <p:nvSpPr>
          <p:cNvPr id="293" name="Google Shape;293;gb871517518_0_24"/>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Novelty of the Project</a:t>
            </a:r>
            <a:endParaRPr/>
          </a:p>
        </p:txBody>
      </p:sp>
      <p:sp>
        <p:nvSpPr>
          <p:cNvPr id="294" name="Google Shape;294;gb871517518_0_24"/>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e9de1fc58c_6_32"/>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00" name="Google Shape;300;ge9de1fc58c_6_32"/>
          <p:cNvGrpSpPr/>
          <p:nvPr/>
        </p:nvGrpSpPr>
        <p:grpSpPr>
          <a:xfrm>
            <a:off x="-3175" y="836620"/>
            <a:ext cx="9111775" cy="6011987"/>
            <a:chOff x="-3400" y="836712"/>
            <a:chExt cx="9111775" cy="6011987"/>
          </a:xfrm>
        </p:grpSpPr>
        <p:sp>
          <p:nvSpPr>
            <p:cNvPr id="301" name="Google Shape;301;ge9de1fc58c_6_32"/>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02" name="Google Shape;302;ge9de1fc58c_6_32"/>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6</a:t>
              </a:fld>
              <a:endParaRPr sz="1200" b="0" i="0" u="none" strike="noStrike" cap="none">
                <a:solidFill>
                  <a:srgbClr val="898989"/>
                </a:solidFill>
                <a:latin typeface="Times New Roman"/>
                <a:ea typeface="Times New Roman"/>
                <a:cs typeface="Times New Roman"/>
                <a:sym typeface="Times New Roman"/>
              </a:endParaRPr>
            </a:p>
          </p:txBody>
        </p:sp>
        <p:pic>
          <p:nvPicPr>
            <p:cNvPr id="303" name="Google Shape;303;ge9de1fc58c_6_32"/>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04" name="Google Shape;304;ge9de1fc58c_6_32"/>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05" name="Google Shape;305;ge9de1fc58c_6_32"/>
            <p:cNvGrpSpPr/>
            <p:nvPr/>
          </p:nvGrpSpPr>
          <p:grpSpPr>
            <a:xfrm>
              <a:off x="-3400" y="836712"/>
              <a:ext cx="9111775" cy="84000"/>
              <a:chOff x="-3400" y="836712"/>
              <a:chExt cx="9111775" cy="84000"/>
            </a:xfrm>
          </p:grpSpPr>
          <p:cxnSp>
            <p:nvCxnSpPr>
              <p:cNvPr id="306" name="Google Shape;306;ge9de1fc58c_6_32"/>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07" name="Google Shape;307;ge9de1fc58c_6_32"/>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08" name="Google Shape;308;ge9de1fc58c_6_32"/>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09" name="Google Shape;309;ge9de1fc58c_6_32"/>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System Design</a:t>
            </a:r>
            <a:endParaRPr/>
          </a:p>
        </p:txBody>
      </p:sp>
      <p:pic>
        <p:nvPicPr>
          <p:cNvPr id="310" name="Google Shape;310;ge9de1fc58c_6_32"/>
          <p:cNvPicPr preferRelativeResize="0"/>
          <p:nvPr/>
        </p:nvPicPr>
        <p:blipFill>
          <a:blip r:embed="rId4">
            <a:alphaModFix/>
          </a:blip>
          <a:stretch>
            <a:fillRect/>
          </a:stretch>
        </p:blipFill>
        <p:spPr>
          <a:xfrm>
            <a:off x="326800" y="941500"/>
            <a:ext cx="8299274" cy="4975001"/>
          </a:xfrm>
          <a:prstGeom prst="rect">
            <a:avLst/>
          </a:prstGeom>
          <a:noFill/>
          <a:ln>
            <a:noFill/>
          </a:ln>
        </p:spPr>
      </p:pic>
      <p:sp>
        <p:nvSpPr>
          <p:cNvPr id="311" name="Google Shape;311;ge9de1fc58c_6_32"/>
          <p:cNvSpPr txBox="1"/>
          <p:nvPr/>
        </p:nvSpPr>
        <p:spPr>
          <a:xfrm>
            <a:off x="2732475" y="591650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solidFill>
                  <a:schemeClr val="dk1"/>
                </a:solidFill>
                <a:latin typeface="Calibri"/>
                <a:ea typeface="Calibri"/>
                <a:cs typeface="Calibri"/>
                <a:sym typeface="Calibri"/>
              </a:rPr>
              <a:t>FIg 1. System diagram</a:t>
            </a:r>
            <a:endParaRPr>
              <a:latin typeface="Calibri"/>
              <a:ea typeface="Calibri"/>
              <a:cs typeface="Calibri"/>
              <a:sym typeface="Calibri"/>
            </a:endParaRPr>
          </a:p>
        </p:txBody>
      </p:sp>
      <p:sp>
        <p:nvSpPr>
          <p:cNvPr id="312" name="Google Shape;312;ge9de1fc58c_6_32"/>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e9de1fc58c_6_16"/>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18" name="Google Shape;318;ge9de1fc58c_6_16"/>
          <p:cNvGrpSpPr/>
          <p:nvPr/>
        </p:nvGrpSpPr>
        <p:grpSpPr>
          <a:xfrm>
            <a:off x="-3175" y="836620"/>
            <a:ext cx="9111775" cy="6011987"/>
            <a:chOff x="-3400" y="836712"/>
            <a:chExt cx="9111775" cy="6011987"/>
          </a:xfrm>
        </p:grpSpPr>
        <p:sp>
          <p:nvSpPr>
            <p:cNvPr id="319" name="Google Shape;319;ge9de1fc58c_6_16"/>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20" name="Google Shape;320;ge9de1fc58c_6_16"/>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7</a:t>
              </a:fld>
              <a:endParaRPr sz="1200" b="0" i="0" u="none" strike="noStrike" cap="none">
                <a:solidFill>
                  <a:srgbClr val="898989"/>
                </a:solidFill>
                <a:latin typeface="Times New Roman"/>
                <a:ea typeface="Times New Roman"/>
                <a:cs typeface="Times New Roman"/>
                <a:sym typeface="Times New Roman"/>
              </a:endParaRPr>
            </a:p>
          </p:txBody>
        </p:sp>
        <p:pic>
          <p:nvPicPr>
            <p:cNvPr id="321" name="Google Shape;321;ge9de1fc58c_6_16"/>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22" name="Google Shape;322;ge9de1fc58c_6_16"/>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23" name="Google Shape;323;ge9de1fc58c_6_16"/>
            <p:cNvGrpSpPr/>
            <p:nvPr/>
          </p:nvGrpSpPr>
          <p:grpSpPr>
            <a:xfrm>
              <a:off x="-3400" y="836712"/>
              <a:ext cx="9111775" cy="84000"/>
              <a:chOff x="-3400" y="836712"/>
              <a:chExt cx="9111775" cy="84000"/>
            </a:xfrm>
          </p:grpSpPr>
          <p:cxnSp>
            <p:nvCxnSpPr>
              <p:cNvPr id="324" name="Google Shape;324;ge9de1fc58c_6_16"/>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25" name="Google Shape;325;ge9de1fc58c_6_16"/>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26" name="Google Shape;326;ge9de1fc58c_6_16"/>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27" name="Google Shape;327;ge9de1fc58c_6_16"/>
          <p:cNvSpPr txBox="1"/>
          <p:nvPr/>
        </p:nvSpPr>
        <p:spPr>
          <a:xfrm>
            <a:off x="606256" y="1013619"/>
            <a:ext cx="8283000" cy="52485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endParaRPr/>
          </a:p>
        </p:txBody>
      </p:sp>
      <p:sp>
        <p:nvSpPr>
          <p:cNvPr id="328" name="Google Shape;328;ge9de1fc58c_6_16"/>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Circuit Diagram</a:t>
            </a:r>
            <a:endParaRPr/>
          </a:p>
        </p:txBody>
      </p:sp>
      <p:pic>
        <p:nvPicPr>
          <p:cNvPr id="329" name="Google Shape;329;ge9de1fc58c_6_16"/>
          <p:cNvPicPr preferRelativeResize="0"/>
          <p:nvPr/>
        </p:nvPicPr>
        <p:blipFill>
          <a:blip r:embed="rId4">
            <a:alphaModFix/>
          </a:blip>
          <a:stretch>
            <a:fillRect/>
          </a:stretch>
        </p:blipFill>
        <p:spPr>
          <a:xfrm>
            <a:off x="808025" y="1011663"/>
            <a:ext cx="7231491" cy="4834675"/>
          </a:xfrm>
          <a:prstGeom prst="rect">
            <a:avLst/>
          </a:prstGeom>
          <a:noFill/>
          <a:ln w="9525" cap="flat" cmpd="sng">
            <a:solidFill>
              <a:srgbClr val="1F497D"/>
            </a:solidFill>
            <a:prstDash val="solid"/>
            <a:round/>
            <a:headEnd type="none" w="sm" len="sm"/>
            <a:tailEnd type="none" w="sm" len="sm"/>
          </a:ln>
        </p:spPr>
      </p:pic>
      <p:sp>
        <p:nvSpPr>
          <p:cNvPr id="330" name="Google Shape;330;ge9de1fc58c_6_16"/>
          <p:cNvSpPr txBox="1"/>
          <p:nvPr/>
        </p:nvSpPr>
        <p:spPr>
          <a:xfrm>
            <a:off x="3247750" y="5943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libri"/>
                <a:ea typeface="Calibri"/>
                <a:cs typeface="Calibri"/>
                <a:sym typeface="Calibri"/>
              </a:rPr>
              <a:t>Fig 2. Circuit diagram</a:t>
            </a:r>
            <a:endParaRPr>
              <a:solidFill>
                <a:schemeClr val="dk1"/>
              </a:solidFill>
              <a:latin typeface="Calibri"/>
              <a:ea typeface="Calibri"/>
              <a:cs typeface="Calibri"/>
              <a:sym typeface="Calibri"/>
            </a:endParaRPr>
          </a:p>
        </p:txBody>
      </p:sp>
      <p:sp>
        <p:nvSpPr>
          <p:cNvPr id="331" name="Google Shape;331;ge9de1fc58c_6_16"/>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e9de1fc58c_6_112"/>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37" name="Google Shape;337;ge9de1fc58c_6_112"/>
          <p:cNvGrpSpPr/>
          <p:nvPr/>
        </p:nvGrpSpPr>
        <p:grpSpPr>
          <a:xfrm>
            <a:off x="-3175" y="836620"/>
            <a:ext cx="9111775" cy="6011987"/>
            <a:chOff x="-3400" y="836712"/>
            <a:chExt cx="9111775" cy="6011987"/>
          </a:xfrm>
        </p:grpSpPr>
        <p:sp>
          <p:nvSpPr>
            <p:cNvPr id="338" name="Google Shape;338;ge9de1fc58c_6_112"/>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39" name="Google Shape;339;ge9de1fc58c_6_112"/>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8</a:t>
              </a:fld>
              <a:endParaRPr sz="1200" b="0" i="0" u="none" strike="noStrike" cap="none">
                <a:solidFill>
                  <a:srgbClr val="898989"/>
                </a:solidFill>
                <a:latin typeface="Times New Roman"/>
                <a:ea typeface="Times New Roman"/>
                <a:cs typeface="Times New Roman"/>
                <a:sym typeface="Times New Roman"/>
              </a:endParaRPr>
            </a:p>
          </p:txBody>
        </p:sp>
        <p:pic>
          <p:nvPicPr>
            <p:cNvPr id="340" name="Google Shape;340;ge9de1fc58c_6_112"/>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41" name="Google Shape;341;ge9de1fc58c_6_112"/>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42" name="Google Shape;342;ge9de1fc58c_6_112"/>
            <p:cNvGrpSpPr/>
            <p:nvPr/>
          </p:nvGrpSpPr>
          <p:grpSpPr>
            <a:xfrm>
              <a:off x="-3400" y="836712"/>
              <a:ext cx="9111775" cy="84000"/>
              <a:chOff x="-3400" y="836712"/>
              <a:chExt cx="9111775" cy="84000"/>
            </a:xfrm>
          </p:grpSpPr>
          <p:cxnSp>
            <p:nvCxnSpPr>
              <p:cNvPr id="343" name="Google Shape;343;ge9de1fc58c_6_112"/>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44" name="Google Shape;344;ge9de1fc58c_6_112"/>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45" name="Google Shape;345;ge9de1fc58c_6_112"/>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46" name="Google Shape;346;ge9de1fc58c_6_112"/>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Pin Configuration </a:t>
            </a:r>
            <a:endParaRPr/>
          </a:p>
        </p:txBody>
      </p:sp>
      <p:graphicFrame>
        <p:nvGraphicFramePr>
          <p:cNvPr id="347" name="Google Shape;347;ge9de1fc58c_6_112"/>
          <p:cNvGraphicFramePr/>
          <p:nvPr/>
        </p:nvGraphicFramePr>
        <p:xfrm>
          <a:off x="952500" y="1142990"/>
          <a:ext cx="7536500" cy="2227100"/>
        </p:xfrm>
        <a:graphic>
          <a:graphicData uri="http://schemas.openxmlformats.org/drawingml/2006/table">
            <a:tbl>
              <a:tblPr>
                <a:noFill/>
                <a:tableStyleId>{8D9B0A5B-F7CA-447B-AFC2-632C930595A7}</a:tableStyleId>
              </a:tblPr>
              <a:tblGrid>
                <a:gridCol w="3768250">
                  <a:extLst>
                    <a:ext uri="{9D8B030D-6E8A-4147-A177-3AD203B41FA5}">
                      <a16:colId xmlns:a16="http://schemas.microsoft.com/office/drawing/2014/main" val="20000"/>
                    </a:ext>
                  </a:extLst>
                </a:gridCol>
                <a:gridCol w="3768250">
                  <a:extLst>
                    <a:ext uri="{9D8B030D-6E8A-4147-A177-3AD203B41FA5}">
                      <a16:colId xmlns:a16="http://schemas.microsoft.com/office/drawing/2014/main" val="20001"/>
                    </a:ext>
                  </a:extLst>
                </a:gridCol>
              </a:tblGrid>
              <a:tr h="510400">
                <a:tc>
                  <a:txBody>
                    <a:bodyPr/>
                    <a:lstStyle/>
                    <a:p>
                      <a:pPr marL="0" lvl="0" indent="0" algn="ctr" rtl="0">
                        <a:spcBef>
                          <a:spcPts val="0"/>
                        </a:spcBef>
                        <a:spcAft>
                          <a:spcPts val="0"/>
                        </a:spcAft>
                        <a:buNone/>
                      </a:pPr>
                      <a:r>
                        <a:rPr lang="en-IN" sz="1700" b="1">
                          <a:latin typeface="Calibri"/>
                          <a:ea typeface="Calibri"/>
                          <a:cs typeface="Calibri"/>
                          <a:sym typeface="Calibri"/>
                        </a:rPr>
                        <a:t>Motor Driver Shield</a:t>
                      </a:r>
                      <a:endParaRPr sz="17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IN" sz="1700" b="1">
                          <a:solidFill>
                            <a:srgbClr val="000000"/>
                          </a:solidFill>
                          <a:latin typeface="Calibri"/>
                          <a:ea typeface="Calibri"/>
                          <a:cs typeface="Calibri"/>
                          <a:sym typeface="Calibri"/>
                        </a:rPr>
                        <a:t>HC-05 Bluetooth module </a:t>
                      </a:r>
                      <a:endParaRPr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9175">
                <a:tc>
                  <a:txBody>
                    <a:bodyPr/>
                    <a:lstStyle/>
                    <a:p>
                      <a:pPr marL="0" lvl="0" indent="0" algn="ctr" rtl="0">
                        <a:spcBef>
                          <a:spcPts val="0"/>
                        </a:spcBef>
                        <a:spcAft>
                          <a:spcPts val="0"/>
                        </a:spcAft>
                        <a:buNone/>
                      </a:pPr>
                      <a:r>
                        <a:rPr lang="en-IN">
                          <a:latin typeface="Calibri"/>
                          <a:ea typeface="Calibri"/>
                          <a:cs typeface="Calibri"/>
                          <a:sym typeface="Calibri"/>
                        </a:rPr>
                        <a:t>+5V</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Vcc</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9175">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9175">
                <a:tc>
                  <a:txBody>
                    <a:bodyPr/>
                    <a:lstStyle/>
                    <a:p>
                      <a:pPr marL="0" lvl="0" indent="0" algn="ctr" rtl="0">
                        <a:spcBef>
                          <a:spcPts val="0"/>
                        </a:spcBef>
                        <a:spcAft>
                          <a:spcPts val="0"/>
                        </a:spcAft>
                        <a:buNone/>
                      </a:pPr>
                      <a:r>
                        <a:rPr lang="en-IN">
                          <a:latin typeface="Calibri"/>
                          <a:ea typeface="Calibri"/>
                          <a:cs typeface="Calibri"/>
                          <a:sym typeface="Calibri"/>
                        </a:rPr>
                        <a:t>D0</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Tx</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9175">
                <a:tc>
                  <a:txBody>
                    <a:bodyPr/>
                    <a:lstStyle/>
                    <a:p>
                      <a:pPr marL="0" lvl="0" indent="0" algn="ctr" rtl="0">
                        <a:spcBef>
                          <a:spcPts val="0"/>
                        </a:spcBef>
                        <a:spcAft>
                          <a:spcPts val="0"/>
                        </a:spcAft>
                        <a:buNone/>
                      </a:pPr>
                      <a:r>
                        <a:rPr lang="en-IN">
                          <a:latin typeface="Calibri"/>
                          <a:ea typeface="Calibri"/>
                          <a:cs typeface="Calibri"/>
                          <a:sym typeface="Calibri"/>
                        </a:rPr>
                        <a:t>D1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Rx</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48" name="Google Shape;348;ge9de1fc58c_6_112"/>
          <p:cNvGraphicFramePr/>
          <p:nvPr/>
        </p:nvGraphicFramePr>
        <p:xfrm>
          <a:off x="952500" y="3986063"/>
          <a:ext cx="7536500" cy="2215725"/>
        </p:xfrm>
        <a:graphic>
          <a:graphicData uri="http://schemas.openxmlformats.org/drawingml/2006/table">
            <a:tbl>
              <a:tblPr>
                <a:noFill/>
                <a:tableStyleId>{8D9B0A5B-F7CA-447B-AFC2-632C930595A7}</a:tableStyleId>
              </a:tblPr>
              <a:tblGrid>
                <a:gridCol w="3768250">
                  <a:extLst>
                    <a:ext uri="{9D8B030D-6E8A-4147-A177-3AD203B41FA5}">
                      <a16:colId xmlns:a16="http://schemas.microsoft.com/office/drawing/2014/main" val="20000"/>
                    </a:ext>
                  </a:extLst>
                </a:gridCol>
                <a:gridCol w="3768250">
                  <a:extLst>
                    <a:ext uri="{9D8B030D-6E8A-4147-A177-3AD203B41FA5}">
                      <a16:colId xmlns:a16="http://schemas.microsoft.com/office/drawing/2014/main" val="20001"/>
                    </a:ext>
                  </a:extLst>
                </a:gridCol>
              </a:tblGrid>
              <a:tr h="538525">
                <a:tc>
                  <a:txBody>
                    <a:bodyPr/>
                    <a:lstStyle/>
                    <a:p>
                      <a:pPr marL="0" lvl="0" indent="0" algn="ctr" rtl="0">
                        <a:spcBef>
                          <a:spcPts val="0"/>
                        </a:spcBef>
                        <a:spcAft>
                          <a:spcPts val="0"/>
                        </a:spcAft>
                        <a:buNone/>
                      </a:pPr>
                      <a:r>
                        <a:rPr lang="en-IN" sz="1700" b="1">
                          <a:latin typeface="Calibri"/>
                          <a:ea typeface="Calibri"/>
                          <a:cs typeface="Calibri"/>
                          <a:sym typeface="Calibri"/>
                        </a:rPr>
                        <a:t>Motor Driver Shield</a:t>
                      </a:r>
                      <a:endParaRPr sz="17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700" b="1">
                          <a:latin typeface="Calibri"/>
                          <a:ea typeface="Calibri"/>
                          <a:cs typeface="Calibri"/>
                          <a:sym typeface="Calibri"/>
                        </a:rPr>
                        <a:t>Ultrasonic Sensor</a:t>
                      </a:r>
                      <a:endParaRPr sz="17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9300">
                <a:tc>
                  <a:txBody>
                    <a:bodyPr/>
                    <a:lstStyle/>
                    <a:p>
                      <a:pPr marL="0" lvl="0" indent="0" algn="ctr" rtl="0">
                        <a:spcBef>
                          <a:spcPts val="0"/>
                        </a:spcBef>
                        <a:spcAft>
                          <a:spcPts val="0"/>
                        </a:spcAft>
                        <a:buNone/>
                      </a:pPr>
                      <a:r>
                        <a:rPr lang="en-IN">
                          <a:latin typeface="Calibri"/>
                          <a:ea typeface="Calibri"/>
                          <a:cs typeface="Calibri"/>
                          <a:sym typeface="Calibri"/>
                        </a:rPr>
                        <a:t>A0</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Echo</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9300">
                <a:tc>
                  <a:txBody>
                    <a:bodyPr/>
                    <a:lstStyle/>
                    <a:p>
                      <a:pPr marL="0" lvl="0" indent="0" algn="ctr" rtl="0">
                        <a:spcBef>
                          <a:spcPts val="0"/>
                        </a:spcBef>
                        <a:spcAft>
                          <a:spcPts val="0"/>
                        </a:spcAft>
                        <a:buNone/>
                      </a:pPr>
                      <a:r>
                        <a:rPr lang="en-IN">
                          <a:latin typeface="Calibri"/>
                          <a:ea typeface="Calibri"/>
                          <a:cs typeface="Calibri"/>
                          <a:sym typeface="Calibri"/>
                        </a:rPr>
                        <a:t>A1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Trigger</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9300">
                <a:tc>
                  <a:txBody>
                    <a:bodyPr/>
                    <a:lstStyle/>
                    <a:p>
                      <a:pPr marL="0" lvl="0" indent="0" algn="ctr" rtl="0">
                        <a:spcBef>
                          <a:spcPts val="0"/>
                        </a:spcBef>
                        <a:spcAft>
                          <a:spcPts val="0"/>
                        </a:spcAft>
                        <a:buNone/>
                      </a:pPr>
                      <a:r>
                        <a:rPr lang="en-IN">
                          <a:latin typeface="Calibri"/>
                          <a:ea typeface="Calibri"/>
                          <a:cs typeface="Calibri"/>
                          <a:sym typeface="Calibri"/>
                        </a:rPr>
                        <a:t>+5V</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Vcc</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9300">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49" name="Google Shape;349;ge9de1fc58c_6_112"/>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e9de1fc58c_6_194"/>
          <p:cNvSpPr txBox="1"/>
          <p:nvPr/>
        </p:nvSpPr>
        <p:spPr>
          <a:xfrm>
            <a:off x="4211638" y="260350"/>
            <a:ext cx="18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355" name="Google Shape;355;ge9de1fc58c_6_194"/>
          <p:cNvGrpSpPr/>
          <p:nvPr/>
        </p:nvGrpSpPr>
        <p:grpSpPr>
          <a:xfrm>
            <a:off x="-3175" y="836620"/>
            <a:ext cx="9111775" cy="6011987"/>
            <a:chOff x="-3400" y="836712"/>
            <a:chExt cx="9111775" cy="6011987"/>
          </a:xfrm>
        </p:grpSpPr>
        <p:sp>
          <p:nvSpPr>
            <p:cNvPr id="356" name="Google Shape;356;ge9de1fc58c_6_194"/>
            <p:cNvSpPr txBox="1"/>
            <p:nvPr/>
          </p:nvSpPr>
          <p:spPr>
            <a:xfrm>
              <a:off x="523429" y="6462860"/>
              <a:ext cx="3616200" cy="36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St. Francis Institute of Technology</a:t>
              </a:r>
              <a:endParaRPr/>
            </a:p>
            <a:p>
              <a:pPr marL="0" marR="0" lvl="0" indent="0" algn="l" rtl="0">
                <a:spcBef>
                  <a:spcPts val="0"/>
                </a:spcBef>
                <a:spcAft>
                  <a:spcPts val="0"/>
                </a:spcAft>
                <a:buNone/>
              </a:pPr>
              <a:r>
                <a:rPr lang="en-IN" sz="1200" b="0" i="0" u="none" strike="noStrike" cap="none">
                  <a:solidFill>
                    <a:srgbClr val="898989"/>
                  </a:solidFill>
                  <a:latin typeface="Times New Roman"/>
                  <a:ea typeface="Times New Roman"/>
                  <a:cs typeface="Times New Roman"/>
                  <a:sym typeface="Times New Roman"/>
                </a:rPr>
                <a:t>Department of Information Technology</a:t>
              </a:r>
              <a:endParaRPr/>
            </a:p>
          </p:txBody>
        </p:sp>
        <p:sp>
          <p:nvSpPr>
            <p:cNvPr id="357" name="Google Shape;357;ge9de1fc58c_6_194"/>
            <p:cNvSpPr txBox="1"/>
            <p:nvPr/>
          </p:nvSpPr>
          <p:spPr>
            <a:xfrm>
              <a:off x="8664575" y="6534299"/>
              <a:ext cx="371400" cy="314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98989"/>
                  </a:solidFill>
                  <a:latin typeface="Times New Roman"/>
                  <a:ea typeface="Times New Roman"/>
                  <a:cs typeface="Times New Roman"/>
                  <a:sym typeface="Times New Roman"/>
                </a:rPr>
                <a:pPr marL="0" marR="0" lvl="0" indent="0" algn="r" rtl="0">
                  <a:spcBef>
                    <a:spcPts val="0"/>
                  </a:spcBef>
                  <a:spcAft>
                    <a:spcPts val="0"/>
                  </a:spcAft>
                  <a:buNone/>
                </a:pPr>
                <a:t>9</a:t>
              </a:fld>
              <a:endParaRPr sz="1200" b="0" i="0" u="none" strike="noStrike" cap="none">
                <a:solidFill>
                  <a:srgbClr val="898989"/>
                </a:solidFill>
                <a:latin typeface="Times New Roman"/>
                <a:ea typeface="Times New Roman"/>
                <a:cs typeface="Times New Roman"/>
                <a:sym typeface="Times New Roman"/>
              </a:endParaRPr>
            </a:p>
          </p:txBody>
        </p:sp>
        <p:pic>
          <p:nvPicPr>
            <p:cNvPr id="358" name="Google Shape;358;ge9de1fc58c_6_194"/>
            <p:cNvPicPr preferRelativeResize="0"/>
            <p:nvPr/>
          </p:nvPicPr>
          <p:blipFill rotWithShape="1">
            <a:blip r:embed="rId3">
              <a:alphaModFix/>
            </a:blip>
            <a:srcRect/>
            <a:stretch/>
          </p:blipFill>
          <p:spPr>
            <a:xfrm>
              <a:off x="107504" y="6453336"/>
              <a:ext cx="371475" cy="369888"/>
            </a:xfrm>
            <a:prstGeom prst="rect">
              <a:avLst/>
            </a:prstGeom>
            <a:noFill/>
            <a:ln>
              <a:noFill/>
            </a:ln>
          </p:spPr>
        </p:pic>
        <p:cxnSp>
          <p:nvCxnSpPr>
            <p:cNvPr id="359" name="Google Shape;359;ge9de1fc58c_6_194"/>
            <p:cNvCxnSpPr/>
            <p:nvPr/>
          </p:nvCxnSpPr>
          <p:spPr>
            <a:xfrm>
              <a:off x="-225" y="6381895"/>
              <a:ext cx="9108600" cy="0"/>
            </a:xfrm>
            <a:prstGeom prst="straightConnector1">
              <a:avLst/>
            </a:prstGeom>
            <a:noFill/>
            <a:ln w="9525" cap="flat" cmpd="sng">
              <a:solidFill>
                <a:srgbClr val="FF0000"/>
              </a:solidFill>
              <a:prstDash val="solid"/>
              <a:miter lim="800000"/>
              <a:headEnd type="none" w="sm" len="sm"/>
              <a:tailEnd type="none" w="sm" len="sm"/>
            </a:ln>
          </p:spPr>
        </p:cxnSp>
        <p:grpSp>
          <p:nvGrpSpPr>
            <p:cNvPr id="360" name="Google Shape;360;ge9de1fc58c_6_194"/>
            <p:cNvGrpSpPr/>
            <p:nvPr/>
          </p:nvGrpSpPr>
          <p:grpSpPr>
            <a:xfrm>
              <a:off x="-3400" y="836712"/>
              <a:ext cx="9111775" cy="84000"/>
              <a:chOff x="-3400" y="836712"/>
              <a:chExt cx="9111775" cy="84000"/>
            </a:xfrm>
          </p:grpSpPr>
          <p:cxnSp>
            <p:nvCxnSpPr>
              <p:cNvPr id="361" name="Google Shape;361;ge9de1fc58c_6_194"/>
              <p:cNvCxnSpPr/>
              <p:nvPr/>
            </p:nvCxnSpPr>
            <p:spPr>
              <a:xfrm>
                <a:off x="-225" y="836712"/>
                <a:ext cx="9108600" cy="0"/>
              </a:xfrm>
              <a:prstGeom prst="straightConnector1">
                <a:avLst/>
              </a:prstGeom>
              <a:noFill/>
              <a:ln w="9525" cap="flat" cmpd="sng">
                <a:solidFill>
                  <a:srgbClr val="FF0000"/>
                </a:solidFill>
                <a:prstDash val="solid"/>
                <a:miter lim="800000"/>
                <a:headEnd type="none" w="sm" len="sm"/>
                <a:tailEnd type="none" w="sm" len="sm"/>
              </a:ln>
            </p:spPr>
          </p:cxnSp>
          <p:sp>
            <p:nvSpPr>
              <p:cNvPr id="362" name="Google Shape;362;ge9de1fc58c_6_194"/>
              <p:cNvSpPr/>
              <p:nvPr/>
            </p:nvSpPr>
            <p:spPr>
              <a:xfrm>
                <a:off x="-3400" y="836712"/>
                <a:ext cx="4575000" cy="84000"/>
              </a:xfrm>
              <a:prstGeom prst="rect">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363" name="Google Shape;363;ge9de1fc58c_6_194"/>
          <p:cNvSpPr/>
          <p:nvPr/>
        </p:nvSpPr>
        <p:spPr>
          <a:xfrm>
            <a:off x="2495550" y="6350"/>
            <a:ext cx="65406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98989"/>
              </a:buClr>
              <a:buSzPts val="700"/>
              <a:buFont typeface="Arial"/>
              <a:buNone/>
            </a:pPr>
            <a:r>
              <a:rPr lang="en-IN" sz="7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700" b="0" i="0" u="none" strike="noStrike" cap="none">
              <a:solidFill>
                <a:srgbClr val="898989"/>
              </a:solidFill>
              <a:latin typeface="Times New Roman"/>
              <a:ea typeface="Times New Roman"/>
              <a:cs typeface="Times New Roman"/>
              <a:sym typeface="Times New Roman"/>
            </a:endParaRPr>
          </a:p>
        </p:txBody>
      </p:sp>
      <p:sp>
        <p:nvSpPr>
          <p:cNvPr id="364" name="Google Shape;364;ge9de1fc58c_6_194"/>
          <p:cNvSpPr txBox="1">
            <a:spLocks noGrp="1"/>
          </p:cNvSpPr>
          <p:nvPr>
            <p:ph type="title"/>
          </p:nvPr>
        </p:nvSpPr>
        <p:spPr>
          <a:xfrm>
            <a:off x="629920" y="260648"/>
            <a:ext cx="7886700" cy="5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a:solidFill>
                  <a:schemeClr val="dk2"/>
                </a:solidFill>
                <a:latin typeface="Verdana"/>
                <a:ea typeface="Verdana"/>
                <a:cs typeface="Verdana"/>
                <a:sym typeface="Verdana"/>
              </a:rPr>
              <a:t>Pin Configuration </a:t>
            </a:r>
            <a:endParaRPr/>
          </a:p>
        </p:txBody>
      </p:sp>
      <p:graphicFrame>
        <p:nvGraphicFramePr>
          <p:cNvPr id="365" name="Google Shape;365;ge9de1fc58c_6_194"/>
          <p:cNvGraphicFramePr/>
          <p:nvPr/>
        </p:nvGraphicFramePr>
        <p:xfrm>
          <a:off x="907475" y="1634965"/>
          <a:ext cx="7522800" cy="2161825"/>
        </p:xfrm>
        <a:graphic>
          <a:graphicData uri="http://schemas.openxmlformats.org/drawingml/2006/table">
            <a:tbl>
              <a:tblPr>
                <a:noFill/>
                <a:tableStyleId>{8D9B0A5B-F7CA-447B-AFC2-632C930595A7}</a:tableStyleId>
              </a:tblPr>
              <a:tblGrid>
                <a:gridCol w="3701075">
                  <a:extLst>
                    <a:ext uri="{9D8B030D-6E8A-4147-A177-3AD203B41FA5}">
                      <a16:colId xmlns:a16="http://schemas.microsoft.com/office/drawing/2014/main" val="20000"/>
                    </a:ext>
                  </a:extLst>
                </a:gridCol>
                <a:gridCol w="3821725">
                  <a:extLst>
                    <a:ext uri="{9D8B030D-6E8A-4147-A177-3AD203B41FA5}">
                      <a16:colId xmlns:a16="http://schemas.microsoft.com/office/drawing/2014/main" val="20001"/>
                    </a:ext>
                  </a:extLst>
                </a:gridCol>
              </a:tblGrid>
              <a:tr h="512200">
                <a:tc>
                  <a:txBody>
                    <a:bodyPr/>
                    <a:lstStyle/>
                    <a:p>
                      <a:pPr marL="0" lvl="0" indent="0" algn="ctr" rtl="0">
                        <a:spcBef>
                          <a:spcPts val="0"/>
                        </a:spcBef>
                        <a:spcAft>
                          <a:spcPts val="0"/>
                        </a:spcAft>
                        <a:buNone/>
                      </a:pPr>
                      <a:r>
                        <a:rPr lang="en-IN" sz="1700" b="1">
                          <a:latin typeface="Calibri"/>
                          <a:ea typeface="Calibri"/>
                          <a:cs typeface="Calibri"/>
                          <a:sym typeface="Calibri"/>
                        </a:rPr>
                        <a:t>Motor Driver Shield</a:t>
                      </a:r>
                      <a:endParaRPr sz="17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700" b="1">
                          <a:solidFill>
                            <a:srgbClr val="000000"/>
                          </a:solidFill>
                          <a:latin typeface="Calibri"/>
                          <a:ea typeface="Calibri"/>
                          <a:cs typeface="Calibri"/>
                          <a:sym typeface="Calibri"/>
                        </a:rPr>
                        <a:t>IR Sensor</a:t>
                      </a:r>
                      <a:endParaRPr sz="17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49875">
                <a:tc>
                  <a:txBody>
                    <a:bodyPr/>
                    <a:lstStyle/>
                    <a:p>
                      <a:pPr marL="0" lvl="0" indent="0" algn="ctr" rtl="0">
                        <a:spcBef>
                          <a:spcPts val="0"/>
                        </a:spcBef>
                        <a:spcAft>
                          <a:spcPts val="0"/>
                        </a:spcAft>
                        <a:buNone/>
                      </a:pPr>
                      <a:r>
                        <a:rPr lang="en-IN">
                          <a:latin typeface="Calibri"/>
                          <a:ea typeface="Calibri"/>
                          <a:cs typeface="Calibri"/>
                          <a:sym typeface="Calibri"/>
                        </a:rPr>
                        <a:t>+5V</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Vcc</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9875">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Ground</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9875">
                <a:tc>
                  <a:txBody>
                    <a:bodyPr/>
                    <a:lstStyle/>
                    <a:p>
                      <a:pPr marL="0" lvl="0" indent="0" algn="ctr" rtl="0">
                        <a:spcBef>
                          <a:spcPts val="0"/>
                        </a:spcBef>
                        <a:spcAft>
                          <a:spcPts val="0"/>
                        </a:spcAft>
                        <a:buNone/>
                      </a:pPr>
                      <a:r>
                        <a:rPr lang="en-IN">
                          <a:latin typeface="Calibri"/>
                          <a:ea typeface="Calibri"/>
                          <a:cs typeface="Calibri"/>
                          <a:sym typeface="Calibri"/>
                        </a:rPr>
                        <a:t>A5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latin typeface="Calibri"/>
                          <a:ea typeface="Calibri"/>
                          <a:cs typeface="Calibri"/>
                          <a:sym typeface="Calibri"/>
                        </a:rPr>
                        <a:t>Output</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66" name="Google Shape;366;ge9de1fc58c_6_194"/>
          <p:cNvSpPr txBox="1"/>
          <p:nvPr/>
        </p:nvSpPr>
        <p:spPr>
          <a:xfrm>
            <a:off x="3536150" y="6441275"/>
            <a:ext cx="5183700" cy="369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a:solidFill>
                  <a:srgbClr val="898989"/>
                </a:solidFill>
                <a:latin typeface="Times New Roman"/>
                <a:ea typeface="Times New Roman"/>
                <a:cs typeface="Times New Roman"/>
                <a:sym typeface="Times New Roman"/>
              </a:rPr>
              <a:t>Innovation &amp; Invention Scheme </a:t>
            </a:r>
            <a:r>
              <a:rPr lang="en-IN" dirty="0"/>
              <a:t>- </a:t>
            </a:r>
            <a:r>
              <a:rPr lang="en-IN" sz="1200" b="0" i="0" u="none" strike="noStrike" cap="none" dirty="0">
                <a:solidFill>
                  <a:srgbClr val="898989"/>
                </a:solidFill>
                <a:latin typeface="Times New Roman"/>
                <a:ea typeface="Times New Roman"/>
                <a:cs typeface="Times New Roman"/>
                <a:sym typeface="Times New Roman"/>
              </a:rPr>
              <a:t>Round 2</a:t>
            </a:r>
            <a:endParaRPr sz="1200" b="0" i="0" u="none" strike="noStrike" cap="none" dirty="0">
              <a:solidFill>
                <a:srgbClr val="898989"/>
              </a:solidFill>
              <a:latin typeface="Times New Roman"/>
              <a:ea typeface="Times New Roman"/>
              <a:cs typeface="Times New Roman"/>
              <a:sym typeface="Times New Roman"/>
            </a:endParaRPr>
          </a:p>
          <a:p>
            <a:pPr marL="0" marR="0" lvl="0" indent="0" algn="r" rtl="0">
              <a:spcBef>
                <a:spcPts val="0"/>
              </a:spcBef>
              <a:spcAft>
                <a:spcPts val="0"/>
              </a:spcAft>
              <a:buNone/>
            </a:pPr>
            <a:r>
              <a:rPr lang="en-IN" sz="1200" dirty="0">
                <a:solidFill>
                  <a:srgbClr val="898989"/>
                </a:solidFill>
                <a:latin typeface="Times New Roman"/>
                <a:ea typeface="Times New Roman"/>
                <a:cs typeface="Times New Roman"/>
                <a:sym typeface="Times New Roman"/>
              </a:rPr>
              <a:t>An Obstacle Avoiding Voice Controlled Robot using IEEE 802.15.1</a:t>
            </a:r>
            <a:endParaRPr sz="1200" dirty="0">
              <a:solidFill>
                <a:srgbClr val="89898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1685</Words>
  <Application>Microsoft Office PowerPoint</Application>
  <PresentationFormat>On-screen Show (4:3)</PresentationFormat>
  <Paragraphs>253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Times New Roman</vt:lpstr>
      <vt:lpstr>Verdana</vt:lpstr>
      <vt:lpstr>Office Theme</vt:lpstr>
      <vt:lpstr>PowerPoint Presentation</vt:lpstr>
      <vt:lpstr>Outline of the Presentation</vt:lpstr>
      <vt:lpstr>Introduction</vt:lpstr>
      <vt:lpstr>Problem Statement and Objectives</vt:lpstr>
      <vt:lpstr>Novelty of the Project</vt:lpstr>
      <vt:lpstr>System Design</vt:lpstr>
      <vt:lpstr>Circuit Diagram</vt:lpstr>
      <vt:lpstr>Pin Configuration </vt:lpstr>
      <vt:lpstr>Pin Configuration </vt:lpstr>
      <vt:lpstr>System Requirements and Estimated Cost</vt:lpstr>
      <vt:lpstr>System Requirements and Estimated Cost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Alsten Vaz</cp:lastModifiedBy>
  <cp:revision>6</cp:revision>
  <dcterms:created xsi:type="dcterms:W3CDTF">2011-06-21T11:01:55Z</dcterms:created>
  <dcterms:modified xsi:type="dcterms:W3CDTF">2023-02-05T00:30:07Z</dcterms:modified>
</cp:coreProperties>
</file>