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7" r:id="rId1"/>
  </p:sldMasterIdLst>
  <p:notesMasterIdLst>
    <p:notesMasterId r:id="rId11"/>
  </p:notesMasterIdLst>
  <p:sldIdLst>
    <p:sldId id="256" r:id="rId2"/>
    <p:sldId id="257" r:id="rId3"/>
    <p:sldId id="259" r:id="rId4"/>
    <p:sldId id="258" r:id="rId5"/>
    <p:sldId id="260" r:id="rId6"/>
    <p:sldId id="264"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ster, George" initials="AG" lastIdx="1" clrIdx="0">
    <p:extLst>
      <p:ext uri="{19B8F6BF-5375-455C-9EA6-DF929625EA0E}">
        <p15:presenceInfo xmlns:p15="http://schemas.microsoft.com/office/powerpoint/2012/main" userId="" providerI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97"/>
    <p:restoredTop sz="94648"/>
  </p:normalViewPr>
  <p:slideViewPr>
    <p:cSldViewPr snapToGrid="0" snapToObjects="1">
      <p:cViewPr varScale="1">
        <p:scale>
          <a:sx n="97" d="100"/>
          <a:sy n="97" d="100"/>
        </p:scale>
        <p:origin x="208"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commentAuthors" Target="commentAuthor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45E58A-8C4B-C043-A17E-8F22EDF38B55}" type="datetimeFigureOut">
              <a:rPr lang="en-US" smtClean="0"/>
              <a:t>4/19/19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E937B6-8F75-1B4F-9712-E0027EB908E2}" type="slidenum">
              <a:rPr lang="en-US" smtClean="0"/>
              <a:t>‹#›</a:t>
            </a:fld>
            <a:endParaRPr lang="en-US"/>
          </a:p>
        </p:txBody>
      </p:sp>
    </p:spTree>
    <p:extLst>
      <p:ext uri="{BB962C8B-B14F-4D97-AF65-F5344CB8AC3E}">
        <p14:creationId xmlns:p14="http://schemas.microsoft.com/office/powerpoint/2010/main" val="101449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Selenium</a:t>
            </a:r>
            <a:r>
              <a:rPr lang="en-US" baseline="0" dirty="0" smtClean="0"/>
              <a:t> was used. Had to first log into the website, thankfully they have a two week free trial. Each new page was the same </a:t>
            </a:r>
            <a:r>
              <a:rPr lang="en-US" baseline="0" dirty="0" err="1" smtClean="0"/>
              <a:t>url</a:t>
            </a:r>
            <a:r>
              <a:rPr lang="en-US" baseline="0" dirty="0" smtClean="0"/>
              <a:t> and so selenium had to be used. There were some </a:t>
            </a:r>
            <a:r>
              <a:rPr lang="en-US" baseline="0" dirty="0" err="1" smtClean="0"/>
              <a:t>epmty</a:t>
            </a:r>
            <a:r>
              <a:rPr lang="en-US" baseline="0" dirty="0" smtClean="0"/>
              <a:t> values so these were replaced with none and then cleaned up afterwards. Sample above of the </a:t>
            </a:r>
            <a:r>
              <a:rPr lang="en-US" baseline="0" dirty="0" err="1" smtClean="0"/>
              <a:t>intial</a:t>
            </a:r>
            <a:r>
              <a:rPr lang="en-US" baseline="0" dirty="0" smtClean="0"/>
              <a:t> data set collected before any cleaning or </a:t>
            </a:r>
            <a:r>
              <a:rPr lang="en-US" baseline="0" dirty="0" err="1" smtClean="0"/>
              <a:t>orgainsation</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6FE937B6-8F75-1B4F-9712-E0027EB908E2}" type="slidenum">
              <a:rPr lang="en-US" smtClean="0"/>
              <a:t>4</a:t>
            </a:fld>
            <a:endParaRPr lang="en-US"/>
          </a:p>
        </p:txBody>
      </p:sp>
    </p:spTree>
    <p:extLst>
      <p:ext uri="{BB962C8B-B14F-4D97-AF65-F5344CB8AC3E}">
        <p14:creationId xmlns:p14="http://schemas.microsoft.com/office/powerpoint/2010/main" val="1235409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the most popular </a:t>
            </a:r>
            <a:r>
              <a:rPr lang="en-US" dirty="0" err="1" smtClean="0"/>
              <a:t>isnt</a:t>
            </a:r>
            <a:r>
              <a:rPr lang="en-US" dirty="0" smtClean="0"/>
              <a:t> the most expensive </a:t>
            </a:r>
            <a:r>
              <a:rPr lang="mr-IN" dirty="0" smtClean="0"/>
              <a:t>–</a:t>
            </a:r>
            <a:r>
              <a:rPr lang="en-US" dirty="0" smtClean="0"/>
              <a:t> also in</a:t>
            </a:r>
            <a:r>
              <a:rPr lang="en-US" baseline="0" dirty="0" smtClean="0"/>
              <a:t> a separate analysis it was discovered that the average rating barely varies across these locations</a:t>
            </a:r>
            <a:endParaRPr lang="en-US" dirty="0"/>
          </a:p>
        </p:txBody>
      </p:sp>
      <p:sp>
        <p:nvSpPr>
          <p:cNvPr id="4" name="Slide Number Placeholder 3"/>
          <p:cNvSpPr>
            <a:spLocks noGrp="1"/>
          </p:cNvSpPr>
          <p:nvPr>
            <p:ph type="sldNum" sz="quarter" idx="10"/>
          </p:nvPr>
        </p:nvSpPr>
        <p:spPr/>
        <p:txBody>
          <a:bodyPr/>
          <a:lstStyle/>
          <a:p>
            <a:fld id="{6FE937B6-8F75-1B4F-9712-E0027EB908E2}" type="slidenum">
              <a:rPr lang="en-US" smtClean="0"/>
              <a:t>5</a:t>
            </a:fld>
            <a:endParaRPr lang="en-US"/>
          </a:p>
        </p:txBody>
      </p:sp>
    </p:spTree>
    <p:extLst>
      <p:ext uri="{BB962C8B-B14F-4D97-AF65-F5344CB8AC3E}">
        <p14:creationId xmlns:p14="http://schemas.microsoft.com/office/powerpoint/2010/main" val="16531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Upon</a:t>
            </a:r>
            <a:r>
              <a:rPr lang="en-US" baseline="0" dirty="0" smtClean="0"/>
              <a:t> deciding which location you want to work out in, you are then faced with the question of which is the best gym to go to in that area </a:t>
            </a:r>
            <a:r>
              <a:rPr lang="mr-IN" baseline="0" dirty="0" smtClean="0"/>
              <a:t>–</a:t>
            </a:r>
            <a:r>
              <a:rPr lang="en-US" baseline="0" dirty="0" smtClean="0"/>
              <a:t> here is a list of the most popular gyms for each of the densely populated areas. The table on the right shows most popular classes irrelevant of location. For these classes we can see how </a:t>
            </a:r>
            <a:r>
              <a:rPr lang="en-US" baseline="0" dirty="0" err="1" smtClean="0"/>
              <a:t>tey</a:t>
            </a:r>
            <a:r>
              <a:rPr lang="en-US" baseline="0" dirty="0" smtClean="0"/>
              <a:t> fair in respect to our key variables </a:t>
            </a:r>
            <a:r>
              <a:rPr lang="mr-IN" baseline="0" dirty="0" smtClean="0"/>
              <a:t>–</a:t>
            </a:r>
            <a:r>
              <a:rPr lang="en-US" baseline="0" dirty="0" smtClean="0"/>
              <a:t> in particular we notice that they are mostly expensive, have high ratings, </a:t>
            </a:r>
            <a:r>
              <a:rPr lang="en-US" baseline="0" dirty="0" err="1" smtClean="0"/>
              <a:t>obvioulsy</a:t>
            </a:r>
            <a:r>
              <a:rPr lang="en-US" baseline="0" dirty="0" smtClean="0"/>
              <a:t> popular and also see ( as concluded from other analysis) that the duration of the class has little correlation with the popularity</a:t>
            </a:r>
            <a:endParaRPr lang="en-US" dirty="0"/>
          </a:p>
        </p:txBody>
      </p:sp>
      <p:sp>
        <p:nvSpPr>
          <p:cNvPr id="4" name="Slide Number Placeholder 3"/>
          <p:cNvSpPr>
            <a:spLocks noGrp="1"/>
          </p:cNvSpPr>
          <p:nvPr>
            <p:ph type="sldNum" sz="quarter" idx="10"/>
          </p:nvPr>
        </p:nvSpPr>
        <p:spPr/>
        <p:txBody>
          <a:bodyPr/>
          <a:lstStyle/>
          <a:p>
            <a:fld id="{6FE937B6-8F75-1B4F-9712-E0027EB908E2}" type="slidenum">
              <a:rPr lang="en-US" smtClean="0"/>
              <a:t>6</a:t>
            </a:fld>
            <a:endParaRPr lang="en-US"/>
          </a:p>
        </p:txBody>
      </p:sp>
    </p:spTree>
    <p:extLst>
      <p:ext uri="{BB962C8B-B14F-4D97-AF65-F5344CB8AC3E}">
        <p14:creationId xmlns:p14="http://schemas.microsoft.com/office/powerpoint/2010/main" val="101929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4CA642D-133E-0148-9328-1A76A42B512D}" type="datetimeFigureOut">
              <a:rPr lang="en-US" smtClean="0"/>
              <a:t>4/19/19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56C508D-966D-154C-A13F-1B39FA1D35C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CA642D-133E-0148-9328-1A76A42B512D}" type="datetimeFigureOut">
              <a:rPr lang="en-US" smtClean="0"/>
              <a:t>4/19/19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C508D-966D-154C-A13F-1B39FA1D35C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CA642D-133E-0148-9328-1A76A42B512D}" type="datetimeFigureOut">
              <a:rPr lang="en-US" smtClean="0"/>
              <a:t>4/19/19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C508D-966D-154C-A13F-1B39FA1D35C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CA642D-133E-0148-9328-1A76A42B512D}" type="datetimeFigureOut">
              <a:rPr lang="en-US" smtClean="0"/>
              <a:t>4/19/19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C508D-966D-154C-A13F-1B39FA1D35C2}"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CA642D-133E-0148-9328-1A76A42B512D}" type="datetimeFigureOut">
              <a:rPr lang="en-US" smtClean="0"/>
              <a:t>4/19/19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C508D-966D-154C-A13F-1B39FA1D35C2}"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CA642D-133E-0148-9328-1A76A42B512D}" type="datetimeFigureOut">
              <a:rPr lang="en-US" smtClean="0"/>
              <a:t>4/19/19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C508D-966D-154C-A13F-1B39FA1D35C2}"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CA642D-133E-0148-9328-1A76A42B512D}" type="datetimeFigureOut">
              <a:rPr lang="en-US" smtClean="0"/>
              <a:t>4/19/19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C508D-966D-154C-A13F-1B39FA1D35C2}"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CA642D-133E-0148-9328-1A76A42B512D}" type="datetimeFigureOut">
              <a:rPr lang="en-US" smtClean="0"/>
              <a:t>4/19/19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C508D-966D-154C-A13F-1B39FA1D35C2}"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CA642D-133E-0148-9328-1A76A42B512D}" type="datetimeFigureOut">
              <a:rPr lang="en-US" smtClean="0"/>
              <a:t>4/19/19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C508D-966D-154C-A13F-1B39FA1D35C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CA642D-133E-0148-9328-1A76A42B512D}" type="datetimeFigureOut">
              <a:rPr lang="en-US" smtClean="0"/>
              <a:t>4/19/19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56C508D-966D-154C-A13F-1B39FA1D35C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CA642D-133E-0148-9328-1A76A42B512D}" type="datetimeFigureOut">
              <a:rPr lang="en-US" smtClean="0"/>
              <a:t>4/19/19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C508D-966D-154C-A13F-1B39FA1D35C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4CA642D-133E-0148-9328-1A76A42B512D}" type="datetimeFigureOut">
              <a:rPr lang="en-US" smtClean="0"/>
              <a:t>4/19/19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C508D-966D-154C-A13F-1B39FA1D35C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4CA642D-133E-0148-9328-1A76A42B512D}" type="datetimeFigureOut">
              <a:rPr lang="en-US" smtClean="0"/>
              <a:t>4/19/19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6C508D-966D-154C-A13F-1B39FA1D35C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4CA642D-133E-0148-9328-1A76A42B512D}" type="datetimeFigureOut">
              <a:rPr lang="en-US" smtClean="0"/>
              <a:t>4/19/19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6C508D-966D-154C-A13F-1B39FA1D35C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CA642D-133E-0148-9328-1A76A42B512D}" type="datetimeFigureOut">
              <a:rPr lang="en-US" smtClean="0"/>
              <a:t>4/19/19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6C508D-966D-154C-A13F-1B39FA1D35C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CA642D-133E-0148-9328-1A76A42B512D}" type="datetimeFigureOut">
              <a:rPr lang="en-US" smtClean="0"/>
              <a:t>4/19/19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C508D-966D-154C-A13F-1B39FA1D35C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CA642D-133E-0148-9328-1A76A42B512D}" type="datetimeFigureOut">
              <a:rPr lang="en-US" smtClean="0"/>
              <a:t>4/19/19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6C508D-966D-154C-A13F-1B39FA1D35C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4CA642D-133E-0148-9328-1A76A42B512D}" type="datetimeFigureOut">
              <a:rPr lang="en-US" smtClean="0"/>
              <a:t>4/19/19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56C508D-966D-154C-A13F-1B39FA1D35C2}" type="slidenum">
              <a:rPr lang="en-US" smtClean="0"/>
              <a:t>‹#›</a:t>
            </a:fld>
            <a:endParaRPr lang="en-US"/>
          </a:p>
        </p:txBody>
      </p:sp>
    </p:spTree>
    <p:extLst>
      <p:ext uri="{BB962C8B-B14F-4D97-AF65-F5344CB8AC3E}">
        <p14:creationId xmlns:p14="http://schemas.microsoft.com/office/powerpoint/2010/main" val="114807987"/>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 id="2147483882" r:id="rId15"/>
    <p:sldLayoutId id="2147483883" r:id="rId16"/>
    <p:sldLayoutId id="214748388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ClassPass Web Scraping project</a:t>
            </a:r>
            <a:endParaRPr lang="en-US" dirty="0"/>
          </a:p>
        </p:txBody>
      </p:sp>
      <p:sp>
        <p:nvSpPr>
          <p:cNvPr id="3" name="Subtitle 2"/>
          <p:cNvSpPr>
            <a:spLocks noGrp="1"/>
          </p:cNvSpPr>
          <p:nvPr>
            <p:ph type="subTitle" idx="1"/>
          </p:nvPr>
        </p:nvSpPr>
        <p:spPr/>
        <p:txBody>
          <a:bodyPr/>
          <a:lstStyle/>
          <a:p>
            <a:r>
              <a:rPr lang="en-US" dirty="0" smtClean="0"/>
              <a:t>George Alster</a:t>
            </a:r>
            <a:endParaRPr lang="en-US" dirty="0"/>
          </a:p>
        </p:txBody>
      </p:sp>
    </p:spTree>
    <p:extLst>
      <p:ext uri="{BB962C8B-B14F-4D97-AF65-F5344CB8AC3E}">
        <p14:creationId xmlns:p14="http://schemas.microsoft.com/office/powerpoint/2010/main" val="1738792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3467" y="816638"/>
            <a:ext cx="3367359" cy="5224724"/>
          </a:xfrm>
        </p:spPr>
        <p:txBody>
          <a:bodyPr vert="horz" lIns="91440" tIns="45720" rIns="91440" bIns="45720" rtlCol="0" anchor="ctr">
            <a:normAutofit/>
          </a:bodyPr>
          <a:lstStyle/>
          <a:p>
            <a:r>
              <a:rPr lang="en-US" dirty="0"/>
              <a:t>Table of contents:</a:t>
            </a:r>
          </a:p>
        </p:txBody>
      </p:sp>
      <p:sp>
        <p:nvSpPr>
          <p:cNvPr id="3" name="Content Placeholder 2"/>
          <p:cNvSpPr>
            <a:spLocks noGrp="1"/>
          </p:cNvSpPr>
          <p:nvPr>
            <p:ph sz="half" idx="1"/>
          </p:nvPr>
        </p:nvSpPr>
        <p:spPr>
          <a:xfrm>
            <a:off x="4654295" y="816638"/>
            <a:ext cx="4619706" cy="5224724"/>
          </a:xfrm>
        </p:spPr>
        <p:txBody>
          <a:bodyPr vert="horz" lIns="91440" tIns="45720" rIns="91440" bIns="45720" rtlCol="0" anchor="ctr">
            <a:normAutofit/>
          </a:bodyPr>
          <a:lstStyle/>
          <a:p>
            <a:r>
              <a:rPr lang="en-US" dirty="0"/>
              <a:t>Motivation for this topic</a:t>
            </a:r>
          </a:p>
          <a:p>
            <a:r>
              <a:rPr lang="en-US" dirty="0"/>
              <a:t>The scraping </a:t>
            </a:r>
            <a:endParaRPr lang="en-US" dirty="0" smtClean="0"/>
          </a:p>
          <a:p>
            <a:r>
              <a:rPr lang="en-US" dirty="0" smtClean="0"/>
              <a:t>Where </a:t>
            </a:r>
            <a:r>
              <a:rPr lang="en-US" dirty="0"/>
              <a:t>should you work out?</a:t>
            </a:r>
          </a:p>
          <a:p>
            <a:r>
              <a:rPr lang="en-US" dirty="0"/>
              <a:t>What should you work out?</a:t>
            </a:r>
          </a:p>
          <a:p>
            <a:r>
              <a:rPr lang="en-US" dirty="0"/>
              <a:t>How much should you spend</a:t>
            </a:r>
            <a:r>
              <a:rPr lang="en-US" dirty="0" smtClean="0"/>
              <a:t>?</a:t>
            </a:r>
          </a:p>
          <a:p>
            <a:r>
              <a:rPr lang="en-US" dirty="0" smtClean="0"/>
              <a:t>Future investigations</a:t>
            </a:r>
            <a:endParaRPr lang="en-US" dirty="0"/>
          </a:p>
        </p:txBody>
      </p:sp>
    </p:spTree>
    <p:extLst>
      <p:ext uri="{BB962C8B-B14F-4D97-AF65-F5344CB8AC3E}">
        <p14:creationId xmlns:p14="http://schemas.microsoft.com/office/powerpoint/2010/main" val="3564964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671" y="379180"/>
            <a:ext cx="8596668" cy="788276"/>
          </a:xfrm>
        </p:spPr>
        <p:txBody>
          <a:bodyPr>
            <a:normAutofit/>
          </a:bodyPr>
          <a:lstStyle/>
          <a:p>
            <a:r>
              <a:rPr lang="en-US" dirty="0" smtClean="0"/>
              <a:t>Motivation for this topic</a:t>
            </a:r>
            <a:endParaRPr lang="en-US" dirty="0"/>
          </a:p>
        </p:txBody>
      </p:sp>
      <p:sp>
        <p:nvSpPr>
          <p:cNvPr id="5" name="TextBox 4"/>
          <p:cNvSpPr txBox="1"/>
          <p:nvPr/>
        </p:nvSpPr>
        <p:spPr>
          <a:xfrm>
            <a:off x="2026403" y="1396227"/>
            <a:ext cx="3083473" cy="369332"/>
          </a:xfrm>
          <a:prstGeom prst="rect">
            <a:avLst/>
          </a:prstGeom>
          <a:noFill/>
        </p:spPr>
        <p:txBody>
          <a:bodyPr wrap="none" rtlCol="0">
            <a:spAutoFit/>
          </a:bodyPr>
          <a:lstStyle/>
          <a:p>
            <a:r>
              <a:rPr lang="en-US" dirty="0" smtClean="0"/>
              <a:t>Proven benefits of exercise</a:t>
            </a:r>
            <a:endParaRPr lang="en-US" dirty="0"/>
          </a:p>
        </p:txBody>
      </p:sp>
      <p:grpSp>
        <p:nvGrpSpPr>
          <p:cNvPr id="13" name="Group 12"/>
          <p:cNvGrpSpPr/>
          <p:nvPr/>
        </p:nvGrpSpPr>
        <p:grpSpPr>
          <a:xfrm>
            <a:off x="2026403" y="1814832"/>
            <a:ext cx="5898529" cy="4563026"/>
            <a:chOff x="754518" y="2179558"/>
            <a:chExt cx="6316063" cy="4125314"/>
          </a:xfrm>
        </p:grpSpPr>
        <p:pic>
          <p:nvPicPr>
            <p:cNvPr id="1026" name="Picture 2" descr="mage result for baby blue human body"/>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40395" y="2511971"/>
              <a:ext cx="3667125" cy="3667125"/>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a:xfrm>
              <a:off x="4653202" y="2191406"/>
              <a:ext cx="2417379" cy="641131"/>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Cardiovascular</a:t>
              </a:r>
              <a:endParaRPr lang="en-US" sz="1400" dirty="0"/>
            </a:p>
          </p:txBody>
        </p:sp>
        <p:sp>
          <p:nvSpPr>
            <p:cNvPr id="8" name="Oval 7"/>
            <p:cNvSpPr/>
            <p:nvPr/>
          </p:nvSpPr>
          <p:spPr>
            <a:xfrm>
              <a:off x="754519" y="3908512"/>
              <a:ext cx="2417379" cy="641131"/>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Muscular</a:t>
              </a:r>
              <a:endParaRPr lang="en-US" sz="1400" dirty="0"/>
            </a:p>
          </p:txBody>
        </p:sp>
        <p:sp>
          <p:nvSpPr>
            <p:cNvPr id="9" name="Oval 8"/>
            <p:cNvSpPr/>
            <p:nvPr/>
          </p:nvSpPr>
          <p:spPr>
            <a:xfrm>
              <a:off x="4653202" y="3908513"/>
              <a:ext cx="2417379" cy="641131"/>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Neurological</a:t>
              </a:r>
              <a:endParaRPr lang="en-US" sz="1400" dirty="0"/>
            </a:p>
          </p:txBody>
        </p:sp>
        <p:sp>
          <p:nvSpPr>
            <p:cNvPr id="10" name="Oval 9"/>
            <p:cNvSpPr/>
            <p:nvPr/>
          </p:nvSpPr>
          <p:spPr>
            <a:xfrm>
              <a:off x="4653202" y="5663741"/>
              <a:ext cx="2417379" cy="641131"/>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Metabolic</a:t>
              </a:r>
              <a:endParaRPr lang="en-US" sz="1400" dirty="0"/>
            </a:p>
          </p:txBody>
        </p:sp>
        <p:sp>
          <p:nvSpPr>
            <p:cNvPr id="11" name="Oval 10"/>
            <p:cNvSpPr/>
            <p:nvPr/>
          </p:nvSpPr>
          <p:spPr>
            <a:xfrm>
              <a:off x="754519" y="5663741"/>
              <a:ext cx="2417379" cy="641131"/>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Skeletal</a:t>
              </a:r>
              <a:endParaRPr lang="en-US" sz="1400" dirty="0"/>
            </a:p>
          </p:txBody>
        </p:sp>
        <p:sp>
          <p:nvSpPr>
            <p:cNvPr id="12" name="Oval 11"/>
            <p:cNvSpPr/>
            <p:nvPr/>
          </p:nvSpPr>
          <p:spPr>
            <a:xfrm>
              <a:off x="754518" y="2179558"/>
              <a:ext cx="2417379" cy="641131"/>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Hormonal</a:t>
              </a:r>
              <a:endParaRPr lang="en-US" sz="1400" dirty="0"/>
            </a:p>
          </p:txBody>
        </p:sp>
      </p:grpSp>
      <p:sp>
        <p:nvSpPr>
          <p:cNvPr id="14" name="TextBox 13"/>
          <p:cNvSpPr txBox="1"/>
          <p:nvPr/>
        </p:nvSpPr>
        <p:spPr>
          <a:xfrm>
            <a:off x="9533339" y="1814832"/>
            <a:ext cx="3058512" cy="3416320"/>
          </a:xfrm>
          <a:prstGeom prst="rect">
            <a:avLst/>
          </a:prstGeom>
          <a:noFill/>
        </p:spPr>
        <p:txBody>
          <a:bodyPr wrap="square" rtlCol="0">
            <a:spAutoFit/>
          </a:bodyPr>
          <a:lstStyle/>
          <a:p>
            <a:pPr>
              <a:lnSpc>
                <a:spcPct val="200000"/>
              </a:lnSpc>
            </a:pPr>
            <a:r>
              <a:rPr lang="en-US" dirty="0" smtClean="0"/>
              <a:t>Key data facts</a:t>
            </a:r>
            <a:endParaRPr lang="en-US" dirty="0"/>
          </a:p>
          <a:p>
            <a:pPr marL="285750" indent="-285750">
              <a:lnSpc>
                <a:spcPct val="200000"/>
              </a:lnSpc>
              <a:buFont typeface="Wingdings" charset="2"/>
              <a:buChar char="Ø"/>
            </a:pPr>
            <a:r>
              <a:rPr lang="en-US" dirty="0" smtClean="0"/>
              <a:t>2000+ classes per day</a:t>
            </a:r>
          </a:p>
          <a:p>
            <a:pPr marL="285750" indent="-285750">
              <a:lnSpc>
                <a:spcPct val="200000"/>
              </a:lnSpc>
              <a:buFont typeface="Wingdings" charset="2"/>
              <a:buChar char="Ø"/>
            </a:pPr>
            <a:r>
              <a:rPr lang="en-US" dirty="0"/>
              <a:t>910+ distinct </a:t>
            </a:r>
            <a:r>
              <a:rPr lang="en-US" dirty="0" smtClean="0"/>
              <a:t>classes</a:t>
            </a:r>
          </a:p>
          <a:p>
            <a:pPr marL="285750" indent="-285750">
              <a:lnSpc>
                <a:spcPct val="200000"/>
              </a:lnSpc>
              <a:buFont typeface="Wingdings" charset="2"/>
              <a:buChar char="Ø"/>
            </a:pPr>
            <a:r>
              <a:rPr lang="en-US" dirty="0" smtClean="0"/>
              <a:t>120+ locations</a:t>
            </a:r>
          </a:p>
          <a:p>
            <a:pPr marL="285750" indent="-285750">
              <a:lnSpc>
                <a:spcPct val="200000"/>
              </a:lnSpc>
              <a:buFont typeface="Wingdings" charset="2"/>
              <a:buChar char="Ø"/>
            </a:pPr>
            <a:r>
              <a:rPr lang="en-US" dirty="0" smtClean="0"/>
              <a:t>380+ venues</a:t>
            </a:r>
          </a:p>
          <a:p>
            <a:pPr marL="285750" indent="-285750">
              <a:lnSpc>
                <a:spcPct val="200000"/>
              </a:lnSpc>
              <a:buFont typeface="Wingdings" charset="2"/>
              <a:buChar char="Ø"/>
            </a:pPr>
            <a:r>
              <a:rPr lang="en-US" dirty="0" smtClean="0"/>
              <a:t>30+ class tags</a:t>
            </a:r>
            <a:endParaRPr lang="en-US" dirty="0"/>
          </a:p>
        </p:txBody>
      </p:sp>
    </p:spTree>
    <p:extLst>
      <p:ext uri="{BB962C8B-B14F-4D97-AF65-F5344CB8AC3E}">
        <p14:creationId xmlns:p14="http://schemas.microsoft.com/office/powerpoint/2010/main" val="492113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161" y="630620"/>
            <a:ext cx="8596668" cy="1320800"/>
          </a:xfrm>
        </p:spPr>
        <p:txBody>
          <a:bodyPr/>
          <a:lstStyle/>
          <a:p>
            <a:r>
              <a:rPr lang="en-US" dirty="0" smtClean="0"/>
              <a:t>The scraping</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137522503"/>
              </p:ext>
            </p:extLst>
          </p:nvPr>
        </p:nvGraphicFramePr>
        <p:xfrm>
          <a:off x="2237494" y="1951420"/>
          <a:ext cx="9690537" cy="4012440"/>
        </p:xfrm>
        <a:graphic>
          <a:graphicData uri="http://schemas.openxmlformats.org/drawingml/2006/table">
            <a:tbl>
              <a:tblPr>
                <a:tableStyleId>{10A1B5D5-9B99-4C35-A422-299274C87663}</a:tableStyleId>
              </a:tblPr>
              <a:tblGrid>
                <a:gridCol w="588579"/>
                <a:gridCol w="1077789"/>
                <a:gridCol w="833184"/>
                <a:gridCol w="833184"/>
                <a:gridCol w="833184"/>
                <a:gridCol w="833184"/>
                <a:gridCol w="833184"/>
                <a:gridCol w="833184"/>
                <a:gridCol w="833184"/>
                <a:gridCol w="1277481"/>
                <a:gridCol w="914400"/>
              </a:tblGrid>
              <a:tr h="382580">
                <a:tc>
                  <a:txBody>
                    <a:bodyPr/>
                    <a:lstStyle/>
                    <a:p>
                      <a:pPr algn="ctr" fontAlgn="ctr"/>
                      <a:r>
                        <a:rPr lang="en-US" sz="1000" b="1" dirty="0" smtClean="0">
                          <a:effectLst/>
                        </a:rPr>
                        <a:t>Index</a:t>
                      </a:r>
                      <a:endParaRPr lang="en-US" sz="1000" b="1" dirty="0">
                        <a:effectLst/>
                      </a:endParaRPr>
                    </a:p>
                  </a:txBody>
                  <a:tcPr marL="35939" marR="35939" marT="17970" marB="17970" anchor="ctr"/>
                </a:tc>
                <a:tc>
                  <a:txBody>
                    <a:bodyPr/>
                    <a:lstStyle/>
                    <a:p>
                      <a:pPr algn="ctr" fontAlgn="ctr"/>
                      <a:r>
                        <a:rPr lang="en-US" sz="1000" b="1" dirty="0" smtClean="0">
                          <a:effectLst/>
                        </a:rPr>
                        <a:t>Title</a:t>
                      </a:r>
                      <a:endParaRPr lang="en-US" sz="1000" b="1" dirty="0">
                        <a:effectLst/>
                      </a:endParaRPr>
                    </a:p>
                  </a:txBody>
                  <a:tcPr marL="35939" marR="35939" marT="17970" marB="17970" anchor="ctr"/>
                </a:tc>
                <a:tc>
                  <a:txBody>
                    <a:bodyPr/>
                    <a:lstStyle/>
                    <a:p>
                      <a:pPr algn="ctr" fontAlgn="ctr"/>
                      <a:r>
                        <a:rPr lang="en-US" sz="1000" b="1" dirty="0">
                          <a:effectLst/>
                        </a:rPr>
                        <a:t>Instructor</a:t>
                      </a:r>
                    </a:p>
                  </a:txBody>
                  <a:tcPr marL="35939" marR="35939" marT="17970" marB="17970" anchor="ctr"/>
                </a:tc>
                <a:tc>
                  <a:txBody>
                    <a:bodyPr/>
                    <a:lstStyle/>
                    <a:p>
                      <a:pPr algn="ctr" fontAlgn="ctr"/>
                      <a:r>
                        <a:rPr lang="en-US" sz="1000" b="1">
                          <a:effectLst/>
                        </a:rPr>
                        <a:t>Rating</a:t>
                      </a:r>
                    </a:p>
                  </a:txBody>
                  <a:tcPr marL="35939" marR="35939" marT="17970" marB="17970" anchor="ctr"/>
                </a:tc>
                <a:tc>
                  <a:txBody>
                    <a:bodyPr/>
                    <a:lstStyle/>
                    <a:p>
                      <a:pPr algn="ctr" fontAlgn="ctr"/>
                      <a:r>
                        <a:rPr lang="en-US" sz="1000" b="1">
                          <a:effectLst/>
                        </a:rPr>
                        <a:t>Reviews</a:t>
                      </a:r>
                    </a:p>
                  </a:txBody>
                  <a:tcPr marL="35939" marR="35939" marT="17970" marB="17970" anchor="ctr"/>
                </a:tc>
                <a:tc>
                  <a:txBody>
                    <a:bodyPr/>
                    <a:lstStyle/>
                    <a:p>
                      <a:pPr algn="ctr" fontAlgn="ctr"/>
                      <a:r>
                        <a:rPr lang="en-US" sz="1000" b="1">
                          <a:effectLst/>
                        </a:rPr>
                        <a:t>Time</a:t>
                      </a:r>
                    </a:p>
                  </a:txBody>
                  <a:tcPr marL="35939" marR="35939" marT="17970" marB="17970" anchor="ctr"/>
                </a:tc>
                <a:tc>
                  <a:txBody>
                    <a:bodyPr/>
                    <a:lstStyle/>
                    <a:p>
                      <a:pPr algn="ctr" fontAlgn="ctr"/>
                      <a:r>
                        <a:rPr lang="en-US" sz="1000" b="1">
                          <a:effectLst/>
                        </a:rPr>
                        <a:t>Duration</a:t>
                      </a:r>
                    </a:p>
                  </a:txBody>
                  <a:tcPr marL="35939" marR="35939" marT="17970" marB="17970" anchor="ctr"/>
                </a:tc>
                <a:tc>
                  <a:txBody>
                    <a:bodyPr/>
                    <a:lstStyle/>
                    <a:p>
                      <a:pPr algn="ctr" fontAlgn="ctr"/>
                      <a:r>
                        <a:rPr lang="en-US" sz="1000" b="1">
                          <a:effectLst/>
                        </a:rPr>
                        <a:t>Venue</a:t>
                      </a:r>
                    </a:p>
                  </a:txBody>
                  <a:tcPr marL="35939" marR="35939" marT="17970" marB="17970" anchor="ctr"/>
                </a:tc>
                <a:tc>
                  <a:txBody>
                    <a:bodyPr/>
                    <a:lstStyle/>
                    <a:p>
                      <a:pPr algn="ctr" fontAlgn="ctr"/>
                      <a:r>
                        <a:rPr lang="en-US" sz="1000" b="1">
                          <a:effectLst/>
                        </a:rPr>
                        <a:t>Location</a:t>
                      </a:r>
                    </a:p>
                  </a:txBody>
                  <a:tcPr marL="35939" marR="35939" marT="17970" marB="17970" anchor="ctr"/>
                </a:tc>
                <a:tc>
                  <a:txBody>
                    <a:bodyPr/>
                    <a:lstStyle/>
                    <a:p>
                      <a:pPr algn="ctr" fontAlgn="ctr"/>
                      <a:r>
                        <a:rPr lang="en-US" sz="1000" b="1">
                          <a:effectLst/>
                        </a:rPr>
                        <a:t>Tags</a:t>
                      </a:r>
                    </a:p>
                  </a:txBody>
                  <a:tcPr marL="35939" marR="35939" marT="17970" marB="17970" anchor="ctr"/>
                </a:tc>
                <a:tc>
                  <a:txBody>
                    <a:bodyPr/>
                    <a:lstStyle/>
                    <a:p>
                      <a:pPr algn="ctr" fontAlgn="ctr"/>
                      <a:r>
                        <a:rPr lang="en-US" sz="1000" b="1" dirty="0">
                          <a:effectLst/>
                        </a:rPr>
                        <a:t>Price</a:t>
                      </a:r>
                    </a:p>
                  </a:txBody>
                  <a:tcPr marL="35939" marR="35939" marT="17970" marB="17970" anchor="ctr"/>
                </a:tc>
              </a:tr>
              <a:tr h="725972">
                <a:tc>
                  <a:txBody>
                    <a:bodyPr/>
                    <a:lstStyle/>
                    <a:p>
                      <a:pPr algn="ctr" fontAlgn="ctr"/>
                      <a:r>
                        <a:rPr lang="is-IS" sz="1000" b="1">
                          <a:effectLst/>
                        </a:rPr>
                        <a:t>1377</a:t>
                      </a:r>
                    </a:p>
                  </a:txBody>
                  <a:tcPr marL="35939" marR="35939" marT="17970" marB="17970" anchor="ctr"/>
                </a:tc>
                <a:tc>
                  <a:txBody>
                    <a:bodyPr/>
                    <a:lstStyle/>
                    <a:p>
                      <a:pPr algn="ctr" fontAlgn="ctr"/>
                      <a:r>
                        <a:rPr lang="en-US" sz="1000">
                          <a:effectLst/>
                        </a:rPr>
                        <a:t>Bar Method</a:t>
                      </a:r>
                    </a:p>
                  </a:txBody>
                  <a:tcPr marL="35939" marR="35939" marT="17970" marB="17970" anchor="ctr"/>
                </a:tc>
                <a:tc>
                  <a:txBody>
                    <a:bodyPr/>
                    <a:lstStyle/>
                    <a:p>
                      <a:pPr algn="ctr" fontAlgn="ctr"/>
                      <a:r>
                        <a:rPr lang="en-US" sz="1000">
                          <a:effectLst/>
                        </a:rPr>
                        <a:t>Alora Kelley</a:t>
                      </a:r>
                    </a:p>
                  </a:txBody>
                  <a:tcPr marL="35939" marR="35939" marT="17970" marB="17970" anchor="ctr"/>
                </a:tc>
                <a:tc>
                  <a:txBody>
                    <a:bodyPr/>
                    <a:lstStyle/>
                    <a:p>
                      <a:pPr algn="ctr" fontAlgn="ctr"/>
                      <a:r>
                        <a:rPr lang="hr-HR" sz="1000">
                          <a:effectLst/>
                        </a:rPr>
                        <a:t>4.8</a:t>
                      </a:r>
                    </a:p>
                  </a:txBody>
                  <a:tcPr marL="35939" marR="35939" marT="17970" marB="17970" anchor="ctr"/>
                </a:tc>
                <a:tc>
                  <a:txBody>
                    <a:bodyPr/>
                    <a:lstStyle/>
                    <a:p>
                      <a:pPr algn="ctr" fontAlgn="ctr"/>
                      <a:r>
                        <a:rPr lang="nb-NO" sz="1000">
                          <a:effectLst/>
                        </a:rPr>
                        <a:t>18915.0</a:t>
                      </a:r>
                    </a:p>
                  </a:txBody>
                  <a:tcPr marL="35939" marR="35939" marT="17970" marB="17970" anchor="ctr"/>
                </a:tc>
                <a:tc>
                  <a:txBody>
                    <a:bodyPr/>
                    <a:lstStyle/>
                    <a:p>
                      <a:pPr algn="ctr" fontAlgn="ctr"/>
                      <a:r>
                        <a:rPr lang="en-US" sz="1000">
                          <a:effectLst/>
                        </a:rPr>
                        <a:t>4:30 pm</a:t>
                      </a:r>
                    </a:p>
                  </a:txBody>
                  <a:tcPr marL="35939" marR="35939" marT="17970" marB="17970" anchor="ctr"/>
                </a:tc>
                <a:tc>
                  <a:txBody>
                    <a:bodyPr/>
                    <a:lstStyle/>
                    <a:p>
                      <a:pPr algn="ctr" fontAlgn="ctr"/>
                      <a:r>
                        <a:rPr lang="en-US" sz="1000" dirty="0">
                          <a:effectLst/>
                        </a:rPr>
                        <a:t>60</a:t>
                      </a:r>
                    </a:p>
                  </a:txBody>
                  <a:tcPr marL="35939" marR="35939" marT="17970" marB="17970" anchor="ctr"/>
                </a:tc>
                <a:tc>
                  <a:txBody>
                    <a:bodyPr/>
                    <a:lstStyle/>
                    <a:p>
                      <a:pPr algn="ctr" fontAlgn="ctr"/>
                      <a:r>
                        <a:rPr lang="en-US" sz="1000">
                          <a:effectLst/>
                        </a:rPr>
                        <a:t>The Bar Method</a:t>
                      </a:r>
                    </a:p>
                  </a:txBody>
                  <a:tcPr marL="35939" marR="35939" marT="17970" marB="17970" anchor="ctr"/>
                </a:tc>
                <a:tc>
                  <a:txBody>
                    <a:bodyPr/>
                    <a:lstStyle/>
                    <a:p>
                      <a:pPr algn="ctr" fontAlgn="ctr"/>
                      <a:r>
                        <a:rPr lang="en-US" sz="1000">
                          <a:effectLst/>
                        </a:rPr>
                        <a:t>Cobble Hill</a:t>
                      </a:r>
                    </a:p>
                  </a:txBody>
                  <a:tcPr marL="35939" marR="35939" marT="17970" marB="17970" anchor="ctr"/>
                </a:tc>
                <a:tc>
                  <a:txBody>
                    <a:bodyPr/>
                    <a:lstStyle/>
                    <a:p>
                      <a:pPr algn="ctr" fontAlgn="ctr"/>
                      <a:r>
                        <a:rPr lang="en-US" sz="1000" dirty="0">
                          <a:effectLst/>
                        </a:rPr>
                        <a:t>Flexibility, Balance, Core, Abs, Barre</a:t>
                      </a:r>
                    </a:p>
                  </a:txBody>
                  <a:tcPr marL="35939" marR="35939" marT="17970" marB="17970" anchor="ctr"/>
                </a:tc>
                <a:tc>
                  <a:txBody>
                    <a:bodyPr/>
                    <a:lstStyle/>
                    <a:p>
                      <a:pPr algn="ctr" fontAlgn="ctr"/>
                      <a:r>
                        <a:rPr lang="en-US" sz="1000" dirty="0">
                          <a:effectLst/>
                        </a:rPr>
                        <a:t>8</a:t>
                      </a:r>
                    </a:p>
                  </a:txBody>
                  <a:tcPr marL="35939" marR="35939" marT="17970" marB="17970" anchor="ctr"/>
                </a:tc>
              </a:tr>
              <a:tr h="725972">
                <a:tc>
                  <a:txBody>
                    <a:bodyPr/>
                    <a:lstStyle/>
                    <a:p>
                      <a:pPr algn="ctr" fontAlgn="ctr"/>
                      <a:r>
                        <a:rPr lang="cs-CZ" sz="1000" b="1">
                          <a:effectLst/>
                        </a:rPr>
                        <a:t>2111</a:t>
                      </a:r>
                    </a:p>
                  </a:txBody>
                  <a:tcPr marL="35939" marR="35939" marT="17970" marB="17970" anchor="ctr"/>
                </a:tc>
                <a:tc>
                  <a:txBody>
                    <a:bodyPr/>
                    <a:lstStyle/>
                    <a:p>
                      <a:pPr algn="ctr" fontAlgn="ctr"/>
                      <a:r>
                        <a:rPr lang="en-US" sz="1000">
                          <a:effectLst/>
                        </a:rPr>
                        <a:t>SWERVE RIDE</a:t>
                      </a:r>
                    </a:p>
                  </a:txBody>
                  <a:tcPr marL="35939" marR="35939" marT="17970" marB="17970" anchor="ctr"/>
                </a:tc>
                <a:tc>
                  <a:txBody>
                    <a:bodyPr/>
                    <a:lstStyle/>
                    <a:p>
                      <a:pPr algn="ctr" fontAlgn="ctr"/>
                      <a:r>
                        <a:rPr lang="en-US" sz="1000">
                          <a:effectLst/>
                        </a:rPr>
                        <a:t>Kayley Watson</a:t>
                      </a:r>
                    </a:p>
                  </a:txBody>
                  <a:tcPr marL="35939" marR="35939" marT="17970" marB="17970" anchor="ctr"/>
                </a:tc>
                <a:tc>
                  <a:txBody>
                    <a:bodyPr/>
                    <a:lstStyle/>
                    <a:p>
                      <a:pPr algn="ctr" fontAlgn="ctr"/>
                      <a:r>
                        <a:rPr lang="hr-HR" sz="1000">
                          <a:effectLst/>
                        </a:rPr>
                        <a:t>4.9</a:t>
                      </a:r>
                    </a:p>
                  </a:txBody>
                  <a:tcPr marL="35939" marR="35939" marT="17970" marB="17970" anchor="ctr"/>
                </a:tc>
                <a:tc>
                  <a:txBody>
                    <a:bodyPr/>
                    <a:lstStyle/>
                    <a:p>
                      <a:pPr algn="ctr" fontAlgn="ctr"/>
                      <a:r>
                        <a:rPr lang="hr-HR" sz="1000">
                          <a:effectLst/>
                        </a:rPr>
                        <a:t>37088.0</a:t>
                      </a:r>
                    </a:p>
                  </a:txBody>
                  <a:tcPr marL="35939" marR="35939" marT="17970" marB="17970" anchor="ctr"/>
                </a:tc>
                <a:tc>
                  <a:txBody>
                    <a:bodyPr/>
                    <a:lstStyle/>
                    <a:p>
                      <a:pPr algn="ctr" fontAlgn="ctr"/>
                      <a:r>
                        <a:rPr lang="en-US" sz="1000">
                          <a:effectLst/>
                        </a:rPr>
                        <a:t>6:30 pm</a:t>
                      </a:r>
                    </a:p>
                  </a:txBody>
                  <a:tcPr marL="35939" marR="35939" marT="17970" marB="17970" anchor="ctr"/>
                </a:tc>
                <a:tc>
                  <a:txBody>
                    <a:bodyPr/>
                    <a:lstStyle/>
                    <a:p>
                      <a:pPr algn="ctr" fontAlgn="ctr"/>
                      <a:r>
                        <a:rPr lang="en-US" sz="1000">
                          <a:effectLst/>
                        </a:rPr>
                        <a:t>43</a:t>
                      </a:r>
                    </a:p>
                  </a:txBody>
                  <a:tcPr marL="35939" marR="35939" marT="17970" marB="17970" anchor="ctr"/>
                </a:tc>
                <a:tc>
                  <a:txBody>
                    <a:bodyPr/>
                    <a:lstStyle/>
                    <a:p>
                      <a:pPr algn="ctr" fontAlgn="ctr"/>
                      <a:r>
                        <a:rPr lang="en-US" sz="1000">
                          <a:effectLst/>
                        </a:rPr>
                        <a:t>SWERVE Fitness</a:t>
                      </a:r>
                    </a:p>
                  </a:txBody>
                  <a:tcPr marL="35939" marR="35939" marT="17970" marB="17970" anchor="ctr"/>
                </a:tc>
                <a:tc>
                  <a:txBody>
                    <a:bodyPr/>
                    <a:lstStyle/>
                    <a:p>
                      <a:pPr algn="ctr" fontAlgn="ctr"/>
                      <a:r>
                        <a:rPr lang="en-US" sz="1000">
                          <a:effectLst/>
                        </a:rPr>
                        <a:t>Midtown</a:t>
                      </a:r>
                    </a:p>
                  </a:txBody>
                  <a:tcPr marL="35939" marR="35939" marT="17970" marB="17970" anchor="ctr"/>
                </a:tc>
                <a:tc>
                  <a:txBody>
                    <a:bodyPr/>
                    <a:lstStyle/>
                    <a:p>
                      <a:pPr algn="ctr" fontAlgn="ctr"/>
                      <a:r>
                        <a:rPr lang="en-US" sz="1000">
                          <a:effectLst/>
                        </a:rPr>
                        <a:t>Cardio, Cycling</a:t>
                      </a:r>
                    </a:p>
                  </a:txBody>
                  <a:tcPr marL="35939" marR="35939" marT="17970" marB="17970" anchor="ctr"/>
                </a:tc>
                <a:tc>
                  <a:txBody>
                    <a:bodyPr/>
                    <a:lstStyle/>
                    <a:p>
                      <a:pPr algn="ctr" fontAlgn="ctr"/>
                      <a:r>
                        <a:rPr lang="en-US" sz="1000">
                          <a:effectLst/>
                        </a:rPr>
                        <a:t>10</a:t>
                      </a:r>
                    </a:p>
                  </a:txBody>
                  <a:tcPr marL="35939" marR="35939" marT="17970" marB="17970" anchor="ctr"/>
                </a:tc>
              </a:tr>
              <a:tr h="725972">
                <a:tc>
                  <a:txBody>
                    <a:bodyPr/>
                    <a:lstStyle/>
                    <a:p>
                      <a:pPr algn="ctr" fontAlgn="ctr"/>
                      <a:r>
                        <a:rPr lang="is-IS" sz="1000" b="1">
                          <a:effectLst/>
                        </a:rPr>
                        <a:t>2266</a:t>
                      </a:r>
                    </a:p>
                  </a:txBody>
                  <a:tcPr marL="35939" marR="35939" marT="17970" marB="17970" anchor="ctr"/>
                </a:tc>
                <a:tc>
                  <a:txBody>
                    <a:bodyPr/>
                    <a:lstStyle/>
                    <a:p>
                      <a:pPr algn="ctr" fontAlgn="ctr"/>
                      <a:r>
                        <a:rPr lang="de-DE" sz="1000">
                          <a:effectLst/>
                        </a:rPr>
                        <a:t>DASH 28</a:t>
                      </a:r>
                    </a:p>
                  </a:txBody>
                  <a:tcPr marL="35939" marR="35939" marT="17970" marB="17970" anchor="ctr"/>
                </a:tc>
                <a:tc>
                  <a:txBody>
                    <a:bodyPr/>
                    <a:lstStyle/>
                    <a:p>
                      <a:pPr algn="ctr" fontAlgn="ctr"/>
                      <a:r>
                        <a:rPr lang="en-US" sz="1000">
                          <a:effectLst/>
                        </a:rPr>
                        <a:t>Karli Alvino</a:t>
                      </a:r>
                    </a:p>
                  </a:txBody>
                  <a:tcPr marL="35939" marR="35939" marT="17970" marB="17970" anchor="ctr"/>
                </a:tc>
                <a:tc>
                  <a:txBody>
                    <a:bodyPr/>
                    <a:lstStyle/>
                    <a:p>
                      <a:pPr algn="ctr" fontAlgn="ctr"/>
                      <a:r>
                        <a:rPr lang="hr-HR" sz="1000">
                          <a:effectLst/>
                        </a:rPr>
                        <a:t>4.9</a:t>
                      </a:r>
                    </a:p>
                  </a:txBody>
                  <a:tcPr marL="35939" marR="35939" marT="17970" marB="17970" anchor="ctr"/>
                </a:tc>
                <a:tc>
                  <a:txBody>
                    <a:bodyPr/>
                    <a:lstStyle/>
                    <a:p>
                      <a:pPr algn="ctr" fontAlgn="ctr"/>
                      <a:r>
                        <a:rPr lang="nb-NO" sz="1000">
                          <a:effectLst/>
                        </a:rPr>
                        <a:t>73417.0</a:t>
                      </a:r>
                    </a:p>
                  </a:txBody>
                  <a:tcPr marL="35939" marR="35939" marT="17970" marB="17970" anchor="ctr"/>
                </a:tc>
                <a:tc>
                  <a:txBody>
                    <a:bodyPr/>
                    <a:lstStyle/>
                    <a:p>
                      <a:pPr algn="ctr" fontAlgn="ctr"/>
                      <a:r>
                        <a:rPr lang="is-IS" sz="1000">
                          <a:effectLst/>
                        </a:rPr>
                        <a:t>7:00 pm</a:t>
                      </a:r>
                    </a:p>
                  </a:txBody>
                  <a:tcPr marL="35939" marR="35939" marT="17970" marB="17970" anchor="ctr"/>
                </a:tc>
                <a:tc>
                  <a:txBody>
                    <a:bodyPr/>
                    <a:lstStyle/>
                    <a:p>
                      <a:pPr algn="ctr" fontAlgn="ctr"/>
                      <a:r>
                        <a:rPr lang="en-US" sz="1000">
                          <a:effectLst/>
                        </a:rPr>
                        <a:t>45</a:t>
                      </a:r>
                    </a:p>
                  </a:txBody>
                  <a:tcPr marL="35939" marR="35939" marT="17970" marB="17970" anchor="ctr"/>
                </a:tc>
                <a:tc>
                  <a:txBody>
                    <a:bodyPr/>
                    <a:lstStyle/>
                    <a:p>
                      <a:pPr algn="ctr" fontAlgn="ctr"/>
                      <a:r>
                        <a:rPr lang="en-US" sz="1000">
                          <a:effectLst/>
                        </a:rPr>
                        <a:t>Mile High Run Club</a:t>
                      </a:r>
                    </a:p>
                  </a:txBody>
                  <a:tcPr marL="35939" marR="35939" marT="17970" marB="17970" anchor="ctr"/>
                </a:tc>
                <a:tc>
                  <a:txBody>
                    <a:bodyPr/>
                    <a:lstStyle/>
                    <a:p>
                      <a:pPr algn="ctr" fontAlgn="ctr"/>
                      <a:r>
                        <a:rPr lang="en-US" sz="1000">
                          <a:effectLst/>
                        </a:rPr>
                        <a:t>NoMad</a:t>
                      </a:r>
                    </a:p>
                  </a:txBody>
                  <a:tcPr marL="35939" marR="35939" marT="17970" marB="17970" anchor="ctr"/>
                </a:tc>
                <a:tc>
                  <a:txBody>
                    <a:bodyPr/>
                    <a:lstStyle/>
                    <a:p>
                      <a:pPr algn="ctr" fontAlgn="ctr"/>
                      <a:r>
                        <a:rPr lang="en-US" sz="1000">
                          <a:effectLst/>
                        </a:rPr>
                        <a:t>Cardio, Strength Training, Running</a:t>
                      </a:r>
                    </a:p>
                  </a:txBody>
                  <a:tcPr marL="35939" marR="35939" marT="17970" marB="17970" anchor="ctr"/>
                </a:tc>
                <a:tc>
                  <a:txBody>
                    <a:bodyPr/>
                    <a:lstStyle/>
                    <a:p>
                      <a:pPr algn="ctr" fontAlgn="ctr"/>
                      <a:r>
                        <a:rPr lang="cs-CZ" sz="1000">
                          <a:effectLst/>
                        </a:rPr>
                        <a:t>11</a:t>
                      </a:r>
                    </a:p>
                  </a:txBody>
                  <a:tcPr marL="35939" marR="35939" marT="17970" marB="17970" anchor="ctr"/>
                </a:tc>
              </a:tr>
              <a:tr h="725972">
                <a:tc>
                  <a:txBody>
                    <a:bodyPr/>
                    <a:lstStyle/>
                    <a:p>
                      <a:pPr algn="ctr" fontAlgn="ctr"/>
                      <a:r>
                        <a:rPr lang="is-IS" sz="1000" b="1">
                          <a:effectLst/>
                        </a:rPr>
                        <a:t>252</a:t>
                      </a:r>
                    </a:p>
                  </a:txBody>
                  <a:tcPr marL="35939" marR="35939" marT="17970" marB="17970" anchor="ctr"/>
                </a:tc>
                <a:tc>
                  <a:txBody>
                    <a:bodyPr/>
                    <a:lstStyle/>
                    <a:p>
                      <a:pPr algn="ctr" fontAlgn="ctr"/>
                      <a:r>
                        <a:rPr lang="en-US" sz="1000">
                          <a:effectLst/>
                        </a:rPr>
                        <a:t>All Levels</a:t>
                      </a:r>
                    </a:p>
                  </a:txBody>
                  <a:tcPr marL="35939" marR="35939" marT="17970" marB="17970" anchor="ctr"/>
                </a:tc>
                <a:tc>
                  <a:txBody>
                    <a:bodyPr/>
                    <a:lstStyle/>
                    <a:p>
                      <a:pPr algn="ctr" fontAlgn="ctr"/>
                      <a:r>
                        <a:rPr lang="en-US" sz="1000">
                          <a:effectLst/>
                        </a:rPr>
                        <a:t>Kim Stevens-Redstone</a:t>
                      </a:r>
                    </a:p>
                  </a:txBody>
                  <a:tcPr marL="35939" marR="35939" marT="17970" marB="17970" anchor="ctr"/>
                </a:tc>
                <a:tc>
                  <a:txBody>
                    <a:bodyPr/>
                    <a:lstStyle/>
                    <a:p>
                      <a:pPr algn="ctr" fontAlgn="ctr"/>
                      <a:r>
                        <a:rPr lang="hr-HR" sz="1000">
                          <a:effectLst/>
                        </a:rPr>
                        <a:t>4.9</a:t>
                      </a:r>
                    </a:p>
                  </a:txBody>
                  <a:tcPr marL="35939" marR="35939" marT="17970" marB="17970" anchor="ctr"/>
                </a:tc>
                <a:tc>
                  <a:txBody>
                    <a:bodyPr/>
                    <a:lstStyle/>
                    <a:p>
                      <a:pPr algn="ctr" fontAlgn="ctr"/>
                      <a:r>
                        <a:rPr lang="nb-NO" sz="1000">
                          <a:effectLst/>
                        </a:rPr>
                        <a:t>50.0</a:t>
                      </a:r>
                    </a:p>
                  </a:txBody>
                  <a:tcPr marL="35939" marR="35939" marT="17970" marB="17970" anchor="ctr"/>
                </a:tc>
                <a:tc>
                  <a:txBody>
                    <a:bodyPr/>
                    <a:lstStyle/>
                    <a:p>
                      <a:pPr algn="ctr" fontAlgn="ctr"/>
                      <a:r>
                        <a:rPr lang="en-US" sz="1000">
                          <a:effectLst/>
                        </a:rPr>
                        <a:t>9:30 am</a:t>
                      </a:r>
                    </a:p>
                  </a:txBody>
                  <a:tcPr marL="35939" marR="35939" marT="17970" marB="17970" anchor="ctr"/>
                </a:tc>
                <a:tc>
                  <a:txBody>
                    <a:bodyPr/>
                    <a:lstStyle/>
                    <a:p>
                      <a:pPr algn="ctr" fontAlgn="ctr"/>
                      <a:r>
                        <a:rPr lang="en-US" sz="1000">
                          <a:effectLst/>
                        </a:rPr>
                        <a:t>75</a:t>
                      </a:r>
                    </a:p>
                  </a:txBody>
                  <a:tcPr marL="35939" marR="35939" marT="17970" marB="17970" anchor="ctr"/>
                </a:tc>
                <a:tc>
                  <a:txBody>
                    <a:bodyPr/>
                    <a:lstStyle/>
                    <a:p>
                      <a:pPr algn="ctr" fontAlgn="ctr"/>
                      <a:r>
                        <a:rPr lang="en-US" sz="1000">
                          <a:effectLst/>
                        </a:rPr>
                        <a:t>YogaCentric</a:t>
                      </a:r>
                    </a:p>
                  </a:txBody>
                  <a:tcPr marL="35939" marR="35939" marT="17970" marB="17970" anchor="ctr"/>
                </a:tc>
                <a:tc>
                  <a:txBody>
                    <a:bodyPr/>
                    <a:lstStyle/>
                    <a:p>
                      <a:pPr algn="ctr" fontAlgn="ctr"/>
                      <a:r>
                        <a:rPr lang="en-US" sz="1000">
                          <a:effectLst/>
                        </a:rPr>
                        <a:t>Clifton</a:t>
                      </a:r>
                    </a:p>
                  </a:txBody>
                  <a:tcPr marL="35939" marR="35939" marT="17970" marB="17970" anchor="ctr"/>
                </a:tc>
                <a:tc>
                  <a:txBody>
                    <a:bodyPr/>
                    <a:lstStyle/>
                    <a:p>
                      <a:pPr algn="ctr" fontAlgn="ctr"/>
                      <a:r>
                        <a:rPr lang="en-US" sz="1000">
                          <a:effectLst/>
                        </a:rPr>
                        <a:t>Flexibility, Balance, Arms, Yoga</a:t>
                      </a:r>
                    </a:p>
                  </a:txBody>
                  <a:tcPr marL="35939" marR="35939" marT="17970" marB="17970" anchor="ctr"/>
                </a:tc>
                <a:tc>
                  <a:txBody>
                    <a:bodyPr/>
                    <a:lstStyle/>
                    <a:p>
                      <a:pPr algn="ctr" fontAlgn="ctr"/>
                      <a:r>
                        <a:rPr lang="en-US" sz="1000" dirty="0">
                          <a:effectLst/>
                        </a:rPr>
                        <a:t>4</a:t>
                      </a:r>
                    </a:p>
                  </a:txBody>
                  <a:tcPr marL="35939" marR="35939" marT="17970" marB="17970" anchor="ctr"/>
                </a:tc>
              </a:tr>
              <a:tr h="725972">
                <a:tc>
                  <a:txBody>
                    <a:bodyPr/>
                    <a:lstStyle/>
                    <a:p>
                      <a:pPr algn="ctr" fontAlgn="ctr"/>
                      <a:r>
                        <a:rPr lang="is-IS" sz="1000" b="1" dirty="0">
                          <a:effectLst/>
                        </a:rPr>
                        <a:t>1925</a:t>
                      </a:r>
                    </a:p>
                  </a:txBody>
                  <a:tcPr marL="35939" marR="35939" marT="17970" marB="17970" anchor="ctr"/>
                </a:tc>
                <a:tc>
                  <a:txBody>
                    <a:bodyPr/>
                    <a:lstStyle/>
                    <a:p>
                      <a:pPr algn="ctr" fontAlgn="ctr"/>
                      <a:r>
                        <a:rPr lang="en-US" sz="1000">
                          <a:effectLst/>
                        </a:rPr>
                        <a:t>YOGA: Hatha</a:t>
                      </a:r>
                    </a:p>
                  </a:txBody>
                  <a:tcPr marL="35939" marR="35939" marT="17970" marB="17970" anchor="ctr"/>
                </a:tc>
                <a:tc>
                  <a:txBody>
                    <a:bodyPr/>
                    <a:lstStyle/>
                    <a:p>
                      <a:pPr algn="ctr" fontAlgn="ctr"/>
                      <a:r>
                        <a:rPr lang="en-US" sz="1000">
                          <a:effectLst/>
                        </a:rPr>
                        <a:t>Nyota Nayo</a:t>
                      </a:r>
                    </a:p>
                  </a:txBody>
                  <a:tcPr marL="35939" marR="35939" marT="17970" marB="17970" anchor="ctr"/>
                </a:tc>
                <a:tc>
                  <a:txBody>
                    <a:bodyPr/>
                    <a:lstStyle/>
                    <a:p>
                      <a:pPr algn="ctr" fontAlgn="ctr"/>
                      <a:r>
                        <a:rPr lang="hr-HR" sz="1000">
                          <a:effectLst/>
                        </a:rPr>
                        <a:t>4.8</a:t>
                      </a:r>
                    </a:p>
                  </a:txBody>
                  <a:tcPr marL="35939" marR="35939" marT="17970" marB="17970" anchor="ctr"/>
                </a:tc>
                <a:tc>
                  <a:txBody>
                    <a:bodyPr/>
                    <a:lstStyle/>
                    <a:p>
                      <a:pPr algn="ctr" fontAlgn="ctr"/>
                      <a:r>
                        <a:rPr lang="nb-NO" sz="1000">
                          <a:effectLst/>
                        </a:rPr>
                        <a:t>521.0</a:t>
                      </a:r>
                    </a:p>
                  </a:txBody>
                  <a:tcPr marL="35939" marR="35939" marT="17970" marB="17970" anchor="ctr"/>
                </a:tc>
                <a:tc>
                  <a:txBody>
                    <a:bodyPr/>
                    <a:lstStyle/>
                    <a:p>
                      <a:pPr algn="ctr" fontAlgn="ctr"/>
                      <a:r>
                        <a:rPr lang="is-IS" sz="1000" dirty="0">
                          <a:effectLst/>
                        </a:rPr>
                        <a:t>6:00 pm</a:t>
                      </a:r>
                    </a:p>
                  </a:txBody>
                  <a:tcPr marL="35939" marR="35939" marT="17970" marB="17970" anchor="ctr"/>
                </a:tc>
                <a:tc>
                  <a:txBody>
                    <a:bodyPr/>
                    <a:lstStyle/>
                    <a:p>
                      <a:pPr algn="ctr" fontAlgn="ctr"/>
                      <a:r>
                        <a:rPr lang="en-US" sz="1000" dirty="0">
                          <a:effectLst/>
                        </a:rPr>
                        <a:t>75</a:t>
                      </a:r>
                    </a:p>
                  </a:txBody>
                  <a:tcPr marL="35939" marR="35939" marT="17970" marB="17970" anchor="ctr"/>
                </a:tc>
                <a:tc>
                  <a:txBody>
                    <a:bodyPr/>
                    <a:lstStyle/>
                    <a:p>
                      <a:pPr algn="ctr" fontAlgn="ctr"/>
                      <a:r>
                        <a:rPr lang="en-US" sz="1000">
                          <a:effectLst/>
                        </a:rPr>
                        <a:t>Sweet Water Dance &amp; Yoga</a:t>
                      </a:r>
                    </a:p>
                  </a:txBody>
                  <a:tcPr marL="35939" marR="35939" marT="17970" marB="17970" anchor="ctr"/>
                </a:tc>
                <a:tc>
                  <a:txBody>
                    <a:bodyPr/>
                    <a:lstStyle/>
                    <a:p>
                      <a:pPr algn="ctr" fontAlgn="ctr"/>
                      <a:r>
                        <a:rPr lang="en-US" sz="1000">
                          <a:effectLst/>
                        </a:rPr>
                        <a:t>Concourse Village</a:t>
                      </a:r>
                    </a:p>
                  </a:txBody>
                  <a:tcPr marL="35939" marR="35939" marT="17970" marB="17970" anchor="ctr"/>
                </a:tc>
                <a:tc>
                  <a:txBody>
                    <a:bodyPr/>
                    <a:lstStyle/>
                    <a:p>
                      <a:pPr algn="ctr" fontAlgn="ctr"/>
                      <a:r>
                        <a:rPr lang="en-US" sz="1000" dirty="0">
                          <a:effectLst/>
                        </a:rPr>
                        <a:t>Flexibility, Balance, Arms, Yoga</a:t>
                      </a:r>
                    </a:p>
                  </a:txBody>
                  <a:tcPr marL="35939" marR="35939" marT="17970" marB="17970" anchor="ctr"/>
                </a:tc>
                <a:tc>
                  <a:txBody>
                    <a:bodyPr/>
                    <a:lstStyle/>
                    <a:p>
                      <a:pPr algn="ctr" fontAlgn="ctr"/>
                      <a:r>
                        <a:rPr lang="en-US" sz="1000" dirty="0">
                          <a:effectLst/>
                        </a:rPr>
                        <a:t>4</a:t>
                      </a:r>
                    </a:p>
                  </a:txBody>
                  <a:tcPr marL="35939" marR="35939" marT="17970" marB="17970" anchor="ctr"/>
                </a:tc>
              </a:tr>
            </a:tbl>
          </a:graphicData>
        </a:graphic>
      </p:graphicFrame>
    </p:spTree>
    <p:extLst>
      <p:ext uri="{BB962C8B-B14F-4D97-AF65-F5344CB8AC3E}">
        <p14:creationId xmlns:p14="http://schemas.microsoft.com/office/powerpoint/2010/main" val="601074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830" y="175690"/>
            <a:ext cx="8596668" cy="609600"/>
          </a:xfrm>
        </p:spPr>
        <p:txBody>
          <a:bodyPr>
            <a:normAutofit fontScale="90000"/>
          </a:bodyPr>
          <a:lstStyle/>
          <a:p>
            <a:r>
              <a:rPr lang="en-US" dirty="0" smtClean="0"/>
              <a:t>Where should you work out?</a:t>
            </a:r>
            <a:endParaRPr lang="en-US" dirty="0"/>
          </a:p>
        </p:txBody>
      </p:sp>
      <p:pic>
        <p:nvPicPr>
          <p:cNvPr id="6" name="Picture 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955800" y="785290"/>
            <a:ext cx="10058400" cy="5789628"/>
          </a:xfrm>
          <a:prstGeom prst="rect">
            <a:avLst/>
          </a:prstGeom>
        </p:spPr>
      </p:pic>
    </p:spTree>
    <p:extLst>
      <p:ext uri="{BB962C8B-B14F-4D97-AF65-F5344CB8AC3E}">
        <p14:creationId xmlns:p14="http://schemas.microsoft.com/office/powerpoint/2010/main" val="344400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830" y="175690"/>
            <a:ext cx="8596668" cy="609600"/>
          </a:xfrm>
        </p:spPr>
        <p:txBody>
          <a:bodyPr>
            <a:normAutofit fontScale="90000"/>
          </a:bodyPr>
          <a:lstStyle/>
          <a:p>
            <a:r>
              <a:rPr lang="en-US" dirty="0" smtClean="0"/>
              <a:t>Where should you work out?</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877819790"/>
              </p:ext>
            </p:extLst>
          </p:nvPr>
        </p:nvGraphicFramePr>
        <p:xfrm>
          <a:off x="1157100" y="1179446"/>
          <a:ext cx="3984742" cy="4875233"/>
        </p:xfrm>
        <a:graphic>
          <a:graphicData uri="http://schemas.openxmlformats.org/drawingml/2006/table">
            <a:tbl>
              <a:tblPr/>
              <a:tblGrid>
                <a:gridCol w="1992371"/>
                <a:gridCol w="1992371"/>
              </a:tblGrid>
              <a:tr h="275781">
                <a:tc>
                  <a:txBody>
                    <a:bodyPr/>
                    <a:lstStyle/>
                    <a:p>
                      <a:pPr algn="ctr" fontAlgn="ctr"/>
                      <a:r>
                        <a:rPr lang="en-US" sz="1200" b="1" dirty="0" smtClean="0">
                          <a:effectLst/>
                        </a:rPr>
                        <a:t>Location</a:t>
                      </a:r>
                      <a:endParaRPr lang="en-US" sz="1200" b="1" dirty="0">
                        <a:effectLst/>
                      </a:endParaRPr>
                    </a:p>
                  </a:txBody>
                  <a:tcPr marL="48065" marR="48065" marT="24032" marB="24032" anchor="ctr">
                    <a:lnL>
                      <a:noFill/>
                    </a:lnL>
                    <a:lnR>
                      <a:noFill/>
                    </a:lnR>
                    <a:lnT>
                      <a:noFill/>
                    </a:lnT>
                    <a:lnB>
                      <a:noFill/>
                    </a:lnB>
                  </a:tcPr>
                </a:tc>
                <a:tc>
                  <a:txBody>
                    <a:bodyPr/>
                    <a:lstStyle/>
                    <a:p>
                      <a:pPr algn="ctr" fontAlgn="ctr"/>
                      <a:r>
                        <a:rPr lang="en-US" sz="1200" b="1" dirty="0" smtClean="0">
                          <a:effectLst/>
                        </a:rPr>
                        <a:t>Venue</a:t>
                      </a:r>
                      <a:endParaRPr lang="en-US" sz="1200" b="1" dirty="0">
                        <a:effectLst/>
                      </a:endParaRPr>
                    </a:p>
                  </a:txBody>
                  <a:tcPr marL="48065" marR="48065" marT="24032" marB="24032" anchor="ctr">
                    <a:lnL>
                      <a:noFill/>
                    </a:lnL>
                    <a:lnR>
                      <a:noFill/>
                    </a:lnR>
                    <a:lnT>
                      <a:noFill/>
                    </a:lnT>
                    <a:lnB>
                      <a:noFill/>
                    </a:lnB>
                  </a:tcPr>
                </a:tc>
              </a:tr>
              <a:tr h="335798">
                <a:tc>
                  <a:txBody>
                    <a:bodyPr/>
                    <a:lstStyle/>
                    <a:p>
                      <a:pPr algn="ctr" fontAlgn="t"/>
                      <a:r>
                        <a:rPr lang="en-US" sz="1200" b="0">
                          <a:effectLst/>
                        </a:rPr>
                        <a:t>Chelsea</a:t>
                      </a:r>
                    </a:p>
                  </a:txBody>
                  <a:tcPr marL="48065" marR="48065" marT="24032" marB="24032" anchor="ctr">
                    <a:lnL>
                      <a:noFill/>
                    </a:lnL>
                    <a:lnR>
                      <a:noFill/>
                    </a:lnR>
                    <a:lnT>
                      <a:noFill/>
                    </a:lnT>
                    <a:lnB>
                      <a:noFill/>
                    </a:lnB>
                    <a:solidFill>
                      <a:srgbClr val="F5F5F5"/>
                    </a:solidFill>
                  </a:tcPr>
                </a:tc>
                <a:tc>
                  <a:txBody>
                    <a:bodyPr/>
                    <a:lstStyle/>
                    <a:p>
                      <a:pPr algn="ctr" fontAlgn="t"/>
                      <a:r>
                        <a:rPr lang="en-US" sz="1200" b="0">
                          <a:effectLst/>
                        </a:rPr>
                        <a:t>Peloton Cycling Studio</a:t>
                      </a:r>
                    </a:p>
                  </a:txBody>
                  <a:tcPr marL="48065" marR="48065" marT="24032" marB="24032" anchor="ctr">
                    <a:lnL>
                      <a:noFill/>
                    </a:lnL>
                    <a:lnR>
                      <a:noFill/>
                    </a:lnR>
                    <a:lnT>
                      <a:noFill/>
                    </a:lnT>
                    <a:lnB>
                      <a:noFill/>
                    </a:lnB>
                    <a:solidFill>
                      <a:srgbClr val="F5F5F5"/>
                    </a:solidFill>
                  </a:tcPr>
                </a:tc>
              </a:tr>
              <a:tr h="335798">
                <a:tc>
                  <a:txBody>
                    <a:bodyPr/>
                    <a:lstStyle/>
                    <a:p>
                      <a:pPr algn="ctr" fontAlgn="t"/>
                      <a:r>
                        <a:rPr lang="en-US" sz="1200" b="0">
                          <a:effectLst/>
                        </a:rPr>
                        <a:t>Flatiron</a:t>
                      </a:r>
                    </a:p>
                  </a:txBody>
                  <a:tcPr marL="48065" marR="48065" marT="24032" marB="24032" anchor="ctr">
                    <a:lnL>
                      <a:noFill/>
                    </a:lnL>
                    <a:lnR>
                      <a:noFill/>
                    </a:lnR>
                    <a:lnT>
                      <a:noFill/>
                    </a:lnT>
                    <a:lnB>
                      <a:noFill/>
                    </a:lnB>
                  </a:tcPr>
                </a:tc>
                <a:tc>
                  <a:txBody>
                    <a:bodyPr/>
                    <a:lstStyle/>
                    <a:p>
                      <a:pPr algn="ctr" fontAlgn="t"/>
                      <a:r>
                        <a:rPr lang="en-US" sz="1200" b="0">
                          <a:effectLst/>
                        </a:rPr>
                        <a:t>Flywheel Sports: Stadium Cycling</a:t>
                      </a:r>
                    </a:p>
                  </a:txBody>
                  <a:tcPr marL="48065" marR="48065" marT="24032" marB="24032" anchor="ctr">
                    <a:lnL>
                      <a:noFill/>
                    </a:lnL>
                    <a:lnR>
                      <a:noFill/>
                    </a:lnR>
                    <a:lnT>
                      <a:noFill/>
                    </a:lnT>
                    <a:lnB>
                      <a:noFill/>
                    </a:lnB>
                  </a:tcPr>
                </a:tc>
              </a:tr>
              <a:tr h="335798">
                <a:tc>
                  <a:txBody>
                    <a:bodyPr/>
                    <a:lstStyle/>
                    <a:p>
                      <a:pPr algn="ctr" fontAlgn="t"/>
                      <a:r>
                        <a:rPr lang="en-US" sz="1200" b="0">
                          <a:effectLst/>
                        </a:rPr>
                        <a:t>Greenwich Village</a:t>
                      </a:r>
                    </a:p>
                  </a:txBody>
                  <a:tcPr marL="48065" marR="48065" marT="24032" marB="24032" anchor="ctr">
                    <a:lnL>
                      <a:noFill/>
                    </a:lnL>
                    <a:lnR>
                      <a:noFill/>
                    </a:lnR>
                    <a:lnT>
                      <a:noFill/>
                    </a:lnT>
                    <a:lnB>
                      <a:noFill/>
                    </a:lnB>
                    <a:solidFill>
                      <a:srgbClr val="F5F5F5"/>
                    </a:solidFill>
                  </a:tcPr>
                </a:tc>
                <a:tc>
                  <a:txBody>
                    <a:bodyPr/>
                    <a:lstStyle/>
                    <a:p>
                      <a:pPr algn="ctr" fontAlgn="t"/>
                      <a:r>
                        <a:rPr lang="en-US" sz="1200" b="0">
                          <a:effectLst/>
                        </a:rPr>
                        <a:t>Liftonic</a:t>
                      </a:r>
                    </a:p>
                  </a:txBody>
                  <a:tcPr marL="48065" marR="48065" marT="24032" marB="24032" anchor="ctr">
                    <a:lnL>
                      <a:noFill/>
                    </a:lnL>
                    <a:lnR>
                      <a:noFill/>
                    </a:lnR>
                    <a:lnT>
                      <a:noFill/>
                    </a:lnT>
                    <a:lnB>
                      <a:noFill/>
                    </a:lnB>
                    <a:solidFill>
                      <a:srgbClr val="F5F5F5"/>
                    </a:solidFill>
                  </a:tcPr>
                </a:tc>
              </a:tr>
              <a:tr h="335798">
                <a:tc>
                  <a:txBody>
                    <a:bodyPr/>
                    <a:lstStyle/>
                    <a:p>
                      <a:pPr algn="ctr" fontAlgn="t"/>
                      <a:r>
                        <a:rPr lang="en-US" sz="1200" b="0">
                          <a:effectLst/>
                        </a:rPr>
                        <a:t>Midtown</a:t>
                      </a:r>
                    </a:p>
                  </a:txBody>
                  <a:tcPr marL="48065" marR="48065" marT="24032" marB="24032" anchor="ctr">
                    <a:lnL>
                      <a:noFill/>
                    </a:lnL>
                    <a:lnR>
                      <a:noFill/>
                    </a:lnR>
                    <a:lnT>
                      <a:noFill/>
                    </a:lnT>
                    <a:lnB>
                      <a:noFill/>
                    </a:lnB>
                  </a:tcPr>
                </a:tc>
                <a:tc>
                  <a:txBody>
                    <a:bodyPr/>
                    <a:lstStyle/>
                    <a:p>
                      <a:pPr algn="ctr" fontAlgn="t"/>
                      <a:r>
                        <a:rPr lang="en-US" sz="1200" b="0">
                          <a:effectLst/>
                        </a:rPr>
                        <a:t>Physique 57</a:t>
                      </a:r>
                    </a:p>
                  </a:txBody>
                  <a:tcPr marL="48065" marR="48065" marT="24032" marB="24032" anchor="ctr">
                    <a:lnL>
                      <a:noFill/>
                    </a:lnL>
                    <a:lnR>
                      <a:noFill/>
                    </a:lnR>
                    <a:lnT>
                      <a:noFill/>
                    </a:lnT>
                    <a:lnB>
                      <a:noFill/>
                    </a:lnB>
                  </a:tcPr>
                </a:tc>
              </a:tr>
              <a:tr h="335798">
                <a:tc>
                  <a:txBody>
                    <a:bodyPr/>
                    <a:lstStyle/>
                    <a:p>
                      <a:pPr algn="ctr" fontAlgn="t"/>
                      <a:r>
                        <a:rPr lang="en-US" sz="1200" b="0">
                          <a:effectLst/>
                        </a:rPr>
                        <a:t>Midtown East</a:t>
                      </a:r>
                    </a:p>
                  </a:txBody>
                  <a:tcPr marL="48065" marR="48065" marT="24032" marB="24032" anchor="ctr">
                    <a:lnL>
                      <a:noFill/>
                    </a:lnL>
                    <a:lnR>
                      <a:noFill/>
                    </a:lnR>
                    <a:lnT>
                      <a:noFill/>
                    </a:lnT>
                    <a:lnB>
                      <a:noFill/>
                    </a:lnB>
                    <a:solidFill>
                      <a:srgbClr val="F5F5F5"/>
                    </a:solidFill>
                  </a:tcPr>
                </a:tc>
                <a:tc>
                  <a:txBody>
                    <a:bodyPr/>
                    <a:lstStyle/>
                    <a:p>
                      <a:pPr algn="ctr" fontAlgn="t"/>
                      <a:r>
                        <a:rPr lang="en-US" sz="1200" b="0">
                          <a:effectLst/>
                        </a:rPr>
                        <a:t>EverybodyFights</a:t>
                      </a:r>
                    </a:p>
                  </a:txBody>
                  <a:tcPr marL="48065" marR="48065" marT="24032" marB="24032" anchor="ctr">
                    <a:lnL>
                      <a:noFill/>
                    </a:lnL>
                    <a:lnR>
                      <a:noFill/>
                    </a:lnR>
                    <a:lnT>
                      <a:noFill/>
                    </a:lnT>
                    <a:lnB>
                      <a:noFill/>
                    </a:lnB>
                    <a:solidFill>
                      <a:srgbClr val="F5F5F5"/>
                    </a:solidFill>
                  </a:tcPr>
                </a:tc>
              </a:tr>
              <a:tr h="335798">
                <a:tc>
                  <a:txBody>
                    <a:bodyPr/>
                    <a:lstStyle/>
                    <a:p>
                      <a:pPr algn="ctr" fontAlgn="t"/>
                      <a:r>
                        <a:rPr lang="en-US" sz="1200" b="0">
                          <a:effectLst/>
                        </a:rPr>
                        <a:t>NoHo</a:t>
                      </a:r>
                    </a:p>
                  </a:txBody>
                  <a:tcPr marL="48065" marR="48065" marT="24032" marB="24032" anchor="ctr">
                    <a:lnL>
                      <a:noFill/>
                    </a:lnL>
                    <a:lnR>
                      <a:noFill/>
                    </a:lnR>
                    <a:lnT>
                      <a:noFill/>
                    </a:lnT>
                    <a:lnB>
                      <a:noFill/>
                    </a:lnB>
                  </a:tcPr>
                </a:tc>
                <a:tc>
                  <a:txBody>
                    <a:bodyPr/>
                    <a:lstStyle/>
                    <a:p>
                      <a:pPr algn="ctr" fontAlgn="t"/>
                      <a:r>
                        <a:rPr lang="en-US" sz="1200" b="0">
                          <a:effectLst/>
                        </a:rPr>
                        <a:t>Mile High Run Club</a:t>
                      </a:r>
                    </a:p>
                  </a:txBody>
                  <a:tcPr marL="48065" marR="48065" marT="24032" marB="24032" anchor="ctr">
                    <a:lnL>
                      <a:noFill/>
                    </a:lnL>
                    <a:lnR>
                      <a:noFill/>
                    </a:lnR>
                    <a:lnT>
                      <a:noFill/>
                    </a:lnT>
                    <a:lnB>
                      <a:noFill/>
                    </a:lnB>
                  </a:tcPr>
                </a:tc>
              </a:tr>
              <a:tr h="335798">
                <a:tc>
                  <a:txBody>
                    <a:bodyPr/>
                    <a:lstStyle/>
                    <a:p>
                      <a:pPr algn="ctr" fontAlgn="t"/>
                      <a:r>
                        <a:rPr lang="en-US" sz="1200" b="0">
                          <a:effectLst/>
                        </a:rPr>
                        <a:t>NoMad</a:t>
                      </a:r>
                    </a:p>
                  </a:txBody>
                  <a:tcPr marL="48065" marR="48065" marT="24032" marB="24032" anchor="ctr">
                    <a:lnL>
                      <a:noFill/>
                    </a:lnL>
                    <a:lnR>
                      <a:noFill/>
                    </a:lnR>
                    <a:lnT>
                      <a:noFill/>
                    </a:lnT>
                    <a:lnB>
                      <a:noFill/>
                    </a:lnB>
                    <a:solidFill>
                      <a:srgbClr val="F5F5F5"/>
                    </a:solidFill>
                  </a:tcPr>
                </a:tc>
                <a:tc>
                  <a:txBody>
                    <a:bodyPr/>
                    <a:lstStyle/>
                    <a:p>
                      <a:pPr algn="ctr" fontAlgn="t"/>
                      <a:r>
                        <a:rPr lang="en-US" sz="1200" b="0">
                          <a:effectLst/>
                        </a:rPr>
                        <a:t>Mile High Run Club</a:t>
                      </a:r>
                    </a:p>
                  </a:txBody>
                  <a:tcPr marL="48065" marR="48065" marT="24032" marB="24032" anchor="ctr">
                    <a:lnL>
                      <a:noFill/>
                    </a:lnL>
                    <a:lnR>
                      <a:noFill/>
                    </a:lnR>
                    <a:lnT>
                      <a:noFill/>
                    </a:lnT>
                    <a:lnB>
                      <a:noFill/>
                    </a:lnB>
                    <a:solidFill>
                      <a:srgbClr val="F5F5F5"/>
                    </a:solidFill>
                  </a:tcPr>
                </a:tc>
              </a:tr>
              <a:tr h="335798">
                <a:tc>
                  <a:txBody>
                    <a:bodyPr/>
                    <a:lstStyle/>
                    <a:p>
                      <a:pPr algn="ctr" fontAlgn="t"/>
                      <a:r>
                        <a:rPr lang="en-US" sz="1200" b="0">
                          <a:effectLst/>
                        </a:rPr>
                        <a:t>SoHo</a:t>
                      </a:r>
                    </a:p>
                  </a:txBody>
                  <a:tcPr marL="48065" marR="48065" marT="24032" marB="24032" anchor="ctr">
                    <a:lnL>
                      <a:noFill/>
                    </a:lnL>
                    <a:lnR>
                      <a:noFill/>
                    </a:lnR>
                    <a:lnT>
                      <a:noFill/>
                    </a:lnT>
                    <a:lnB>
                      <a:noFill/>
                    </a:lnB>
                  </a:tcPr>
                </a:tc>
                <a:tc>
                  <a:txBody>
                    <a:bodyPr/>
                    <a:lstStyle/>
                    <a:p>
                      <a:pPr algn="ctr" fontAlgn="t"/>
                      <a:r>
                        <a:rPr lang="en-US" sz="1200" b="0">
                          <a:effectLst/>
                        </a:rPr>
                        <a:t>Physique 57</a:t>
                      </a:r>
                    </a:p>
                  </a:txBody>
                  <a:tcPr marL="48065" marR="48065" marT="24032" marB="24032" anchor="ctr">
                    <a:lnL>
                      <a:noFill/>
                    </a:lnL>
                    <a:lnR>
                      <a:noFill/>
                    </a:lnR>
                    <a:lnT>
                      <a:noFill/>
                    </a:lnT>
                    <a:lnB>
                      <a:noFill/>
                    </a:lnB>
                  </a:tcPr>
                </a:tc>
              </a:tr>
              <a:tr h="335798">
                <a:tc>
                  <a:txBody>
                    <a:bodyPr/>
                    <a:lstStyle/>
                    <a:p>
                      <a:pPr algn="ctr" fontAlgn="t"/>
                      <a:r>
                        <a:rPr lang="en-US" sz="1200" b="0">
                          <a:effectLst/>
                        </a:rPr>
                        <a:t>Tribeca</a:t>
                      </a:r>
                    </a:p>
                  </a:txBody>
                  <a:tcPr marL="48065" marR="48065" marT="24032" marB="24032" anchor="ctr">
                    <a:lnL>
                      <a:noFill/>
                    </a:lnL>
                    <a:lnR>
                      <a:noFill/>
                    </a:lnR>
                    <a:lnT>
                      <a:noFill/>
                    </a:lnT>
                    <a:lnB>
                      <a:noFill/>
                    </a:lnB>
                    <a:solidFill>
                      <a:srgbClr val="F5F5F5"/>
                    </a:solidFill>
                  </a:tcPr>
                </a:tc>
                <a:tc>
                  <a:txBody>
                    <a:bodyPr/>
                    <a:lstStyle/>
                    <a:p>
                      <a:pPr algn="ctr" fontAlgn="t"/>
                      <a:r>
                        <a:rPr lang="en-US" sz="1200" b="0">
                          <a:effectLst/>
                        </a:rPr>
                        <a:t>Flywheel Sports: Stadium Cycling</a:t>
                      </a:r>
                    </a:p>
                  </a:txBody>
                  <a:tcPr marL="48065" marR="48065" marT="24032" marB="24032" anchor="ctr">
                    <a:lnL>
                      <a:noFill/>
                    </a:lnL>
                    <a:lnR>
                      <a:noFill/>
                    </a:lnR>
                    <a:lnT>
                      <a:noFill/>
                    </a:lnT>
                    <a:lnB>
                      <a:noFill/>
                    </a:lnB>
                    <a:solidFill>
                      <a:srgbClr val="F5F5F5"/>
                    </a:solidFill>
                  </a:tcPr>
                </a:tc>
              </a:tr>
              <a:tr h="335798">
                <a:tc>
                  <a:txBody>
                    <a:bodyPr/>
                    <a:lstStyle/>
                    <a:p>
                      <a:pPr algn="ctr" fontAlgn="t"/>
                      <a:r>
                        <a:rPr lang="en-US" sz="1200" b="0">
                          <a:effectLst/>
                        </a:rPr>
                        <a:t>Union Square</a:t>
                      </a:r>
                    </a:p>
                  </a:txBody>
                  <a:tcPr marL="48065" marR="48065" marT="24032" marB="24032" anchor="ctr">
                    <a:lnL>
                      <a:noFill/>
                    </a:lnL>
                    <a:lnR>
                      <a:noFill/>
                    </a:lnR>
                    <a:lnT>
                      <a:noFill/>
                    </a:lnT>
                    <a:lnB>
                      <a:noFill/>
                    </a:lnB>
                  </a:tcPr>
                </a:tc>
                <a:tc>
                  <a:txBody>
                    <a:bodyPr/>
                    <a:lstStyle/>
                    <a:p>
                      <a:pPr algn="ctr" fontAlgn="t"/>
                      <a:r>
                        <a:rPr lang="en-US" sz="1200" b="0">
                          <a:effectLst/>
                        </a:rPr>
                        <a:t>Switch Playground USA</a:t>
                      </a:r>
                    </a:p>
                  </a:txBody>
                  <a:tcPr marL="48065" marR="48065" marT="24032" marB="24032" anchor="ctr">
                    <a:lnL>
                      <a:noFill/>
                    </a:lnL>
                    <a:lnR>
                      <a:noFill/>
                    </a:lnR>
                    <a:lnT>
                      <a:noFill/>
                    </a:lnT>
                    <a:lnB>
                      <a:noFill/>
                    </a:lnB>
                  </a:tcPr>
                </a:tc>
              </a:tr>
              <a:tr h="335798">
                <a:tc>
                  <a:txBody>
                    <a:bodyPr/>
                    <a:lstStyle/>
                    <a:p>
                      <a:pPr algn="ctr" fontAlgn="t"/>
                      <a:r>
                        <a:rPr lang="en-US" sz="1200" b="0">
                          <a:effectLst/>
                        </a:rPr>
                        <a:t>Upper East Side</a:t>
                      </a:r>
                    </a:p>
                  </a:txBody>
                  <a:tcPr marL="48065" marR="48065" marT="24032" marB="24032" anchor="ctr">
                    <a:lnL>
                      <a:noFill/>
                    </a:lnL>
                    <a:lnR>
                      <a:noFill/>
                    </a:lnR>
                    <a:lnT>
                      <a:noFill/>
                    </a:lnT>
                    <a:lnB>
                      <a:noFill/>
                    </a:lnB>
                    <a:solidFill>
                      <a:srgbClr val="F5F5F5"/>
                    </a:solidFill>
                  </a:tcPr>
                </a:tc>
                <a:tc>
                  <a:txBody>
                    <a:bodyPr/>
                    <a:lstStyle/>
                    <a:p>
                      <a:pPr algn="ctr" fontAlgn="t"/>
                      <a:r>
                        <a:rPr lang="en-US" sz="1200" b="0" dirty="0">
                          <a:effectLst/>
                        </a:rPr>
                        <a:t>Y7 Studio</a:t>
                      </a:r>
                    </a:p>
                  </a:txBody>
                  <a:tcPr marL="48065" marR="48065" marT="24032" marB="24032" anchor="ctr">
                    <a:lnL>
                      <a:noFill/>
                    </a:lnL>
                    <a:lnR>
                      <a:noFill/>
                    </a:lnR>
                    <a:lnT>
                      <a:noFill/>
                    </a:lnT>
                    <a:lnB>
                      <a:noFill/>
                    </a:lnB>
                    <a:solidFill>
                      <a:srgbClr val="F5F5F5"/>
                    </a:solidFill>
                  </a:tcPr>
                </a:tc>
              </a:tr>
              <a:tr h="335798">
                <a:tc>
                  <a:txBody>
                    <a:bodyPr/>
                    <a:lstStyle/>
                    <a:p>
                      <a:pPr algn="ctr" fontAlgn="t"/>
                      <a:r>
                        <a:rPr lang="en-US" sz="1200" b="0">
                          <a:effectLst/>
                        </a:rPr>
                        <a:t>Upper West Side</a:t>
                      </a:r>
                    </a:p>
                  </a:txBody>
                  <a:tcPr marL="48065" marR="48065" marT="24032" marB="24032" anchor="ctr">
                    <a:lnL>
                      <a:noFill/>
                    </a:lnL>
                    <a:lnR>
                      <a:noFill/>
                    </a:lnR>
                    <a:lnT>
                      <a:noFill/>
                    </a:lnT>
                    <a:lnB>
                      <a:noFill/>
                    </a:lnB>
                  </a:tcPr>
                </a:tc>
                <a:tc>
                  <a:txBody>
                    <a:bodyPr/>
                    <a:lstStyle/>
                    <a:p>
                      <a:pPr algn="ctr" fontAlgn="t"/>
                      <a:r>
                        <a:rPr lang="en-US" sz="1200" b="0">
                          <a:effectLst/>
                        </a:rPr>
                        <a:t>Physique 57</a:t>
                      </a:r>
                    </a:p>
                  </a:txBody>
                  <a:tcPr marL="48065" marR="48065" marT="24032" marB="24032" anchor="ctr">
                    <a:lnL>
                      <a:noFill/>
                    </a:lnL>
                    <a:lnR>
                      <a:noFill/>
                    </a:lnR>
                    <a:lnT>
                      <a:noFill/>
                    </a:lnT>
                    <a:lnB>
                      <a:noFill/>
                    </a:lnB>
                  </a:tcPr>
                </a:tc>
              </a:tr>
              <a:tr h="335798">
                <a:tc>
                  <a:txBody>
                    <a:bodyPr/>
                    <a:lstStyle/>
                    <a:p>
                      <a:pPr algn="ctr" fontAlgn="t"/>
                      <a:r>
                        <a:rPr lang="en-US" sz="1200" b="0">
                          <a:effectLst/>
                        </a:rPr>
                        <a:t>Williamsburg</a:t>
                      </a:r>
                    </a:p>
                  </a:txBody>
                  <a:tcPr marL="48065" marR="48065" marT="24032" marB="24032" anchor="ctr">
                    <a:lnL>
                      <a:noFill/>
                    </a:lnL>
                    <a:lnR>
                      <a:noFill/>
                    </a:lnR>
                    <a:lnT>
                      <a:noFill/>
                    </a:lnT>
                    <a:lnB>
                      <a:noFill/>
                    </a:lnB>
                    <a:solidFill>
                      <a:srgbClr val="F5F5F5"/>
                    </a:solidFill>
                  </a:tcPr>
                </a:tc>
                <a:tc>
                  <a:txBody>
                    <a:bodyPr/>
                    <a:lstStyle/>
                    <a:p>
                      <a:pPr algn="ctr" fontAlgn="t"/>
                      <a:r>
                        <a:rPr lang="en-US" sz="1200" b="0" dirty="0">
                          <a:effectLst/>
                        </a:rPr>
                        <a:t>Flywheel Sports: Stadium Cycling</a:t>
                      </a:r>
                    </a:p>
                  </a:txBody>
                  <a:tcPr marL="48065" marR="48065" marT="24032" marB="24032" anchor="ctr">
                    <a:lnL>
                      <a:noFill/>
                    </a:lnL>
                    <a:lnR>
                      <a:noFill/>
                    </a:lnR>
                    <a:lnT>
                      <a:noFill/>
                    </a:lnT>
                    <a:lnB>
                      <a:noFill/>
                    </a:lnB>
                    <a:solidFill>
                      <a:srgbClr val="F5F5F5"/>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04555640"/>
              </p:ext>
            </p:extLst>
          </p:nvPr>
        </p:nvGraphicFramePr>
        <p:xfrm>
          <a:off x="5314120" y="1291586"/>
          <a:ext cx="6639341" cy="4293896"/>
        </p:xfrm>
        <a:graphic>
          <a:graphicData uri="http://schemas.openxmlformats.org/drawingml/2006/table">
            <a:tbl>
              <a:tblPr/>
              <a:tblGrid>
                <a:gridCol w="1844264"/>
                <a:gridCol w="1243521"/>
                <a:gridCol w="887889"/>
                <a:gridCol w="887889"/>
                <a:gridCol w="887889"/>
                <a:gridCol w="887889"/>
              </a:tblGrid>
              <a:tr h="393686">
                <a:tc>
                  <a:txBody>
                    <a:bodyPr/>
                    <a:lstStyle/>
                    <a:p>
                      <a:pPr algn="ctr" fontAlgn="ctr"/>
                      <a:r>
                        <a:rPr lang="en-US" sz="1200" b="1" dirty="0" smtClean="0">
                          <a:effectLst/>
                        </a:rPr>
                        <a:t>Venue</a:t>
                      </a:r>
                      <a:endParaRPr lang="en-US" sz="1200" b="1" dirty="0">
                        <a:effectLst/>
                      </a:endParaRPr>
                    </a:p>
                  </a:txBody>
                  <a:tcPr marL="27895" marR="27895" marT="13947" marB="13947" anchor="ctr">
                    <a:lnL>
                      <a:noFill/>
                    </a:lnL>
                    <a:lnR>
                      <a:noFill/>
                    </a:lnR>
                    <a:lnT>
                      <a:noFill/>
                    </a:lnT>
                    <a:lnB>
                      <a:noFill/>
                    </a:lnB>
                  </a:tcPr>
                </a:tc>
                <a:tc>
                  <a:txBody>
                    <a:bodyPr/>
                    <a:lstStyle/>
                    <a:p>
                      <a:pPr algn="ctr" fontAlgn="ctr"/>
                      <a:r>
                        <a:rPr lang="en-US" sz="1200" b="1" dirty="0" smtClean="0">
                          <a:effectLst/>
                        </a:rPr>
                        <a:t>Location</a:t>
                      </a:r>
                      <a:endParaRPr lang="en-US" sz="1200" b="1" dirty="0">
                        <a:effectLst/>
                      </a:endParaRPr>
                    </a:p>
                  </a:txBody>
                  <a:tcPr marL="27895" marR="27895" marT="13947" marB="13947" anchor="ctr">
                    <a:lnL>
                      <a:noFill/>
                    </a:lnL>
                    <a:lnR>
                      <a:noFill/>
                    </a:lnR>
                    <a:lnT>
                      <a:noFill/>
                    </a:lnT>
                    <a:lnB>
                      <a:noFill/>
                    </a:lnB>
                  </a:tcPr>
                </a:tc>
                <a:tc>
                  <a:txBody>
                    <a:bodyPr/>
                    <a:lstStyle/>
                    <a:p>
                      <a:pPr algn="ctr" fontAlgn="ctr"/>
                      <a:r>
                        <a:rPr lang="en-US" sz="1200" b="1" dirty="0" smtClean="0">
                          <a:effectLst/>
                        </a:rPr>
                        <a:t>Expensive</a:t>
                      </a:r>
                      <a:r>
                        <a:rPr lang="en-US" sz="1200" b="1" dirty="0">
                          <a:effectLst/>
                        </a:rPr>
                        <a:t>?</a:t>
                      </a:r>
                    </a:p>
                  </a:txBody>
                  <a:tcPr anchor="ctr">
                    <a:lnL>
                      <a:noFill/>
                    </a:lnL>
                    <a:lnR>
                      <a:noFill/>
                    </a:lnR>
                    <a:lnT>
                      <a:noFill/>
                    </a:lnT>
                    <a:lnB>
                      <a:noFill/>
                    </a:lnB>
                  </a:tcPr>
                </a:tc>
                <a:tc>
                  <a:txBody>
                    <a:bodyPr/>
                    <a:lstStyle/>
                    <a:p>
                      <a:pPr algn="ctr" fontAlgn="ctr"/>
                      <a:r>
                        <a:rPr lang="en-US" sz="1200" b="1" dirty="0" smtClean="0">
                          <a:effectLst/>
                        </a:rPr>
                        <a:t>Highly </a:t>
                      </a:r>
                      <a:r>
                        <a:rPr lang="en-US" sz="1200" b="1" dirty="0">
                          <a:effectLst/>
                        </a:rPr>
                        <a:t>rated?</a:t>
                      </a:r>
                    </a:p>
                  </a:txBody>
                  <a:tcPr anchor="ctr">
                    <a:lnL>
                      <a:noFill/>
                    </a:lnL>
                    <a:lnR>
                      <a:noFill/>
                    </a:lnR>
                    <a:lnT>
                      <a:noFill/>
                    </a:lnT>
                    <a:lnB>
                      <a:noFill/>
                    </a:lnB>
                  </a:tcPr>
                </a:tc>
                <a:tc>
                  <a:txBody>
                    <a:bodyPr/>
                    <a:lstStyle/>
                    <a:p>
                      <a:pPr algn="ctr" fontAlgn="ctr"/>
                      <a:r>
                        <a:rPr lang="en-US" sz="1200" b="1" dirty="0" smtClean="0">
                          <a:effectLst/>
                        </a:rPr>
                        <a:t>Popular</a:t>
                      </a:r>
                      <a:r>
                        <a:rPr lang="en-US" sz="1200" b="1" dirty="0">
                          <a:effectLst/>
                        </a:rPr>
                        <a:t>?</a:t>
                      </a:r>
                    </a:p>
                  </a:txBody>
                  <a:tcPr anchor="ctr">
                    <a:lnL>
                      <a:noFill/>
                    </a:lnL>
                    <a:lnR>
                      <a:noFill/>
                    </a:lnR>
                    <a:lnT>
                      <a:noFill/>
                    </a:lnT>
                    <a:lnB>
                      <a:noFill/>
                    </a:lnB>
                  </a:tcPr>
                </a:tc>
                <a:tc>
                  <a:txBody>
                    <a:bodyPr/>
                    <a:lstStyle/>
                    <a:p>
                      <a:pPr algn="ctr" fontAlgn="ctr"/>
                      <a:r>
                        <a:rPr lang="en-US" sz="1200" b="1" dirty="0" smtClean="0">
                          <a:effectLst/>
                        </a:rPr>
                        <a:t>Long</a:t>
                      </a:r>
                      <a:r>
                        <a:rPr lang="en-US" sz="1200" b="1" dirty="0">
                          <a:effectLst/>
                        </a:rPr>
                        <a:t>?</a:t>
                      </a:r>
                    </a:p>
                  </a:txBody>
                  <a:tcPr anchor="ctr">
                    <a:lnL>
                      <a:noFill/>
                    </a:lnL>
                    <a:lnR>
                      <a:noFill/>
                    </a:lnR>
                    <a:lnT>
                      <a:noFill/>
                    </a:lnT>
                    <a:lnB>
                      <a:noFill/>
                    </a:lnB>
                  </a:tcPr>
                </a:tc>
              </a:tr>
              <a:tr h="282760">
                <a:tc>
                  <a:txBody>
                    <a:bodyPr/>
                    <a:lstStyle/>
                    <a:p>
                      <a:pPr algn="ctr" fontAlgn="t"/>
                      <a:r>
                        <a:rPr lang="en-US" sz="1200" b="1" dirty="0">
                          <a:effectLst/>
                        </a:rPr>
                        <a:t>Flywheel Sports: Stadium Cycling</a:t>
                      </a:r>
                    </a:p>
                  </a:txBody>
                  <a:tcPr marL="27895" marR="27895" marT="13947" marB="13947" anchor="ctr">
                    <a:lnL>
                      <a:noFill/>
                    </a:lnL>
                    <a:lnR>
                      <a:noFill/>
                    </a:lnR>
                    <a:lnT>
                      <a:noFill/>
                    </a:lnT>
                    <a:lnB>
                      <a:noFill/>
                    </a:lnB>
                    <a:solidFill>
                      <a:srgbClr val="F5F5F5"/>
                    </a:solidFill>
                  </a:tcPr>
                </a:tc>
                <a:tc>
                  <a:txBody>
                    <a:bodyPr/>
                    <a:lstStyle/>
                    <a:p>
                      <a:pPr algn="ctr" fontAlgn="t"/>
                      <a:r>
                        <a:rPr lang="en-US" sz="1200" b="1">
                          <a:effectLst/>
                        </a:rPr>
                        <a:t>East Village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False</a:t>
                      </a:r>
                    </a:p>
                  </a:txBody>
                  <a:tcPr marL="27895" marR="27895" marT="13947" marB="13947" anchor="ctr">
                    <a:lnL>
                      <a:noFill/>
                    </a:lnL>
                    <a:lnR>
                      <a:noFill/>
                    </a:lnR>
                    <a:lnT>
                      <a:noFill/>
                    </a:lnT>
                    <a:lnB>
                      <a:noFill/>
                    </a:lnB>
                    <a:solidFill>
                      <a:srgbClr val="F5F5F5"/>
                    </a:solidFill>
                  </a:tcPr>
                </a:tc>
              </a:tr>
              <a:tr h="282760">
                <a:tc>
                  <a:txBody>
                    <a:bodyPr/>
                    <a:lstStyle/>
                    <a:p>
                      <a:pPr algn="ctr" fontAlgn="t"/>
                      <a:r>
                        <a:rPr lang="en-US" sz="1200" b="1">
                          <a:effectLst/>
                        </a:rPr>
                        <a:t>Mile High Run Club</a:t>
                      </a:r>
                    </a:p>
                  </a:txBody>
                  <a:tcPr marL="27895" marR="27895" marT="13947" marB="13947" anchor="ctr">
                    <a:lnL>
                      <a:noFill/>
                    </a:lnL>
                    <a:lnR>
                      <a:noFill/>
                    </a:lnR>
                    <a:lnT>
                      <a:noFill/>
                    </a:lnT>
                    <a:lnB>
                      <a:noFill/>
                    </a:lnB>
                  </a:tcPr>
                </a:tc>
                <a:tc>
                  <a:txBody>
                    <a:bodyPr/>
                    <a:lstStyle/>
                    <a:p>
                      <a:pPr algn="ctr" fontAlgn="t"/>
                      <a:r>
                        <a:rPr lang="en-US" sz="1200" b="1" dirty="0" err="1">
                          <a:effectLst/>
                        </a:rPr>
                        <a:t>NoMad</a:t>
                      </a:r>
                      <a:endParaRPr lang="en-US" sz="1200" b="1" dirty="0">
                        <a:effectLst/>
                      </a:endParaRP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a:effectLst/>
                        </a:rPr>
                        <a:t>False</a:t>
                      </a:r>
                    </a:p>
                  </a:txBody>
                  <a:tcPr marL="27895" marR="27895" marT="13947" marB="13947" anchor="ctr">
                    <a:lnL>
                      <a:noFill/>
                    </a:lnL>
                    <a:lnR>
                      <a:noFill/>
                    </a:lnR>
                    <a:lnT>
                      <a:noFill/>
                    </a:lnT>
                    <a:lnB>
                      <a:noFill/>
                    </a:lnB>
                  </a:tcPr>
                </a:tc>
              </a:tr>
              <a:tr h="282760">
                <a:tc>
                  <a:txBody>
                    <a:bodyPr/>
                    <a:lstStyle/>
                    <a:p>
                      <a:pPr algn="ctr" fontAlgn="t"/>
                      <a:r>
                        <a:rPr lang="en-US" sz="1200" b="1">
                          <a:effectLst/>
                        </a:rPr>
                        <a:t>Peloton Cycling Studio</a:t>
                      </a:r>
                    </a:p>
                  </a:txBody>
                  <a:tcPr marL="27895" marR="27895" marT="13947" marB="13947" anchor="ctr">
                    <a:lnL>
                      <a:noFill/>
                    </a:lnL>
                    <a:lnR>
                      <a:noFill/>
                    </a:lnR>
                    <a:lnT>
                      <a:noFill/>
                    </a:lnT>
                    <a:lnB>
                      <a:noFill/>
                    </a:lnB>
                    <a:solidFill>
                      <a:srgbClr val="F5F5F5"/>
                    </a:solidFill>
                  </a:tcPr>
                </a:tc>
                <a:tc>
                  <a:txBody>
                    <a:bodyPr/>
                    <a:lstStyle/>
                    <a:p>
                      <a:pPr algn="ctr" fontAlgn="t"/>
                      <a:r>
                        <a:rPr lang="en-US" sz="1200" b="1" dirty="0">
                          <a:effectLst/>
                        </a:rPr>
                        <a:t>Chelsea</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False</a:t>
                      </a:r>
                    </a:p>
                  </a:txBody>
                  <a:tcPr marL="27895" marR="27895" marT="13947" marB="13947" anchor="ctr">
                    <a:lnL>
                      <a:noFill/>
                    </a:lnL>
                    <a:lnR>
                      <a:noFill/>
                    </a:lnR>
                    <a:lnT>
                      <a:noFill/>
                    </a:lnT>
                    <a:lnB>
                      <a:noFill/>
                    </a:lnB>
                    <a:solidFill>
                      <a:srgbClr val="F5F5F5"/>
                    </a:solidFill>
                  </a:tcPr>
                </a:tc>
              </a:tr>
              <a:tr h="282760">
                <a:tc>
                  <a:txBody>
                    <a:bodyPr/>
                    <a:lstStyle/>
                    <a:p>
                      <a:pPr algn="ctr" fontAlgn="t"/>
                      <a:r>
                        <a:rPr lang="en-US" sz="1200" b="1">
                          <a:effectLst/>
                        </a:rPr>
                        <a:t>Mile High Run Club</a:t>
                      </a:r>
                    </a:p>
                  </a:txBody>
                  <a:tcPr marL="27895" marR="27895" marT="13947" marB="13947" anchor="ctr">
                    <a:lnL>
                      <a:noFill/>
                    </a:lnL>
                    <a:lnR>
                      <a:noFill/>
                    </a:lnR>
                    <a:lnT>
                      <a:noFill/>
                    </a:lnT>
                    <a:lnB>
                      <a:noFill/>
                    </a:lnB>
                  </a:tcPr>
                </a:tc>
                <a:tc>
                  <a:txBody>
                    <a:bodyPr/>
                    <a:lstStyle/>
                    <a:p>
                      <a:pPr algn="ctr" fontAlgn="t"/>
                      <a:r>
                        <a:rPr lang="en-US" sz="1200" b="1" dirty="0">
                          <a:effectLst/>
                        </a:rPr>
                        <a:t>NoHo</a:t>
                      </a:r>
                    </a:p>
                  </a:txBody>
                  <a:tcPr marL="27895" marR="27895" marT="13947" marB="13947" anchor="ctr">
                    <a:lnL>
                      <a:noFill/>
                    </a:lnL>
                    <a:lnR>
                      <a:noFill/>
                    </a:lnR>
                    <a:lnT>
                      <a:noFill/>
                    </a:lnT>
                    <a:lnB>
                      <a:noFill/>
                    </a:lnB>
                  </a:tcPr>
                </a:tc>
                <a:tc>
                  <a:txBody>
                    <a:bodyPr/>
                    <a:lstStyle/>
                    <a:p>
                      <a:pPr algn="ctr" fontAlgn="ctr"/>
                      <a:r>
                        <a:rPr lang="en-US" sz="1200" dirty="0">
                          <a:effectLst/>
                        </a:rPr>
                        <a:t>True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a:effectLst/>
                        </a:rPr>
                        <a:t>False</a:t>
                      </a:r>
                    </a:p>
                  </a:txBody>
                  <a:tcPr marL="27895" marR="27895" marT="13947" marB="13947" anchor="ctr">
                    <a:lnL>
                      <a:noFill/>
                    </a:lnL>
                    <a:lnR>
                      <a:noFill/>
                    </a:lnR>
                    <a:lnT>
                      <a:noFill/>
                    </a:lnT>
                    <a:lnB>
                      <a:noFill/>
                    </a:lnB>
                  </a:tcPr>
                </a:tc>
              </a:tr>
              <a:tr h="282760">
                <a:tc>
                  <a:txBody>
                    <a:bodyPr/>
                    <a:lstStyle/>
                    <a:p>
                      <a:pPr algn="ctr" fontAlgn="t"/>
                      <a:r>
                        <a:rPr lang="en-US" sz="1200" b="1">
                          <a:effectLst/>
                        </a:rPr>
                        <a:t>Flywheel Sports: Stadium Cycling</a:t>
                      </a:r>
                    </a:p>
                  </a:txBody>
                  <a:tcPr marL="27895" marR="27895" marT="13947" marB="13947" anchor="ctr">
                    <a:lnL>
                      <a:noFill/>
                    </a:lnL>
                    <a:lnR>
                      <a:noFill/>
                    </a:lnR>
                    <a:lnT>
                      <a:noFill/>
                    </a:lnT>
                    <a:lnB>
                      <a:noFill/>
                    </a:lnB>
                    <a:solidFill>
                      <a:srgbClr val="F5F5F5"/>
                    </a:solidFill>
                  </a:tcPr>
                </a:tc>
                <a:tc>
                  <a:txBody>
                    <a:bodyPr/>
                    <a:lstStyle/>
                    <a:p>
                      <a:pPr algn="ctr" fontAlgn="t"/>
                      <a:r>
                        <a:rPr lang="en-US" sz="1200" b="1">
                          <a:effectLst/>
                        </a:rPr>
                        <a:t>Flatiron</a:t>
                      </a:r>
                    </a:p>
                  </a:txBody>
                  <a:tcPr marL="27895" marR="27895" marT="13947" marB="13947" anchor="ctr">
                    <a:lnL>
                      <a:noFill/>
                    </a:lnL>
                    <a:lnR>
                      <a:noFill/>
                    </a:lnR>
                    <a:lnT>
                      <a:noFill/>
                    </a:lnT>
                    <a:lnB>
                      <a:noFill/>
                    </a:lnB>
                    <a:solidFill>
                      <a:srgbClr val="F5F5F5"/>
                    </a:solidFill>
                  </a:tcPr>
                </a:tc>
                <a:tc>
                  <a:txBody>
                    <a:bodyPr/>
                    <a:lstStyle/>
                    <a:p>
                      <a:pPr algn="ctr" fontAlgn="ctr"/>
                      <a:r>
                        <a:rPr lang="en-US" sz="1200" dirty="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False</a:t>
                      </a:r>
                    </a:p>
                  </a:txBody>
                  <a:tcPr marL="27895" marR="27895" marT="13947" marB="13947" anchor="ctr">
                    <a:lnL>
                      <a:noFill/>
                    </a:lnL>
                    <a:lnR>
                      <a:noFill/>
                    </a:lnR>
                    <a:lnT>
                      <a:noFill/>
                    </a:lnT>
                    <a:lnB>
                      <a:noFill/>
                    </a:lnB>
                    <a:solidFill>
                      <a:srgbClr val="F5F5F5"/>
                    </a:solidFill>
                  </a:tcPr>
                </a:tc>
              </a:tr>
              <a:tr h="282760">
                <a:tc>
                  <a:txBody>
                    <a:bodyPr/>
                    <a:lstStyle/>
                    <a:p>
                      <a:pPr algn="ctr" fontAlgn="t"/>
                      <a:r>
                        <a:rPr lang="en-US" sz="1200" b="1">
                          <a:effectLst/>
                        </a:rPr>
                        <a:t>Physique 57</a:t>
                      </a:r>
                    </a:p>
                  </a:txBody>
                  <a:tcPr marL="27895" marR="27895" marT="13947" marB="13947" anchor="ctr">
                    <a:lnL>
                      <a:noFill/>
                    </a:lnL>
                    <a:lnR>
                      <a:noFill/>
                    </a:lnR>
                    <a:lnT>
                      <a:noFill/>
                    </a:lnT>
                    <a:lnB>
                      <a:noFill/>
                    </a:lnB>
                  </a:tcPr>
                </a:tc>
                <a:tc>
                  <a:txBody>
                    <a:bodyPr/>
                    <a:lstStyle/>
                    <a:p>
                      <a:pPr algn="ctr" fontAlgn="t"/>
                      <a:r>
                        <a:rPr lang="en-US" sz="1200" b="1">
                          <a:effectLst/>
                        </a:rPr>
                        <a:t>SoHo</a:t>
                      </a:r>
                    </a:p>
                  </a:txBody>
                  <a:tcPr marL="27895" marR="27895" marT="13947" marB="13947" anchor="ctr">
                    <a:lnL>
                      <a:noFill/>
                    </a:lnL>
                    <a:lnR>
                      <a:noFill/>
                    </a:lnR>
                    <a:lnT>
                      <a:noFill/>
                    </a:lnT>
                    <a:lnB>
                      <a:noFill/>
                    </a:lnB>
                  </a:tcPr>
                </a:tc>
                <a:tc>
                  <a:txBody>
                    <a:bodyPr/>
                    <a:lstStyle/>
                    <a:p>
                      <a:pPr algn="ctr" fontAlgn="ctr"/>
                      <a:r>
                        <a:rPr lang="en-US" sz="1200" dirty="0">
                          <a:effectLst/>
                        </a:rPr>
                        <a:t>True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r>
              <a:tr h="282760">
                <a:tc>
                  <a:txBody>
                    <a:bodyPr/>
                    <a:lstStyle/>
                    <a:p>
                      <a:pPr algn="ctr" fontAlgn="t"/>
                      <a:r>
                        <a:rPr lang="en-US" sz="1200" b="1">
                          <a:effectLst/>
                        </a:rPr>
                        <a:t>Flywheel Sports: Stadium Cycling</a:t>
                      </a:r>
                    </a:p>
                  </a:txBody>
                  <a:tcPr marL="27895" marR="27895" marT="13947" marB="13947" anchor="ctr">
                    <a:lnL>
                      <a:noFill/>
                    </a:lnL>
                    <a:lnR>
                      <a:noFill/>
                    </a:lnR>
                    <a:lnT>
                      <a:noFill/>
                    </a:lnT>
                    <a:lnB>
                      <a:noFill/>
                    </a:lnB>
                    <a:solidFill>
                      <a:srgbClr val="F5F5F5"/>
                    </a:solidFill>
                  </a:tcPr>
                </a:tc>
                <a:tc>
                  <a:txBody>
                    <a:bodyPr/>
                    <a:lstStyle/>
                    <a:p>
                      <a:pPr algn="ctr" fontAlgn="t"/>
                      <a:r>
                        <a:rPr lang="en-US" sz="1200" b="1" dirty="0" err="1">
                          <a:effectLst/>
                        </a:rPr>
                        <a:t>NoMad</a:t>
                      </a:r>
                      <a:endParaRPr lang="en-US" sz="1200" b="1" dirty="0">
                        <a:effectLst/>
                      </a:endParaRP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dirty="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False</a:t>
                      </a:r>
                    </a:p>
                  </a:txBody>
                  <a:tcPr marL="27895" marR="27895" marT="13947" marB="13947" anchor="ctr">
                    <a:lnL>
                      <a:noFill/>
                    </a:lnL>
                    <a:lnR>
                      <a:noFill/>
                    </a:lnR>
                    <a:lnT>
                      <a:noFill/>
                    </a:lnT>
                    <a:lnB>
                      <a:noFill/>
                    </a:lnB>
                    <a:solidFill>
                      <a:srgbClr val="F5F5F5"/>
                    </a:solidFill>
                  </a:tcPr>
                </a:tc>
              </a:tr>
              <a:tr h="282760">
                <a:tc>
                  <a:txBody>
                    <a:bodyPr/>
                    <a:lstStyle/>
                    <a:p>
                      <a:pPr algn="ctr" fontAlgn="t"/>
                      <a:r>
                        <a:rPr lang="en-US" sz="1200" b="1">
                          <a:effectLst/>
                        </a:rPr>
                        <a:t>Switch Playground USA</a:t>
                      </a:r>
                    </a:p>
                  </a:txBody>
                  <a:tcPr marL="27895" marR="27895" marT="13947" marB="13947" anchor="ctr">
                    <a:lnL>
                      <a:noFill/>
                    </a:lnL>
                    <a:lnR>
                      <a:noFill/>
                    </a:lnR>
                    <a:lnT>
                      <a:noFill/>
                    </a:lnT>
                    <a:lnB>
                      <a:noFill/>
                    </a:lnB>
                  </a:tcPr>
                </a:tc>
                <a:tc>
                  <a:txBody>
                    <a:bodyPr/>
                    <a:lstStyle/>
                    <a:p>
                      <a:pPr algn="ctr" fontAlgn="t"/>
                      <a:r>
                        <a:rPr lang="en-US" sz="1200" b="1">
                          <a:effectLst/>
                        </a:rPr>
                        <a:t>Union Square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dirty="0">
                          <a:effectLst/>
                        </a:rPr>
                        <a:t>True</a:t>
                      </a:r>
                    </a:p>
                  </a:txBody>
                  <a:tcPr marL="27895" marR="27895" marT="13947" marB="13947" anchor="ctr">
                    <a:lnL>
                      <a:noFill/>
                    </a:lnL>
                    <a:lnR>
                      <a:noFill/>
                    </a:lnR>
                    <a:lnT>
                      <a:noFill/>
                    </a:lnT>
                    <a:lnB>
                      <a:noFill/>
                    </a:lnB>
                  </a:tcPr>
                </a:tc>
                <a:tc>
                  <a:txBody>
                    <a:bodyPr/>
                    <a:lstStyle/>
                    <a:p>
                      <a:pPr algn="ctr" fontAlgn="ctr"/>
                      <a:r>
                        <a:rPr lang="en-US" sz="1200" dirty="0">
                          <a:effectLst/>
                        </a:rPr>
                        <a:t>True</a:t>
                      </a:r>
                    </a:p>
                  </a:txBody>
                  <a:tcPr marL="27895" marR="27895" marT="13947" marB="13947" anchor="ctr">
                    <a:lnL>
                      <a:noFill/>
                    </a:lnL>
                    <a:lnR>
                      <a:noFill/>
                    </a:lnR>
                    <a:lnT>
                      <a:noFill/>
                    </a:lnT>
                    <a:lnB>
                      <a:noFill/>
                    </a:lnB>
                  </a:tcPr>
                </a:tc>
                <a:tc>
                  <a:txBody>
                    <a:bodyPr/>
                    <a:lstStyle/>
                    <a:p>
                      <a:pPr algn="ctr" fontAlgn="ctr"/>
                      <a:r>
                        <a:rPr lang="en-US" sz="1200">
                          <a:effectLst/>
                        </a:rPr>
                        <a:t>False</a:t>
                      </a:r>
                    </a:p>
                  </a:txBody>
                  <a:tcPr marL="27895" marR="27895" marT="13947" marB="13947" anchor="ctr">
                    <a:lnL>
                      <a:noFill/>
                    </a:lnL>
                    <a:lnR>
                      <a:noFill/>
                    </a:lnR>
                    <a:lnT>
                      <a:noFill/>
                    </a:lnT>
                    <a:lnB>
                      <a:noFill/>
                    </a:lnB>
                  </a:tcPr>
                </a:tc>
              </a:tr>
              <a:tr h="282760">
                <a:tc>
                  <a:txBody>
                    <a:bodyPr/>
                    <a:lstStyle/>
                    <a:p>
                      <a:pPr algn="ctr" fontAlgn="t"/>
                      <a:r>
                        <a:rPr lang="en-US" sz="1200" b="1">
                          <a:effectLst/>
                        </a:rPr>
                        <a:t>Flywheel Sports: Stadium Cycling</a:t>
                      </a:r>
                    </a:p>
                  </a:txBody>
                  <a:tcPr marL="27895" marR="27895" marT="13947" marB="13947" anchor="ctr">
                    <a:lnL>
                      <a:noFill/>
                    </a:lnL>
                    <a:lnR>
                      <a:noFill/>
                    </a:lnR>
                    <a:lnT>
                      <a:noFill/>
                    </a:lnT>
                    <a:lnB>
                      <a:noFill/>
                    </a:lnB>
                    <a:solidFill>
                      <a:srgbClr val="F5F5F5"/>
                    </a:solidFill>
                  </a:tcPr>
                </a:tc>
                <a:tc>
                  <a:txBody>
                    <a:bodyPr/>
                    <a:lstStyle/>
                    <a:p>
                      <a:pPr algn="ctr" fontAlgn="t"/>
                      <a:r>
                        <a:rPr lang="en-US" sz="1200" b="1">
                          <a:effectLst/>
                        </a:rPr>
                        <a:t>Chelsea</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dirty="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dirty="0">
                          <a:effectLst/>
                        </a:rPr>
                        <a:t>False</a:t>
                      </a:r>
                    </a:p>
                  </a:txBody>
                  <a:tcPr marL="27895" marR="27895" marT="13947" marB="13947" anchor="ctr">
                    <a:lnL>
                      <a:noFill/>
                    </a:lnL>
                    <a:lnR>
                      <a:noFill/>
                    </a:lnR>
                    <a:lnT>
                      <a:noFill/>
                    </a:lnT>
                    <a:lnB>
                      <a:noFill/>
                    </a:lnB>
                    <a:solidFill>
                      <a:srgbClr val="F5F5F5"/>
                    </a:solidFill>
                  </a:tcPr>
                </a:tc>
              </a:tr>
              <a:tr h="282760">
                <a:tc>
                  <a:txBody>
                    <a:bodyPr/>
                    <a:lstStyle/>
                    <a:p>
                      <a:pPr algn="ctr" fontAlgn="t"/>
                      <a:r>
                        <a:rPr lang="en-US" sz="1200" b="1">
                          <a:effectLst/>
                        </a:rPr>
                        <a:t>Physique 57</a:t>
                      </a:r>
                    </a:p>
                  </a:txBody>
                  <a:tcPr marL="27895" marR="27895" marT="13947" marB="13947" anchor="ctr">
                    <a:lnL>
                      <a:noFill/>
                    </a:lnL>
                    <a:lnR>
                      <a:noFill/>
                    </a:lnR>
                    <a:lnT>
                      <a:noFill/>
                    </a:lnT>
                    <a:lnB>
                      <a:noFill/>
                    </a:lnB>
                  </a:tcPr>
                </a:tc>
                <a:tc>
                  <a:txBody>
                    <a:bodyPr/>
                    <a:lstStyle/>
                    <a:p>
                      <a:pPr algn="ctr" fontAlgn="t"/>
                      <a:r>
                        <a:rPr lang="en-US" sz="1200" b="1">
                          <a:effectLst/>
                        </a:rPr>
                        <a:t>Upper West Side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dirty="0">
                          <a:effectLst/>
                        </a:rPr>
                        <a:t>True</a:t>
                      </a:r>
                    </a:p>
                  </a:txBody>
                  <a:tcPr marL="27895" marR="27895" marT="13947" marB="13947" anchor="ctr">
                    <a:lnL>
                      <a:noFill/>
                    </a:lnL>
                    <a:lnR>
                      <a:noFill/>
                    </a:lnR>
                    <a:lnT>
                      <a:noFill/>
                    </a:lnT>
                    <a:lnB>
                      <a:noFill/>
                    </a:lnB>
                  </a:tcPr>
                </a:tc>
                <a:tc>
                  <a:txBody>
                    <a:bodyPr/>
                    <a:lstStyle/>
                    <a:p>
                      <a:pPr algn="ctr" fontAlgn="ctr"/>
                      <a:r>
                        <a:rPr lang="en-US" sz="1200" dirty="0">
                          <a:effectLst/>
                        </a:rPr>
                        <a:t>True</a:t>
                      </a:r>
                    </a:p>
                  </a:txBody>
                  <a:tcPr marL="27895" marR="27895" marT="13947" marB="13947" anchor="ctr">
                    <a:lnL>
                      <a:noFill/>
                    </a:lnL>
                    <a:lnR>
                      <a:noFill/>
                    </a:lnR>
                    <a:lnT>
                      <a:noFill/>
                    </a:lnT>
                    <a:lnB>
                      <a:noFill/>
                    </a:lnB>
                  </a:tcPr>
                </a:tc>
              </a:tr>
              <a:tr h="282760">
                <a:tc>
                  <a:txBody>
                    <a:bodyPr/>
                    <a:lstStyle/>
                    <a:p>
                      <a:pPr algn="ctr" fontAlgn="t"/>
                      <a:r>
                        <a:rPr lang="en-US" sz="1200" b="1">
                          <a:effectLst/>
                        </a:rPr>
                        <a:t>Y7 Studio</a:t>
                      </a:r>
                    </a:p>
                  </a:txBody>
                  <a:tcPr marL="27895" marR="27895" marT="13947" marB="13947" anchor="ctr">
                    <a:lnL>
                      <a:noFill/>
                    </a:lnL>
                    <a:lnR>
                      <a:noFill/>
                    </a:lnR>
                    <a:lnT>
                      <a:noFill/>
                    </a:lnT>
                    <a:lnB>
                      <a:noFill/>
                    </a:lnB>
                    <a:solidFill>
                      <a:srgbClr val="F5F5F5"/>
                    </a:solidFill>
                  </a:tcPr>
                </a:tc>
                <a:tc>
                  <a:txBody>
                    <a:bodyPr/>
                    <a:lstStyle/>
                    <a:p>
                      <a:pPr algn="ctr" fontAlgn="t"/>
                      <a:r>
                        <a:rPr lang="en-US" sz="1200" b="1">
                          <a:effectLst/>
                        </a:rPr>
                        <a:t>Upper East Side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a:effectLst/>
                        </a:rPr>
                        <a:t>True</a:t>
                      </a:r>
                    </a:p>
                  </a:txBody>
                  <a:tcPr marL="27895" marR="27895" marT="13947" marB="13947" anchor="ctr">
                    <a:lnL>
                      <a:noFill/>
                    </a:lnL>
                    <a:lnR>
                      <a:noFill/>
                    </a:lnR>
                    <a:lnT>
                      <a:noFill/>
                    </a:lnT>
                    <a:lnB>
                      <a:noFill/>
                    </a:lnB>
                    <a:solidFill>
                      <a:srgbClr val="F5F5F5"/>
                    </a:solidFill>
                  </a:tcPr>
                </a:tc>
                <a:tc>
                  <a:txBody>
                    <a:bodyPr/>
                    <a:lstStyle/>
                    <a:p>
                      <a:pPr algn="ctr" fontAlgn="ctr"/>
                      <a:r>
                        <a:rPr lang="en-US" sz="1200" dirty="0">
                          <a:effectLst/>
                        </a:rPr>
                        <a:t>True</a:t>
                      </a:r>
                    </a:p>
                  </a:txBody>
                  <a:tcPr marL="27895" marR="27895" marT="13947" marB="13947" anchor="ctr">
                    <a:lnL>
                      <a:noFill/>
                    </a:lnL>
                    <a:lnR>
                      <a:noFill/>
                    </a:lnR>
                    <a:lnT>
                      <a:noFill/>
                    </a:lnT>
                    <a:lnB>
                      <a:noFill/>
                    </a:lnB>
                    <a:solidFill>
                      <a:srgbClr val="F5F5F5"/>
                    </a:solidFill>
                  </a:tcPr>
                </a:tc>
              </a:tr>
              <a:tr h="282760">
                <a:tc>
                  <a:txBody>
                    <a:bodyPr/>
                    <a:lstStyle/>
                    <a:p>
                      <a:pPr algn="ctr" fontAlgn="t"/>
                      <a:r>
                        <a:rPr lang="en-US" sz="1200" b="1" dirty="0">
                          <a:effectLst/>
                        </a:rPr>
                        <a:t>Physique 57</a:t>
                      </a:r>
                    </a:p>
                  </a:txBody>
                  <a:tcPr marL="27895" marR="27895" marT="13947" marB="13947" anchor="ctr">
                    <a:lnL>
                      <a:noFill/>
                    </a:lnL>
                    <a:lnR>
                      <a:noFill/>
                    </a:lnR>
                    <a:lnT>
                      <a:noFill/>
                    </a:lnT>
                    <a:lnB>
                      <a:noFill/>
                    </a:lnB>
                  </a:tcPr>
                </a:tc>
                <a:tc>
                  <a:txBody>
                    <a:bodyPr/>
                    <a:lstStyle/>
                    <a:p>
                      <a:pPr algn="ctr" fontAlgn="t"/>
                      <a:r>
                        <a:rPr lang="en-US" sz="1200" b="1">
                          <a:effectLst/>
                        </a:rPr>
                        <a:t>Midtown</a:t>
                      </a:r>
                    </a:p>
                  </a:txBody>
                  <a:tcPr marL="27895" marR="27895" marT="13947" marB="13947" anchor="ctr">
                    <a:lnL>
                      <a:noFill/>
                    </a:lnL>
                    <a:lnR>
                      <a:noFill/>
                    </a:lnR>
                    <a:lnT>
                      <a:noFill/>
                    </a:lnT>
                    <a:lnB>
                      <a:noFill/>
                    </a:lnB>
                  </a:tcPr>
                </a:tc>
                <a:tc>
                  <a:txBody>
                    <a:bodyPr/>
                    <a:lstStyle/>
                    <a:p>
                      <a:pPr algn="ctr" fontAlgn="ctr"/>
                      <a:r>
                        <a:rPr lang="en-US" sz="1200" dirty="0">
                          <a:effectLst/>
                        </a:rPr>
                        <a:t>True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a:effectLst/>
                        </a:rPr>
                        <a:t>True</a:t>
                      </a:r>
                    </a:p>
                  </a:txBody>
                  <a:tcPr marL="27895" marR="27895" marT="13947" marB="13947" anchor="ctr">
                    <a:lnL>
                      <a:noFill/>
                    </a:lnL>
                    <a:lnR>
                      <a:noFill/>
                    </a:lnR>
                    <a:lnT>
                      <a:noFill/>
                    </a:lnT>
                    <a:lnB>
                      <a:noFill/>
                    </a:lnB>
                  </a:tcPr>
                </a:tc>
                <a:tc>
                  <a:txBody>
                    <a:bodyPr/>
                    <a:lstStyle/>
                    <a:p>
                      <a:pPr algn="ctr" fontAlgn="ctr"/>
                      <a:r>
                        <a:rPr lang="en-US" sz="1200" dirty="0">
                          <a:effectLst/>
                        </a:rPr>
                        <a:t>True</a:t>
                      </a:r>
                    </a:p>
                  </a:txBody>
                  <a:tcPr marL="27895" marR="27895" marT="13947" marB="13947" anchor="ctr">
                    <a:lnL>
                      <a:noFill/>
                    </a:lnL>
                    <a:lnR>
                      <a:noFill/>
                    </a:lnR>
                    <a:lnT>
                      <a:noFill/>
                    </a:lnT>
                    <a:lnB>
                      <a:noFill/>
                    </a:lnB>
                  </a:tcPr>
                </a:tc>
              </a:tr>
            </a:tbl>
          </a:graphicData>
        </a:graphic>
      </p:graphicFrame>
      <p:sp>
        <p:nvSpPr>
          <p:cNvPr id="5" name="Rectangle 1"/>
          <p:cNvSpPr>
            <a:spLocks noChangeArrowheads="1"/>
          </p:cNvSpPr>
          <p:nvPr/>
        </p:nvSpPr>
        <p:spPr bwMode="auto">
          <a:xfrm flipV="1">
            <a:off x="6745355" y="1086681"/>
            <a:ext cx="1903202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In [659]:</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
            </a:r>
            <a:br>
              <a:rPr kumimoji="0" lang="x-none" altLang="x-none" sz="1800" b="0" i="0" u="none" strike="noStrike" cap="none" normalizeH="0" baseline="0">
                <a:ln>
                  <a:noFill/>
                </a:ln>
                <a:solidFill>
                  <a:schemeClr val="tx1"/>
                </a:solidFill>
                <a:effectLst/>
                <a:latin typeface="Arial" charset="0"/>
              </a:rPr>
            </a:br>
            <a:endParaRPr kumimoji="0" lang="x-none" altLang="x-none" sz="1800" b="0" i="0" u="none" strike="noStrike" cap="none" normalizeH="0" baseline="0">
              <a:ln>
                <a:noFill/>
              </a:ln>
              <a:solidFill>
                <a:schemeClr val="tx1"/>
              </a:solidFill>
              <a:effectLst/>
              <a:latin typeface="Arial" charset="0"/>
            </a:endParaRPr>
          </a:p>
        </p:txBody>
      </p:sp>
      <p:sp>
        <p:nvSpPr>
          <p:cNvPr id="7" name="TextBox 6"/>
          <p:cNvSpPr txBox="1"/>
          <p:nvPr/>
        </p:nvSpPr>
        <p:spPr>
          <a:xfrm>
            <a:off x="1276369" y="6023201"/>
            <a:ext cx="3440750" cy="323165"/>
          </a:xfrm>
          <a:prstGeom prst="rect">
            <a:avLst/>
          </a:prstGeom>
          <a:noFill/>
        </p:spPr>
        <p:txBody>
          <a:bodyPr wrap="none" rtlCol="0">
            <a:spAutoFit/>
          </a:bodyPr>
          <a:lstStyle/>
          <a:p>
            <a:r>
              <a:rPr lang="en-US" sz="1500" dirty="0" smtClean="0"/>
              <a:t>Most popular venue for each key location</a:t>
            </a:r>
            <a:endParaRPr lang="en-US" sz="1500" dirty="0"/>
          </a:p>
        </p:txBody>
      </p:sp>
    </p:spTree>
    <p:extLst>
      <p:ext uri="{BB962C8B-B14F-4D97-AF65-F5344CB8AC3E}">
        <p14:creationId xmlns:p14="http://schemas.microsoft.com/office/powerpoint/2010/main" val="563613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885" y="314739"/>
            <a:ext cx="10018713" cy="1752599"/>
          </a:xfrm>
        </p:spPr>
        <p:txBody>
          <a:bodyPr/>
          <a:lstStyle/>
          <a:p>
            <a:r>
              <a:rPr lang="en-US" dirty="0" smtClean="0"/>
              <a:t>What should you work out?</a:t>
            </a:r>
            <a:endParaRPr lang="en-US" dirty="0"/>
          </a:p>
        </p:txBody>
      </p:sp>
    </p:spTree>
    <p:extLst>
      <p:ext uri="{BB962C8B-B14F-4D97-AF65-F5344CB8AC3E}">
        <p14:creationId xmlns:p14="http://schemas.microsoft.com/office/powerpoint/2010/main" val="1148216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 should you spend?</a:t>
            </a:r>
            <a:br>
              <a:rPr lang="en-US" dirty="0" smtClean="0"/>
            </a:br>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265144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Investigations</a:t>
            </a:r>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9520431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198</TotalTime>
  <Words>621</Words>
  <Application>Microsoft Macintosh PowerPoint</Application>
  <PresentationFormat>Widescreen</PresentationFormat>
  <Paragraphs>210</Paragraphs>
  <Slides>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Corbel</vt:lpstr>
      <vt:lpstr>Mangal</vt:lpstr>
      <vt:lpstr>Wingdings</vt:lpstr>
      <vt:lpstr>Arial</vt:lpstr>
      <vt:lpstr>Parallax</vt:lpstr>
      <vt:lpstr>ClassPass Web Scraping project</vt:lpstr>
      <vt:lpstr>Table of contents:</vt:lpstr>
      <vt:lpstr>Motivation for this topic</vt:lpstr>
      <vt:lpstr>The scraping</vt:lpstr>
      <vt:lpstr>Where should you work out?</vt:lpstr>
      <vt:lpstr>Where should you work out?</vt:lpstr>
      <vt:lpstr>What should you work out?</vt:lpstr>
      <vt:lpstr>How much should you spend? </vt:lpstr>
      <vt:lpstr>Future Investigations</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Classpass Web Scraping project</dc:title>
  <dc:creator>Alster, George</dc:creator>
  <cp:lastModifiedBy>Alster, George</cp:lastModifiedBy>
  <cp:revision>23</cp:revision>
  <dcterms:created xsi:type="dcterms:W3CDTF">2019-04-18T23:51:22Z</dcterms:created>
  <dcterms:modified xsi:type="dcterms:W3CDTF">2019-04-19T20:26:13Z</dcterms:modified>
</cp:coreProperties>
</file>