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13"/>
  </p:notesMasterIdLst>
  <p:sldIdLst>
    <p:sldId id="256" r:id="rId2"/>
    <p:sldId id="257" r:id="rId3"/>
    <p:sldId id="259" r:id="rId4"/>
    <p:sldId id="258" r:id="rId5"/>
    <p:sldId id="260" r:id="rId6"/>
    <p:sldId id="264" r:id="rId7"/>
    <p:sldId id="261" r:id="rId8"/>
    <p:sldId id="265"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ster, George" initials="AG"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p:restoredTop sz="94648"/>
  </p:normalViewPr>
  <p:slideViewPr>
    <p:cSldViewPr snapToGrid="0" snapToObjects="1">
      <p:cViewPr varScale="1">
        <p:scale>
          <a:sx n="97" d="100"/>
          <a:sy n="97" d="100"/>
        </p:scale>
        <p:origin x="2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5E58A-8C4B-C043-A17E-8F22EDF38B55}" type="datetimeFigureOut">
              <a:rPr lang="en-US" smtClean="0"/>
              <a:t>4/19/19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37B6-8F75-1B4F-9712-E0027EB908E2}" type="slidenum">
              <a:rPr lang="en-US" smtClean="0"/>
              <a:t>‹#›</a:t>
            </a:fld>
            <a:endParaRPr lang="en-US"/>
          </a:p>
        </p:txBody>
      </p:sp>
    </p:spTree>
    <p:extLst>
      <p:ext uri="{BB962C8B-B14F-4D97-AF65-F5344CB8AC3E}">
        <p14:creationId xmlns:p14="http://schemas.microsoft.com/office/powerpoint/2010/main" val="1014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4</a:t>
            </a:fld>
            <a:endParaRPr lang="en-US"/>
          </a:p>
        </p:txBody>
      </p:sp>
    </p:spTree>
    <p:extLst>
      <p:ext uri="{BB962C8B-B14F-4D97-AF65-F5344CB8AC3E}">
        <p14:creationId xmlns:p14="http://schemas.microsoft.com/office/powerpoint/2010/main" val="123540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5</a:t>
            </a:fld>
            <a:endParaRPr lang="en-US"/>
          </a:p>
        </p:txBody>
      </p:sp>
    </p:spTree>
    <p:extLst>
      <p:ext uri="{BB962C8B-B14F-4D97-AF65-F5344CB8AC3E}">
        <p14:creationId xmlns:p14="http://schemas.microsoft.com/office/powerpoint/2010/main" val="1653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6</a:t>
            </a:fld>
            <a:endParaRPr lang="en-US"/>
          </a:p>
        </p:txBody>
      </p:sp>
    </p:spTree>
    <p:extLst>
      <p:ext uri="{BB962C8B-B14F-4D97-AF65-F5344CB8AC3E}">
        <p14:creationId xmlns:p14="http://schemas.microsoft.com/office/powerpoint/2010/main" val="10192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E937B6-8F75-1B4F-9712-E0027EB908E2}" type="slidenum">
              <a:rPr lang="en-US" smtClean="0"/>
              <a:t>9</a:t>
            </a:fld>
            <a:endParaRPr lang="en-US"/>
          </a:p>
        </p:txBody>
      </p:sp>
    </p:spTree>
    <p:extLst>
      <p:ext uri="{BB962C8B-B14F-4D97-AF65-F5344CB8AC3E}">
        <p14:creationId xmlns:p14="http://schemas.microsoft.com/office/powerpoint/2010/main" val="150797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10</a:t>
            </a:fld>
            <a:endParaRPr lang="en-US"/>
          </a:p>
        </p:txBody>
      </p:sp>
    </p:spTree>
    <p:extLst>
      <p:ext uri="{BB962C8B-B14F-4D97-AF65-F5344CB8AC3E}">
        <p14:creationId xmlns:p14="http://schemas.microsoft.com/office/powerpoint/2010/main" val="204959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56C508D-966D-154C-A13F-1B39FA1D35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A642D-133E-0148-9328-1A76A42B512D}" type="datetimeFigureOut">
              <a:rPr lang="en-US" smtClean="0"/>
              <a:t>4/19/19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CA642D-133E-0148-9328-1A76A42B512D}" type="datetimeFigureOut">
              <a:rPr lang="en-US" smtClean="0"/>
              <a:t>4/19/19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A642D-133E-0148-9328-1A76A42B512D}" type="datetimeFigureOut">
              <a:rPr lang="en-US" smtClean="0"/>
              <a:t>4/19/19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A642D-133E-0148-9328-1A76A42B512D}" type="datetimeFigureOut">
              <a:rPr lang="en-US" smtClean="0"/>
              <a:t>4/19/19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6C508D-966D-154C-A13F-1B39FA1D35C2}" type="slidenum">
              <a:rPr lang="en-US" smtClean="0"/>
              <a:t>‹#›</a:t>
            </a:fld>
            <a:endParaRPr lang="en-US"/>
          </a:p>
        </p:txBody>
      </p:sp>
    </p:spTree>
    <p:extLst>
      <p:ext uri="{BB962C8B-B14F-4D97-AF65-F5344CB8AC3E}">
        <p14:creationId xmlns:p14="http://schemas.microsoft.com/office/powerpoint/2010/main" val="11480798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ClassPass Web Scraping project</a:t>
            </a:r>
            <a:endParaRPr lang="en-US" dirty="0"/>
          </a:p>
        </p:txBody>
      </p:sp>
      <p:sp>
        <p:nvSpPr>
          <p:cNvPr id="3" name="Subtitle 2"/>
          <p:cNvSpPr>
            <a:spLocks noGrp="1"/>
          </p:cNvSpPr>
          <p:nvPr>
            <p:ph type="subTitle" idx="1"/>
          </p:nvPr>
        </p:nvSpPr>
        <p:spPr/>
        <p:txBody>
          <a:bodyPr/>
          <a:lstStyle/>
          <a:p>
            <a:r>
              <a:rPr lang="en-US" dirty="0" smtClean="0"/>
              <a:t>George Alster</a:t>
            </a:r>
            <a:endParaRPr lang="en-US" dirty="0"/>
          </a:p>
        </p:txBody>
      </p:sp>
    </p:spTree>
    <p:extLst>
      <p:ext uri="{BB962C8B-B14F-4D97-AF65-F5344CB8AC3E}">
        <p14:creationId xmlns:p14="http://schemas.microsoft.com/office/powerpoint/2010/main" val="173879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should you spend?</a:t>
            </a:r>
            <a:br>
              <a:rPr lang="en-US" dirty="0" smtClean="0"/>
            </a:b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94345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Investigations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5204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Table of contents:</a:t>
            </a:r>
          </a:p>
        </p:txBody>
      </p:sp>
      <p:sp>
        <p:nvSpPr>
          <p:cNvPr id="3" name="Content Placeholder 2"/>
          <p:cNvSpPr>
            <a:spLocks noGrp="1"/>
          </p:cNvSpPr>
          <p:nvPr>
            <p:ph sz="half" idx="1"/>
          </p:nvPr>
        </p:nvSpPr>
        <p:spPr>
          <a:xfrm>
            <a:off x="4654295" y="816638"/>
            <a:ext cx="4619706" cy="5224724"/>
          </a:xfrm>
        </p:spPr>
        <p:txBody>
          <a:bodyPr vert="horz" lIns="91440" tIns="45720" rIns="91440" bIns="45720" rtlCol="0" anchor="ctr">
            <a:normAutofit/>
          </a:bodyPr>
          <a:lstStyle/>
          <a:p>
            <a:r>
              <a:rPr lang="en-US" dirty="0"/>
              <a:t>Motivation for this topic</a:t>
            </a:r>
          </a:p>
          <a:p>
            <a:r>
              <a:rPr lang="en-US" dirty="0"/>
              <a:t>The scraping </a:t>
            </a:r>
            <a:endParaRPr lang="en-US" dirty="0" smtClean="0"/>
          </a:p>
          <a:p>
            <a:r>
              <a:rPr lang="en-US" dirty="0" smtClean="0"/>
              <a:t>Where </a:t>
            </a:r>
            <a:r>
              <a:rPr lang="en-US" dirty="0"/>
              <a:t>should you work out?</a:t>
            </a:r>
          </a:p>
          <a:p>
            <a:r>
              <a:rPr lang="en-US" dirty="0"/>
              <a:t>What should you work out?</a:t>
            </a:r>
          </a:p>
          <a:p>
            <a:r>
              <a:rPr lang="en-US" dirty="0"/>
              <a:t>How much should you spend</a:t>
            </a:r>
            <a:r>
              <a:rPr lang="en-US" dirty="0" smtClean="0"/>
              <a:t>?</a:t>
            </a:r>
          </a:p>
          <a:p>
            <a:r>
              <a:rPr lang="en-US" dirty="0" smtClean="0"/>
              <a:t>Future investigations</a:t>
            </a:r>
            <a:endParaRPr lang="en-US" dirty="0"/>
          </a:p>
        </p:txBody>
      </p:sp>
    </p:spTree>
    <p:extLst>
      <p:ext uri="{BB962C8B-B14F-4D97-AF65-F5344CB8AC3E}">
        <p14:creationId xmlns:p14="http://schemas.microsoft.com/office/powerpoint/2010/main" val="356496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71" y="379180"/>
            <a:ext cx="8596668" cy="788276"/>
          </a:xfrm>
        </p:spPr>
        <p:txBody>
          <a:bodyPr>
            <a:normAutofit/>
          </a:bodyPr>
          <a:lstStyle/>
          <a:p>
            <a:r>
              <a:rPr lang="en-US" dirty="0" smtClean="0"/>
              <a:t>Motivation for this topic</a:t>
            </a:r>
            <a:endParaRPr lang="en-US" dirty="0"/>
          </a:p>
        </p:txBody>
      </p:sp>
      <p:sp>
        <p:nvSpPr>
          <p:cNvPr id="5" name="TextBox 4"/>
          <p:cNvSpPr txBox="1"/>
          <p:nvPr/>
        </p:nvSpPr>
        <p:spPr>
          <a:xfrm>
            <a:off x="2026403" y="1396227"/>
            <a:ext cx="3083473" cy="369332"/>
          </a:xfrm>
          <a:prstGeom prst="rect">
            <a:avLst/>
          </a:prstGeom>
          <a:noFill/>
        </p:spPr>
        <p:txBody>
          <a:bodyPr wrap="none" rtlCol="0">
            <a:spAutoFit/>
          </a:bodyPr>
          <a:lstStyle/>
          <a:p>
            <a:r>
              <a:rPr lang="en-US" dirty="0" smtClean="0"/>
              <a:t>Proven benefits of exercise</a:t>
            </a:r>
            <a:endParaRPr lang="en-US" dirty="0"/>
          </a:p>
        </p:txBody>
      </p:sp>
      <p:grpSp>
        <p:nvGrpSpPr>
          <p:cNvPr id="13" name="Group 12"/>
          <p:cNvGrpSpPr/>
          <p:nvPr/>
        </p:nvGrpSpPr>
        <p:grpSpPr>
          <a:xfrm>
            <a:off x="2026403" y="1814832"/>
            <a:ext cx="5898529" cy="4563026"/>
            <a:chOff x="754518" y="2179558"/>
            <a:chExt cx="6316063" cy="4125314"/>
          </a:xfrm>
        </p:grpSpPr>
        <p:pic>
          <p:nvPicPr>
            <p:cNvPr id="1026" name="Picture 2" descr="mage result for baby blue human bod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8" name="Oval 7"/>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9" name="Oval 8"/>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0" name="Oval 9"/>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1" name="Oval 10"/>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2" name="Oval 11"/>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
        <p:nvSpPr>
          <p:cNvPr id="14" name="TextBox 13"/>
          <p:cNvSpPr txBox="1"/>
          <p:nvPr/>
        </p:nvSpPr>
        <p:spPr>
          <a:xfrm>
            <a:off x="9533339" y="1814832"/>
            <a:ext cx="3058512" cy="3416320"/>
          </a:xfrm>
          <a:prstGeom prst="rect">
            <a:avLst/>
          </a:prstGeom>
          <a:noFill/>
        </p:spPr>
        <p:txBody>
          <a:bodyPr wrap="square" rtlCol="0">
            <a:spAutoFit/>
          </a:bodyPr>
          <a:lstStyle/>
          <a:p>
            <a:pPr>
              <a:lnSpc>
                <a:spcPct val="200000"/>
              </a:lnSpc>
            </a:pPr>
            <a:r>
              <a:rPr lang="en-US" dirty="0" smtClean="0"/>
              <a:t>Key data facts</a:t>
            </a:r>
            <a:endParaRPr lang="en-US" dirty="0"/>
          </a:p>
          <a:p>
            <a:pPr marL="285750" indent="-285750">
              <a:lnSpc>
                <a:spcPct val="200000"/>
              </a:lnSpc>
              <a:buFont typeface="Wingdings" charset="2"/>
              <a:buChar char="Ø"/>
            </a:pPr>
            <a:r>
              <a:rPr lang="en-US" dirty="0" smtClean="0"/>
              <a:t>2000+ classes per day</a:t>
            </a:r>
          </a:p>
          <a:p>
            <a:pPr marL="285750" indent="-285750">
              <a:lnSpc>
                <a:spcPct val="200000"/>
              </a:lnSpc>
              <a:buFont typeface="Wingdings" charset="2"/>
              <a:buChar char="Ø"/>
            </a:pPr>
            <a:r>
              <a:rPr lang="en-US" dirty="0"/>
              <a:t>910+ distinct </a:t>
            </a:r>
            <a:r>
              <a:rPr lang="en-US" dirty="0" smtClean="0"/>
              <a:t>classes</a:t>
            </a:r>
          </a:p>
          <a:p>
            <a:pPr marL="285750" indent="-285750">
              <a:lnSpc>
                <a:spcPct val="200000"/>
              </a:lnSpc>
              <a:buFont typeface="Wingdings" charset="2"/>
              <a:buChar char="Ø"/>
            </a:pPr>
            <a:r>
              <a:rPr lang="en-US" dirty="0" smtClean="0"/>
              <a:t>120+ locations</a:t>
            </a:r>
          </a:p>
          <a:p>
            <a:pPr marL="285750" indent="-285750">
              <a:lnSpc>
                <a:spcPct val="200000"/>
              </a:lnSpc>
              <a:buFont typeface="Wingdings" charset="2"/>
              <a:buChar char="Ø"/>
            </a:pPr>
            <a:r>
              <a:rPr lang="en-US" dirty="0" smtClean="0"/>
              <a:t>380+ venues</a:t>
            </a:r>
          </a:p>
          <a:p>
            <a:pPr marL="285750" indent="-285750">
              <a:lnSpc>
                <a:spcPct val="200000"/>
              </a:lnSpc>
              <a:buFont typeface="Wingdings" charset="2"/>
              <a:buChar char="Ø"/>
            </a:pPr>
            <a:r>
              <a:rPr lang="en-US" dirty="0" smtClean="0"/>
              <a:t>30+ class tags</a:t>
            </a:r>
            <a:endParaRPr lang="en-US" dirty="0"/>
          </a:p>
        </p:txBody>
      </p:sp>
    </p:spTree>
    <p:extLst>
      <p:ext uri="{BB962C8B-B14F-4D97-AF65-F5344CB8AC3E}">
        <p14:creationId xmlns:p14="http://schemas.microsoft.com/office/powerpoint/2010/main" val="49211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161" y="630620"/>
            <a:ext cx="8596668" cy="1320800"/>
          </a:xfrm>
        </p:spPr>
        <p:txBody>
          <a:bodyPr/>
          <a:lstStyle/>
          <a:p>
            <a:r>
              <a:rPr lang="en-US" dirty="0" smtClean="0"/>
              <a:t>The scraping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37522503"/>
              </p:ext>
            </p:extLst>
          </p:nvPr>
        </p:nvGraphicFramePr>
        <p:xfrm>
          <a:off x="2237494" y="1951420"/>
          <a:ext cx="9690537" cy="4012440"/>
        </p:xfrm>
        <a:graphic>
          <a:graphicData uri="http://schemas.openxmlformats.org/drawingml/2006/table">
            <a:tbl>
              <a:tblPr>
                <a:tableStyleId>{10A1B5D5-9B99-4C35-A422-299274C87663}</a:tableStyleId>
              </a:tblPr>
              <a:tblGrid>
                <a:gridCol w="588579"/>
                <a:gridCol w="1077789"/>
                <a:gridCol w="833184"/>
                <a:gridCol w="833184"/>
                <a:gridCol w="833184"/>
                <a:gridCol w="833184"/>
                <a:gridCol w="833184"/>
                <a:gridCol w="833184"/>
                <a:gridCol w="833184"/>
                <a:gridCol w="1277481"/>
                <a:gridCol w="914400"/>
              </a:tblGrid>
              <a:tr h="382580">
                <a:tc>
                  <a:txBody>
                    <a:bodyPr/>
                    <a:lstStyle/>
                    <a:p>
                      <a:pPr algn="ctr" fontAlgn="ctr"/>
                      <a:r>
                        <a:rPr lang="en-US" sz="1000" b="1" dirty="0" smtClean="0">
                          <a:effectLst/>
                        </a:rPr>
                        <a:t>Index</a:t>
                      </a:r>
                      <a:endParaRPr lang="en-US" sz="1000" b="1" dirty="0">
                        <a:effectLst/>
                      </a:endParaRPr>
                    </a:p>
                  </a:txBody>
                  <a:tcPr marL="35939" marR="35939" marT="17970" marB="17970" anchor="ctr"/>
                </a:tc>
                <a:tc>
                  <a:txBody>
                    <a:bodyPr/>
                    <a:lstStyle/>
                    <a:p>
                      <a:pPr algn="ctr" fontAlgn="ctr"/>
                      <a:r>
                        <a:rPr lang="en-US" sz="1000" b="1" dirty="0" smtClean="0">
                          <a:effectLst/>
                        </a:rPr>
                        <a:t>Title</a:t>
                      </a:r>
                      <a:endParaRPr lang="en-US" sz="1000" b="1" dirty="0">
                        <a:effectLst/>
                      </a:endParaRPr>
                    </a:p>
                  </a:txBody>
                  <a:tcPr marL="35939" marR="35939" marT="17970" marB="17970" anchor="ctr"/>
                </a:tc>
                <a:tc>
                  <a:txBody>
                    <a:bodyPr/>
                    <a:lstStyle/>
                    <a:p>
                      <a:pPr algn="ctr" fontAlgn="ctr"/>
                      <a:r>
                        <a:rPr lang="en-US" sz="1000" b="1" dirty="0">
                          <a:effectLst/>
                        </a:rPr>
                        <a:t>Instructor</a:t>
                      </a:r>
                    </a:p>
                  </a:txBody>
                  <a:tcPr marL="35939" marR="35939" marT="17970" marB="17970" anchor="ctr"/>
                </a:tc>
                <a:tc>
                  <a:txBody>
                    <a:bodyPr/>
                    <a:lstStyle/>
                    <a:p>
                      <a:pPr algn="ctr" fontAlgn="ctr"/>
                      <a:r>
                        <a:rPr lang="en-US" sz="1000" b="1">
                          <a:effectLst/>
                        </a:rPr>
                        <a:t>Rating</a:t>
                      </a:r>
                    </a:p>
                  </a:txBody>
                  <a:tcPr marL="35939" marR="35939" marT="17970" marB="17970" anchor="ctr"/>
                </a:tc>
                <a:tc>
                  <a:txBody>
                    <a:bodyPr/>
                    <a:lstStyle/>
                    <a:p>
                      <a:pPr algn="ctr" fontAlgn="ctr"/>
                      <a:r>
                        <a:rPr lang="en-US" sz="1000" b="1">
                          <a:effectLst/>
                        </a:rPr>
                        <a:t>Reviews</a:t>
                      </a:r>
                    </a:p>
                  </a:txBody>
                  <a:tcPr marL="35939" marR="35939" marT="17970" marB="17970" anchor="ctr"/>
                </a:tc>
                <a:tc>
                  <a:txBody>
                    <a:bodyPr/>
                    <a:lstStyle/>
                    <a:p>
                      <a:pPr algn="ctr" fontAlgn="ctr"/>
                      <a:r>
                        <a:rPr lang="en-US" sz="1000" b="1">
                          <a:effectLst/>
                        </a:rPr>
                        <a:t>Time</a:t>
                      </a:r>
                    </a:p>
                  </a:txBody>
                  <a:tcPr marL="35939" marR="35939" marT="17970" marB="17970" anchor="ctr"/>
                </a:tc>
                <a:tc>
                  <a:txBody>
                    <a:bodyPr/>
                    <a:lstStyle/>
                    <a:p>
                      <a:pPr algn="ctr" fontAlgn="ctr"/>
                      <a:r>
                        <a:rPr lang="en-US" sz="1000" b="1">
                          <a:effectLst/>
                        </a:rPr>
                        <a:t>Duration</a:t>
                      </a:r>
                    </a:p>
                  </a:txBody>
                  <a:tcPr marL="35939" marR="35939" marT="17970" marB="17970" anchor="ctr"/>
                </a:tc>
                <a:tc>
                  <a:txBody>
                    <a:bodyPr/>
                    <a:lstStyle/>
                    <a:p>
                      <a:pPr algn="ctr" fontAlgn="ctr"/>
                      <a:r>
                        <a:rPr lang="en-US" sz="1000" b="1">
                          <a:effectLst/>
                        </a:rPr>
                        <a:t>Venue</a:t>
                      </a:r>
                    </a:p>
                  </a:txBody>
                  <a:tcPr marL="35939" marR="35939" marT="17970" marB="17970" anchor="ctr"/>
                </a:tc>
                <a:tc>
                  <a:txBody>
                    <a:bodyPr/>
                    <a:lstStyle/>
                    <a:p>
                      <a:pPr algn="ctr" fontAlgn="ctr"/>
                      <a:r>
                        <a:rPr lang="en-US" sz="1000" b="1">
                          <a:effectLst/>
                        </a:rPr>
                        <a:t>Location</a:t>
                      </a:r>
                    </a:p>
                  </a:txBody>
                  <a:tcPr marL="35939" marR="35939" marT="17970" marB="17970" anchor="ctr"/>
                </a:tc>
                <a:tc>
                  <a:txBody>
                    <a:bodyPr/>
                    <a:lstStyle/>
                    <a:p>
                      <a:pPr algn="ctr" fontAlgn="ctr"/>
                      <a:r>
                        <a:rPr lang="en-US" sz="1000" b="1">
                          <a:effectLst/>
                        </a:rPr>
                        <a:t>Tags</a:t>
                      </a:r>
                    </a:p>
                  </a:txBody>
                  <a:tcPr marL="35939" marR="35939" marT="17970" marB="17970" anchor="ctr"/>
                </a:tc>
                <a:tc>
                  <a:txBody>
                    <a:bodyPr/>
                    <a:lstStyle/>
                    <a:p>
                      <a:pPr algn="ctr" fontAlgn="ctr"/>
                      <a:r>
                        <a:rPr lang="en-US" sz="1000" b="1" dirty="0">
                          <a:effectLst/>
                        </a:rPr>
                        <a:t>Price</a:t>
                      </a:r>
                    </a:p>
                  </a:txBody>
                  <a:tcPr marL="35939" marR="35939" marT="17970" marB="17970" anchor="ctr"/>
                </a:tc>
              </a:tr>
              <a:tr h="725972">
                <a:tc>
                  <a:txBody>
                    <a:bodyPr/>
                    <a:lstStyle/>
                    <a:p>
                      <a:pPr algn="ctr" fontAlgn="ctr"/>
                      <a:r>
                        <a:rPr lang="is-IS" sz="1000" b="1">
                          <a:effectLst/>
                        </a:rPr>
                        <a:t>1377</a:t>
                      </a:r>
                    </a:p>
                  </a:txBody>
                  <a:tcPr marL="35939" marR="35939" marT="17970" marB="17970" anchor="ctr"/>
                </a:tc>
                <a:tc>
                  <a:txBody>
                    <a:bodyPr/>
                    <a:lstStyle/>
                    <a:p>
                      <a:pPr algn="ctr" fontAlgn="ctr"/>
                      <a:r>
                        <a:rPr lang="en-US" sz="1000">
                          <a:effectLst/>
                        </a:rPr>
                        <a:t>Bar Method</a:t>
                      </a:r>
                    </a:p>
                  </a:txBody>
                  <a:tcPr marL="35939" marR="35939" marT="17970" marB="17970" anchor="ctr"/>
                </a:tc>
                <a:tc>
                  <a:txBody>
                    <a:bodyPr/>
                    <a:lstStyle/>
                    <a:p>
                      <a:pPr algn="ctr" fontAlgn="ctr"/>
                      <a:r>
                        <a:rPr lang="en-US" sz="1000">
                          <a:effectLst/>
                        </a:rPr>
                        <a:t>Alora Kelley</a:t>
                      </a:r>
                    </a:p>
                  </a:txBody>
                  <a:tcPr marL="35939" marR="35939" marT="17970" marB="17970" anchor="ctr"/>
                </a:tc>
                <a:tc>
                  <a:txBody>
                    <a:bodyPr/>
                    <a:lstStyle/>
                    <a:p>
                      <a:pPr algn="ctr" fontAlgn="ctr"/>
                      <a:r>
                        <a:rPr lang="hr-HR" sz="1000">
                          <a:effectLst/>
                        </a:rPr>
                        <a:t>4.8</a:t>
                      </a:r>
                    </a:p>
                  </a:txBody>
                  <a:tcPr marL="35939" marR="35939" marT="17970" marB="17970" anchor="ctr"/>
                </a:tc>
                <a:tc>
                  <a:txBody>
                    <a:bodyPr/>
                    <a:lstStyle/>
                    <a:p>
                      <a:pPr algn="ctr" fontAlgn="ctr"/>
                      <a:r>
                        <a:rPr lang="nb-NO" sz="1000">
                          <a:effectLst/>
                        </a:rPr>
                        <a:t>18915.0</a:t>
                      </a:r>
                    </a:p>
                  </a:txBody>
                  <a:tcPr marL="35939" marR="35939" marT="17970" marB="17970" anchor="ctr"/>
                </a:tc>
                <a:tc>
                  <a:txBody>
                    <a:bodyPr/>
                    <a:lstStyle/>
                    <a:p>
                      <a:pPr algn="ctr" fontAlgn="ctr"/>
                      <a:r>
                        <a:rPr lang="en-US" sz="1000">
                          <a:effectLst/>
                        </a:rPr>
                        <a:t>4:30 pm</a:t>
                      </a:r>
                    </a:p>
                  </a:txBody>
                  <a:tcPr marL="35939" marR="35939" marT="17970" marB="17970" anchor="ctr"/>
                </a:tc>
                <a:tc>
                  <a:txBody>
                    <a:bodyPr/>
                    <a:lstStyle/>
                    <a:p>
                      <a:pPr algn="ctr" fontAlgn="ctr"/>
                      <a:r>
                        <a:rPr lang="en-US" sz="1000" dirty="0">
                          <a:effectLst/>
                        </a:rPr>
                        <a:t>60</a:t>
                      </a:r>
                    </a:p>
                  </a:txBody>
                  <a:tcPr marL="35939" marR="35939" marT="17970" marB="17970" anchor="ctr"/>
                </a:tc>
                <a:tc>
                  <a:txBody>
                    <a:bodyPr/>
                    <a:lstStyle/>
                    <a:p>
                      <a:pPr algn="ctr" fontAlgn="ctr"/>
                      <a:r>
                        <a:rPr lang="en-US" sz="1000">
                          <a:effectLst/>
                        </a:rPr>
                        <a:t>The Bar Method</a:t>
                      </a:r>
                    </a:p>
                  </a:txBody>
                  <a:tcPr marL="35939" marR="35939" marT="17970" marB="17970" anchor="ctr"/>
                </a:tc>
                <a:tc>
                  <a:txBody>
                    <a:bodyPr/>
                    <a:lstStyle/>
                    <a:p>
                      <a:pPr algn="ctr" fontAlgn="ctr"/>
                      <a:r>
                        <a:rPr lang="en-US" sz="1000">
                          <a:effectLst/>
                        </a:rPr>
                        <a:t>Cobble Hill</a:t>
                      </a:r>
                    </a:p>
                  </a:txBody>
                  <a:tcPr marL="35939" marR="35939" marT="17970" marB="17970" anchor="ctr"/>
                </a:tc>
                <a:tc>
                  <a:txBody>
                    <a:bodyPr/>
                    <a:lstStyle/>
                    <a:p>
                      <a:pPr algn="ctr" fontAlgn="ctr"/>
                      <a:r>
                        <a:rPr lang="en-US" sz="1000" dirty="0">
                          <a:effectLst/>
                        </a:rPr>
                        <a:t>Flexibility, Balance, Core, Abs, Barre</a:t>
                      </a:r>
                    </a:p>
                  </a:txBody>
                  <a:tcPr marL="35939" marR="35939" marT="17970" marB="17970" anchor="ctr"/>
                </a:tc>
                <a:tc>
                  <a:txBody>
                    <a:bodyPr/>
                    <a:lstStyle/>
                    <a:p>
                      <a:pPr algn="ctr" fontAlgn="ctr"/>
                      <a:r>
                        <a:rPr lang="en-US" sz="1000" dirty="0">
                          <a:effectLst/>
                        </a:rPr>
                        <a:t>8</a:t>
                      </a:r>
                    </a:p>
                  </a:txBody>
                  <a:tcPr marL="35939" marR="35939" marT="17970" marB="17970" anchor="ctr"/>
                </a:tc>
              </a:tr>
              <a:tr h="725972">
                <a:tc>
                  <a:txBody>
                    <a:bodyPr/>
                    <a:lstStyle/>
                    <a:p>
                      <a:pPr algn="ctr" fontAlgn="ctr"/>
                      <a:r>
                        <a:rPr lang="cs-CZ" sz="1000" b="1">
                          <a:effectLst/>
                        </a:rPr>
                        <a:t>2111</a:t>
                      </a:r>
                    </a:p>
                  </a:txBody>
                  <a:tcPr marL="35939" marR="35939" marT="17970" marB="17970" anchor="ctr"/>
                </a:tc>
                <a:tc>
                  <a:txBody>
                    <a:bodyPr/>
                    <a:lstStyle/>
                    <a:p>
                      <a:pPr algn="ctr" fontAlgn="ctr"/>
                      <a:r>
                        <a:rPr lang="en-US" sz="1000">
                          <a:effectLst/>
                        </a:rPr>
                        <a:t>SWERVE RIDE</a:t>
                      </a:r>
                    </a:p>
                  </a:txBody>
                  <a:tcPr marL="35939" marR="35939" marT="17970" marB="17970" anchor="ctr"/>
                </a:tc>
                <a:tc>
                  <a:txBody>
                    <a:bodyPr/>
                    <a:lstStyle/>
                    <a:p>
                      <a:pPr algn="ctr" fontAlgn="ctr"/>
                      <a:r>
                        <a:rPr lang="en-US" sz="1000">
                          <a:effectLst/>
                        </a:rPr>
                        <a:t>Kayley Watson</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hr-HR" sz="1000">
                          <a:effectLst/>
                        </a:rPr>
                        <a:t>37088.0</a:t>
                      </a:r>
                    </a:p>
                  </a:txBody>
                  <a:tcPr marL="35939" marR="35939" marT="17970" marB="17970" anchor="ctr"/>
                </a:tc>
                <a:tc>
                  <a:txBody>
                    <a:bodyPr/>
                    <a:lstStyle/>
                    <a:p>
                      <a:pPr algn="ctr" fontAlgn="ctr"/>
                      <a:r>
                        <a:rPr lang="en-US" sz="1000">
                          <a:effectLst/>
                        </a:rPr>
                        <a:t>6:30 pm</a:t>
                      </a:r>
                    </a:p>
                  </a:txBody>
                  <a:tcPr marL="35939" marR="35939" marT="17970" marB="17970" anchor="ctr"/>
                </a:tc>
                <a:tc>
                  <a:txBody>
                    <a:bodyPr/>
                    <a:lstStyle/>
                    <a:p>
                      <a:pPr algn="ctr" fontAlgn="ctr"/>
                      <a:r>
                        <a:rPr lang="en-US" sz="1000">
                          <a:effectLst/>
                        </a:rPr>
                        <a:t>43</a:t>
                      </a:r>
                    </a:p>
                  </a:txBody>
                  <a:tcPr marL="35939" marR="35939" marT="17970" marB="17970" anchor="ctr"/>
                </a:tc>
                <a:tc>
                  <a:txBody>
                    <a:bodyPr/>
                    <a:lstStyle/>
                    <a:p>
                      <a:pPr algn="ctr" fontAlgn="ctr"/>
                      <a:r>
                        <a:rPr lang="en-US" sz="1000">
                          <a:effectLst/>
                        </a:rPr>
                        <a:t>SWERVE Fitness</a:t>
                      </a:r>
                    </a:p>
                  </a:txBody>
                  <a:tcPr marL="35939" marR="35939" marT="17970" marB="17970" anchor="ctr"/>
                </a:tc>
                <a:tc>
                  <a:txBody>
                    <a:bodyPr/>
                    <a:lstStyle/>
                    <a:p>
                      <a:pPr algn="ctr" fontAlgn="ctr"/>
                      <a:r>
                        <a:rPr lang="en-US" sz="1000">
                          <a:effectLst/>
                        </a:rPr>
                        <a:t>Midtown</a:t>
                      </a:r>
                    </a:p>
                  </a:txBody>
                  <a:tcPr marL="35939" marR="35939" marT="17970" marB="17970" anchor="ctr"/>
                </a:tc>
                <a:tc>
                  <a:txBody>
                    <a:bodyPr/>
                    <a:lstStyle/>
                    <a:p>
                      <a:pPr algn="ctr" fontAlgn="ctr"/>
                      <a:r>
                        <a:rPr lang="en-US" sz="1000">
                          <a:effectLst/>
                        </a:rPr>
                        <a:t>Cardio, Cycling</a:t>
                      </a:r>
                    </a:p>
                  </a:txBody>
                  <a:tcPr marL="35939" marR="35939" marT="17970" marB="17970" anchor="ctr"/>
                </a:tc>
                <a:tc>
                  <a:txBody>
                    <a:bodyPr/>
                    <a:lstStyle/>
                    <a:p>
                      <a:pPr algn="ctr" fontAlgn="ctr"/>
                      <a:r>
                        <a:rPr lang="en-US" sz="1000">
                          <a:effectLst/>
                        </a:rPr>
                        <a:t>10</a:t>
                      </a:r>
                    </a:p>
                  </a:txBody>
                  <a:tcPr marL="35939" marR="35939" marT="17970" marB="17970" anchor="ctr"/>
                </a:tc>
              </a:tr>
              <a:tr h="725972">
                <a:tc>
                  <a:txBody>
                    <a:bodyPr/>
                    <a:lstStyle/>
                    <a:p>
                      <a:pPr algn="ctr" fontAlgn="ctr"/>
                      <a:r>
                        <a:rPr lang="is-IS" sz="1000" b="1">
                          <a:effectLst/>
                        </a:rPr>
                        <a:t>2266</a:t>
                      </a:r>
                    </a:p>
                  </a:txBody>
                  <a:tcPr marL="35939" marR="35939" marT="17970" marB="17970" anchor="ctr"/>
                </a:tc>
                <a:tc>
                  <a:txBody>
                    <a:bodyPr/>
                    <a:lstStyle/>
                    <a:p>
                      <a:pPr algn="ctr" fontAlgn="ctr"/>
                      <a:r>
                        <a:rPr lang="de-DE" sz="1000">
                          <a:effectLst/>
                        </a:rPr>
                        <a:t>DASH 28</a:t>
                      </a:r>
                    </a:p>
                  </a:txBody>
                  <a:tcPr marL="35939" marR="35939" marT="17970" marB="17970" anchor="ctr"/>
                </a:tc>
                <a:tc>
                  <a:txBody>
                    <a:bodyPr/>
                    <a:lstStyle/>
                    <a:p>
                      <a:pPr algn="ctr" fontAlgn="ctr"/>
                      <a:r>
                        <a:rPr lang="en-US" sz="1000">
                          <a:effectLst/>
                        </a:rPr>
                        <a:t>Karli Alvino</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nb-NO" sz="1000">
                          <a:effectLst/>
                        </a:rPr>
                        <a:t>73417.0</a:t>
                      </a:r>
                    </a:p>
                  </a:txBody>
                  <a:tcPr marL="35939" marR="35939" marT="17970" marB="17970" anchor="ctr"/>
                </a:tc>
                <a:tc>
                  <a:txBody>
                    <a:bodyPr/>
                    <a:lstStyle/>
                    <a:p>
                      <a:pPr algn="ctr" fontAlgn="ctr"/>
                      <a:r>
                        <a:rPr lang="is-IS" sz="1000">
                          <a:effectLst/>
                        </a:rPr>
                        <a:t>7:00 pm</a:t>
                      </a:r>
                    </a:p>
                  </a:txBody>
                  <a:tcPr marL="35939" marR="35939" marT="17970" marB="17970" anchor="ctr"/>
                </a:tc>
                <a:tc>
                  <a:txBody>
                    <a:bodyPr/>
                    <a:lstStyle/>
                    <a:p>
                      <a:pPr algn="ctr" fontAlgn="ctr"/>
                      <a:r>
                        <a:rPr lang="en-US" sz="1000">
                          <a:effectLst/>
                        </a:rPr>
                        <a:t>45</a:t>
                      </a:r>
                    </a:p>
                  </a:txBody>
                  <a:tcPr marL="35939" marR="35939" marT="17970" marB="17970" anchor="ctr"/>
                </a:tc>
                <a:tc>
                  <a:txBody>
                    <a:bodyPr/>
                    <a:lstStyle/>
                    <a:p>
                      <a:pPr algn="ctr" fontAlgn="ctr"/>
                      <a:r>
                        <a:rPr lang="en-US" sz="1000">
                          <a:effectLst/>
                        </a:rPr>
                        <a:t>Mile High Run Club</a:t>
                      </a:r>
                    </a:p>
                  </a:txBody>
                  <a:tcPr marL="35939" marR="35939" marT="17970" marB="17970" anchor="ctr"/>
                </a:tc>
                <a:tc>
                  <a:txBody>
                    <a:bodyPr/>
                    <a:lstStyle/>
                    <a:p>
                      <a:pPr algn="ctr" fontAlgn="ctr"/>
                      <a:r>
                        <a:rPr lang="en-US" sz="1000">
                          <a:effectLst/>
                        </a:rPr>
                        <a:t>NoMad</a:t>
                      </a:r>
                    </a:p>
                  </a:txBody>
                  <a:tcPr marL="35939" marR="35939" marT="17970" marB="17970" anchor="ctr"/>
                </a:tc>
                <a:tc>
                  <a:txBody>
                    <a:bodyPr/>
                    <a:lstStyle/>
                    <a:p>
                      <a:pPr algn="ctr" fontAlgn="ctr"/>
                      <a:r>
                        <a:rPr lang="en-US" sz="1000">
                          <a:effectLst/>
                        </a:rPr>
                        <a:t>Cardio, Strength Training, Running</a:t>
                      </a:r>
                    </a:p>
                  </a:txBody>
                  <a:tcPr marL="35939" marR="35939" marT="17970" marB="17970" anchor="ctr"/>
                </a:tc>
                <a:tc>
                  <a:txBody>
                    <a:bodyPr/>
                    <a:lstStyle/>
                    <a:p>
                      <a:pPr algn="ctr" fontAlgn="ctr"/>
                      <a:r>
                        <a:rPr lang="cs-CZ" sz="1000">
                          <a:effectLst/>
                        </a:rPr>
                        <a:t>11</a:t>
                      </a:r>
                    </a:p>
                  </a:txBody>
                  <a:tcPr marL="35939" marR="35939" marT="17970" marB="17970" anchor="ctr"/>
                </a:tc>
              </a:tr>
              <a:tr h="725972">
                <a:tc>
                  <a:txBody>
                    <a:bodyPr/>
                    <a:lstStyle/>
                    <a:p>
                      <a:pPr algn="ctr" fontAlgn="ctr"/>
                      <a:r>
                        <a:rPr lang="is-IS" sz="1000" b="1">
                          <a:effectLst/>
                        </a:rPr>
                        <a:t>252</a:t>
                      </a:r>
                    </a:p>
                  </a:txBody>
                  <a:tcPr marL="35939" marR="35939" marT="17970" marB="17970" anchor="ctr"/>
                </a:tc>
                <a:tc>
                  <a:txBody>
                    <a:bodyPr/>
                    <a:lstStyle/>
                    <a:p>
                      <a:pPr algn="ctr" fontAlgn="ctr"/>
                      <a:r>
                        <a:rPr lang="en-US" sz="1000">
                          <a:effectLst/>
                        </a:rPr>
                        <a:t>All Levels</a:t>
                      </a:r>
                    </a:p>
                  </a:txBody>
                  <a:tcPr marL="35939" marR="35939" marT="17970" marB="17970" anchor="ctr"/>
                </a:tc>
                <a:tc>
                  <a:txBody>
                    <a:bodyPr/>
                    <a:lstStyle/>
                    <a:p>
                      <a:pPr algn="ctr" fontAlgn="ctr"/>
                      <a:r>
                        <a:rPr lang="en-US" sz="1000">
                          <a:effectLst/>
                        </a:rPr>
                        <a:t>Kim Stevens-Redstone</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nb-NO" sz="1000">
                          <a:effectLst/>
                        </a:rPr>
                        <a:t>50.0</a:t>
                      </a:r>
                    </a:p>
                  </a:txBody>
                  <a:tcPr marL="35939" marR="35939" marT="17970" marB="17970" anchor="ctr"/>
                </a:tc>
                <a:tc>
                  <a:txBody>
                    <a:bodyPr/>
                    <a:lstStyle/>
                    <a:p>
                      <a:pPr algn="ctr" fontAlgn="ctr"/>
                      <a:r>
                        <a:rPr lang="en-US" sz="1000">
                          <a:effectLst/>
                        </a:rPr>
                        <a:t>9:30 am</a:t>
                      </a:r>
                    </a:p>
                  </a:txBody>
                  <a:tcPr marL="35939" marR="35939" marT="17970" marB="17970" anchor="ctr"/>
                </a:tc>
                <a:tc>
                  <a:txBody>
                    <a:bodyPr/>
                    <a:lstStyle/>
                    <a:p>
                      <a:pPr algn="ctr" fontAlgn="ctr"/>
                      <a:r>
                        <a:rPr lang="en-US" sz="1000">
                          <a:effectLst/>
                        </a:rPr>
                        <a:t>75</a:t>
                      </a:r>
                    </a:p>
                  </a:txBody>
                  <a:tcPr marL="35939" marR="35939" marT="17970" marB="17970" anchor="ctr"/>
                </a:tc>
                <a:tc>
                  <a:txBody>
                    <a:bodyPr/>
                    <a:lstStyle/>
                    <a:p>
                      <a:pPr algn="ctr" fontAlgn="ctr"/>
                      <a:r>
                        <a:rPr lang="en-US" sz="1000">
                          <a:effectLst/>
                        </a:rPr>
                        <a:t>YogaCentric</a:t>
                      </a:r>
                    </a:p>
                  </a:txBody>
                  <a:tcPr marL="35939" marR="35939" marT="17970" marB="17970" anchor="ctr"/>
                </a:tc>
                <a:tc>
                  <a:txBody>
                    <a:bodyPr/>
                    <a:lstStyle/>
                    <a:p>
                      <a:pPr algn="ctr" fontAlgn="ctr"/>
                      <a:r>
                        <a:rPr lang="en-US" sz="1000">
                          <a:effectLst/>
                        </a:rPr>
                        <a:t>Clifton</a:t>
                      </a:r>
                    </a:p>
                  </a:txBody>
                  <a:tcPr marL="35939" marR="35939" marT="17970" marB="17970" anchor="ctr"/>
                </a:tc>
                <a:tc>
                  <a:txBody>
                    <a:bodyPr/>
                    <a:lstStyle/>
                    <a:p>
                      <a:pPr algn="ctr" fontAlgn="ctr"/>
                      <a:r>
                        <a:rPr lang="en-US" sz="1000">
                          <a:effectLst/>
                        </a:rPr>
                        <a:t>Flexibility, Balance, Arms, Yoga</a:t>
                      </a:r>
                    </a:p>
                  </a:txBody>
                  <a:tcPr marL="35939" marR="35939" marT="17970" marB="17970" anchor="ctr"/>
                </a:tc>
                <a:tc>
                  <a:txBody>
                    <a:bodyPr/>
                    <a:lstStyle/>
                    <a:p>
                      <a:pPr algn="ctr" fontAlgn="ctr"/>
                      <a:r>
                        <a:rPr lang="en-US" sz="1000" dirty="0">
                          <a:effectLst/>
                        </a:rPr>
                        <a:t>4</a:t>
                      </a:r>
                    </a:p>
                  </a:txBody>
                  <a:tcPr marL="35939" marR="35939" marT="17970" marB="17970" anchor="ctr"/>
                </a:tc>
              </a:tr>
              <a:tr h="725972">
                <a:tc>
                  <a:txBody>
                    <a:bodyPr/>
                    <a:lstStyle/>
                    <a:p>
                      <a:pPr algn="ctr" fontAlgn="ctr"/>
                      <a:r>
                        <a:rPr lang="is-IS" sz="1000" b="1" dirty="0">
                          <a:effectLst/>
                        </a:rPr>
                        <a:t>1925</a:t>
                      </a:r>
                    </a:p>
                  </a:txBody>
                  <a:tcPr marL="35939" marR="35939" marT="17970" marB="17970" anchor="ctr"/>
                </a:tc>
                <a:tc>
                  <a:txBody>
                    <a:bodyPr/>
                    <a:lstStyle/>
                    <a:p>
                      <a:pPr algn="ctr" fontAlgn="ctr"/>
                      <a:r>
                        <a:rPr lang="en-US" sz="1000">
                          <a:effectLst/>
                        </a:rPr>
                        <a:t>YOGA: Hatha</a:t>
                      </a:r>
                    </a:p>
                  </a:txBody>
                  <a:tcPr marL="35939" marR="35939" marT="17970" marB="17970" anchor="ctr"/>
                </a:tc>
                <a:tc>
                  <a:txBody>
                    <a:bodyPr/>
                    <a:lstStyle/>
                    <a:p>
                      <a:pPr algn="ctr" fontAlgn="ctr"/>
                      <a:r>
                        <a:rPr lang="en-US" sz="1000">
                          <a:effectLst/>
                        </a:rPr>
                        <a:t>Nyota Nayo</a:t>
                      </a:r>
                    </a:p>
                  </a:txBody>
                  <a:tcPr marL="35939" marR="35939" marT="17970" marB="17970" anchor="ctr"/>
                </a:tc>
                <a:tc>
                  <a:txBody>
                    <a:bodyPr/>
                    <a:lstStyle/>
                    <a:p>
                      <a:pPr algn="ctr" fontAlgn="ctr"/>
                      <a:r>
                        <a:rPr lang="hr-HR" sz="1000">
                          <a:effectLst/>
                        </a:rPr>
                        <a:t>4.8</a:t>
                      </a:r>
                    </a:p>
                  </a:txBody>
                  <a:tcPr marL="35939" marR="35939" marT="17970" marB="17970" anchor="ctr"/>
                </a:tc>
                <a:tc>
                  <a:txBody>
                    <a:bodyPr/>
                    <a:lstStyle/>
                    <a:p>
                      <a:pPr algn="ctr" fontAlgn="ctr"/>
                      <a:r>
                        <a:rPr lang="nb-NO" sz="1000">
                          <a:effectLst/>
                        </a:rPr>
                        <a:t>521.0</a:t>
                      </a:r>
                    </a:p>
                  </a:txBody>
                  <a:tcPr marL="35939" marR="35939" marT="17970" marB="17970" anchor="ctr"/>
                </a:tc>
                <a:tc>
                  <a:txBody>
                    <a:bodyPr/>
                    <a:lstStyle/>
                    <a:p>
                      <a:pPr algn="ctr" fontAlgn="ctr"/>
                      <a:r>
                        <a:rPr lang="is-IS" sz="1000" dirty="0">
                          <a:effectLst/>
                        </a:rPr>
                        <a:t>6:00 pm</a:t>
                      </a:r>
                    </a:p>
                  </a:txBody>
                  <a:tcPr marL="35939" marR="35939" marT="17970" marB="17970" anchor="ctr"/>
                </a:tc>
                <a:tc>
                  <a:txBody>
                    <a:bodyPr/>
                    <a:lstStyle/>
                    <a:p>
                      <a:pPr algn="ctr" fontAlgn="ctr"/>
                      <a:r>
                        <a:rPr lang="en-US" sz="1000" dirty="0">
                          <a:effectLst/>
                        </a:rPr>
                        <a:t>75</a:t>
                      </a:r>
                    </a:p>
                  </a:txBody>
                  <a:tcPr marL="35939" marR="35939" marT="17970" marB="17970" anchor="ctr"/>
                </a:tc>
                <a:tc>
                  <a:txBody>
                    <a:bodyPr/>
                    <a:lstStyle/>
                    <a:p>
                      <a:pPr algn="ctr" fontAlgn="ctr"/>
                      <a:r>
                        <a:rPr lang="en-US" sz="1000">
                          <a:effectLst/>
                        </a:rPr>
                        <a:t>Sweet Water Dance &amp; Yoga</a:t>
                      </a:r>
                    </a:p>
                  </a:txBody>
                  <a:tcPr marL="35939" marR="35939" marT="17970" marB="17970" anchor="ctr"/>
                </a:tc>
                <a:tc>
                  <a:txBody>
                    <a:bodyPr/>
                    <a:lstStyle/>
                    <a:p>
                      <a:pPr algn="ctr" fontAlgn="ctr"/>
                      <a:r>
                        <a:rPr lang="en-US" sz="1000">
                          <a:effectLst/>
                        </a:rPr>
                        <a:t>Concourse Village</a:t>
                      </a:r>
                    </a:p>
                  </a:txBody>
                  <a:tcPr marL="35939" marR="35939" marT="17970" marB="17970" anchor="ctr"/>
                </a:tc>
                <a:tc>
                  <a:txBody>
                    <a:bodyPr/>
                    <a:lstStyle/>
                    <a:p>
                      <a:pPr algn="ctr" fontAlgn="ctr"/>
                      <a:r>
                        <a:rPr lang="en-US" sz="1000" dirty="0">
                          <a:effectLst/>
                        </a:rPr>
                        <a:t>Flexibility, Balance, Arms, Yoga</a:t>
                      </a:r>
                    </a:p>
                  </a:txBody>
                  <a:tcPr marL="35939" marR="35939" marT="17970" marB="17970" anchor="ctr"/>
                </a:tc>
                <a:tc>
                  <a:txBody>
                    <a:bodyPr/>
                    <a:lstStyle/>
                    <a:p>
                      <a:pPr algn="ctr" fontAlgn="ctr"/>
                      <a:r>
                        <a:rPr lang="en-US" sz="1000" dirty="0">
                          <a:effectLst/>
                        </a:rPr>
                        <a:t>4</a:t>
                      </a:r>
                    </a:p>
                  </a:txBody>
                  <a:tcPr marL="35939" marR="35939" marT="17970" marB="17970" anchor="ctr"/>
                </a:tc>
              </a:tr>
            </a:tbl>
          </a:graphicData>
        </a:graphic>
      </p:graphicFrame>
    </p:spTree>
    <p:extLst>
      <p:ext uri="{BB962C8B-B14F-4D97-AF65-F5344CB8AC3E}">
        <p14:creationId xmlns:p14="http://schemas.microsoft.com/office/powerpoint/2010/main" val="60107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30" y="175690"/>
            <a:ext cx="8596668" cy="609600"/>
          </a:xfrm>
        </p:spPr>
        <p:txBody>
          <a:bodyPr>
            <a:normAutofit fontScale="90000"/>
          </a:bodyPr>
          <a:lstStyle/>
          <a:p>
            <a:r>
              <a:rPr lang="en-US" dirty="0" smtClean="0"/>
              <a:t>Where should you work out?</a:t>
            </a:r>
            <a:endParaRPr lang="en-US" dirty="0"/>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55800" y="785290"/>
            <a:ext cx="10058400" cy="5789628"/>
          </a:xfrm>
          <a:prstGeom prst="rect">
            <a:avLst/>
          </a:prstGeom>
        </p:spPr>
      </p:pic>
    </p:spTree>
    <p:extLst>
      <p:ext uri="{BB962C8B-B14F-4D97-AF65-F5344CB8AC3E}">
        <p14:creationId xmlns:p14="http://schemas.microsoft.com/office/powerpoint/2010/main" val="34440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30" y="175690"/>
            <a:ext cx="8596668" cy="609600"/>
          </a:xfrm>
        </p:spPr>
        <p:txBody>
          <a:bodyPr>
            <a:normAutofit fontScale="90000"/>
          </a:bodyPr>
          <a:lstStyle/>
          <a:p>
            <a:r>
              <a:rPr lang="en-US" dirty="0" smtClean="0"/>
              <a:t>Where should you work out?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7819790"/>
              </p:ext>
            </p:extLst>
          </p:nvPr>
        </p:nvGraphicFramePr>
        <p:xfrm>
          <a:off x="1157100" y="1179446"/>
          <a:ext cx="3984742" cy="4875233"/>
        </p:xfrm>
        <a:graphic>
          <a:graphicData uri="http://schemas.openxmlformats.org/drawingml/2006/table">
            <a:tbl>
              <a:tblPr/>
              <a:tblGrid>
                <a:gridCol w="1992371"/>
                <a:gridCol w="1992371"/>
              </a:tblGrid>
              <a:tr h="275781">
                <a:tc>
                  <a:txBody>
                    <a:bodyPr/>
                    <a:lstStyle/>
                    <a:p>
                      <a:pPr algn="ctr" fontAlgn="ctr"/>
                      <a:r>
                        <a:rPr lang="en-US" sz="1200" b="1" dirty="0" smtClean="0">
                          <a:effectLst/>
                        </a:rPr>
                        <a:t>Location</a:t>
                      </a:r>
                      <a:endParaRPr lang="en-US" sz="1200" b="1" dirty="0">
                        <a:effectLst/>
                      </a:endParaRPr>
                    </a:p>
                  </a:txBody>
                  <a:tcPr marL="48065" marR="48065" marT="24032" marB="24032" anchor="ctr">
                    <a:lnL>
                      <a:noFill/>
                    </a:lnL>
                    <a:lnR>
                      <a:noFill/>
                    </a:lnR>
                    <a:lnT>
                      <a:noFill/>
                    </a:lnT>
                    <a:lnB>
                      <a:noFill/>
                    </a:lnB>
                  </a:tcPr>
                </a:tc>
                <a:tc>
                  <a:txBody>
                    <a:bodyPr/>
                    <a:lstStyle/>
                    <a:p>
                      <a:pPr algn="ctr" fontAlgn="ctr"/>
                      <a:r>
                        <a:rPr lang="en-US" sz="1200" b="1" dirty="0" smtClean="0">
                          <a:effectLst/>
                        </a:rPr>
                        <a:t>Venue</a:t>
                      </a:r>
                      <a:endParaRPr lang="en-US" sz="1200" b="1" dirty="0">
                        <a:effectLst/>
                      </a:endParaRPr>
                    </a:p>
                  </a:txBody>
                  <a:tcPr marL="48065" marR="48065" marT="24032" marB="24032" anchor="ctr">
                    <a:lnL>
                      <a:noFill/>
                    </a:lnL>
                    <a:lnR>
                      <a:noFill/>
                    </a:lnR>
                    <a:lnT>
                      <a:noFill/>
                    </a:lnT>
                    <a:lnB>
                      <a:noFill/>
                    </a:lnB>
                  </a:tcPr>
                </a:tc>
              </a:tr>
              <a:tr h="335798">
                <a:tc>
                  <a:txBody>
                    <a:bodyPr/>
                    <a:lstStyle/>
                    <a:p>
                      <a:pPr algn="ctr" fontAlgn="t"/>
                      <a:r>
                        <a:rPr lang="en-US" sz="1200" b="0">
                          <a:effectLst/>
                        </a:rPr>
                        <a:t>Chelsea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Peloton Cycling Studio</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Flatiron</a:t>
                      </a:r>
                    </a:p>
                  </a:txBody>
                  <a:tcPr marL="48065" marR="48065" marT="24032" marB="24032" anchor="ctr">
                    <a:lnL>
                      <a:noFill/>
                    </a:lnL>
                    <a:lnR>
                      <a:noFill/>
                    </a:lnR>
                    <a:lnT>
                      <a:noFill/>
                    </a:lnT>
                    <a:lnB>
                      <a:noFill/>
                    </a:lnB>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tcPr>
                </a:tc>
              </a:tr>
              <a:tr h="335798">
                <a:tc>
                  <a:txBody>
                    <a:bodyPr/>
                    <a:lstStyle/>
                    <a:p>
                      <a:pPr algn="ctr" fontAlgn="t"/>
                      <a:r>
                        <a:rPr lang="en-US" sz="1200" b="0">
                          <a:effectLst/>
                        </a:rPr>
                        <a:t>Greenwich Village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Liftonic</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Midtown</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Midtown East</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EverybodyFights</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NoHo</a:t>
                      </a:r>
                    </a:p>
                  </a:txBody>
                  <a:tcPr marL="48065" marR="48065" marT="24032" marB="24032" anchor="ctr">
                    <a:lnL>
                      <a:noFill/>
                    </a:lnL>
                    <a:lnR>
                      <a:noFill/>
                    </a:lnR>
                    <a:lnT>
                      <a:noFill/>
                    </a:lnT>
                    <a:lnB>
                      <a:noFill/>
                    </a:lnB>
                  </a:tcPr>
                </a:tc>
                <a:tc>
                  <a:txBody>
                    <a:bodyPr/>
                    <a:lstStyle/>
                    <a:p>
                      <a:pPr algn="ctr" fontAlgn="t"/>
                      <a:r>
                        <a:rPr lang="en-US" sz="1200" b="0">
                          <a:effectLst/>
                        </a:rPr>
                        <a:t>Mile High Run Club</a:t>
                      </a:r>
                    </a:p>
                  </a:txBody>
                  <a:tcPr marL="48065" marR="48065" marT="24032" marB="24032" anchor="ctr">
                    <a:lnL>
                      <a:noFill/>
                    </a:lnL>
                    <a:lnR>
                      <a:noFill/>
                    </a:lnR>
                    <a:lnT>
                      <a:noFill/>
                    </a:lnT>
                    <a:lnB>
                      <a:noFill/>
                    </a:lnB>
                  </a:tcPr>
                </a:tc>
              </a:tr>
              <a:tr h="335798">
                <a:tc>
                  <a:txBody>
                    <a:bodyPr/>
                    <a:lstStyle/>
                    <a:p>
                      <a:pPr algn="ctr" fontAlgn="t"/>
                      <a:r>
                        <a:rPr lang="en-US" sz="1200" b="0">
                          <a:effectLst/>
                        </a:rPr>
                        <a:t>NoMad</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Mile High Run Club</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SoHo</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Tribeca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Union Square</a:t>
                      </a:r>
                    </a:p>
                  </a:txBody>
                  <a:tcPr marL="48065" marR="48065" marT="24032" marB="24032" anchor="ctr">
                    <a:lnL>
                      <a:noFill/>
                    </a:lnL>
                    <a:lnR>
                      <a:noFill/>
                    </a:lnR>
                    <a:lnT>
                      <a:noFill/>
                    </a:lnT>
                    <a:lnB>
                      <a:noFill/>
                    </a:lnB>
                  </a:tcPr>
                </a:tc>
                <a:tc>
                  <a:txBody>
                    <a:bodyPr/>
                    <a:lstStyle/>
                    <a:p>
                      <a:pPr algn="ctr" fontAlgn="t"/>
                      <a:r>
                        <a:rPr lang="en-US" sz="1200" b="0">
                          <a:effectLst/>
                        </a:rPr>
                        <a:t>Switch Playground USA</a:t>
                      </a:r>
                    </a:p>
                  </a:txBody>
                  <a:tcPr marL="48065" marR="48065" marT="24032" marB="24032" anchor="ctr">
                    <a:lnL>
                      <a:noFill/>
                    </a:lnL>
                    <a:lnR>
                      <a:noFill/>
                    </a:lnR>
                    <a:lnT>
                      <a:noFill/>
                    </a:lnT>
                    <a:lnB>
                      <a:noFill/>
                    </a:lnB>
                  </a:tcPr>
                </a:tc>
              </a:tr>
              <a:tr h="335798">
                <a:tc>
                  <a:txBody>
                    <a:bodyPr/>
                    <a:lstStyle/>
                    <a:p>
                      <a:pPr algn="ctr" fontAlgn="t"/>
                      <a:r>
                        <a:rPr lang="en-US" sz="1200" b="0">
                          <a:effectLst/>
                        </a:rPr>
                        <a:t>Upper East Side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Y7 Studio</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Upper West Side</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Williamsburg</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Flywheel Sports: Stadium Cycling</a:t>
                      </a:r>
                    </a:p>
                  </a:txBody>
                  <a:tcPr marL="48065" marR="48065" marT="24032" marB="24032" anchor="ctr">
                    <a:lnL>
                      <a:noFill/>
                    </a:lnL>
                    <a:lnR>
                      <a:noFill/>
                    </a:lnR>
                    <a:lnT>
                      <a:noFill/>
                    </a:lnT>
                    <a:lnB>
                      <a:noFill/>
                    </a:lnB>
                    <a:solidFill>
                      <a:srgbClr val="F5F5F5"/>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4555640"/>
              </p:ext>
            </p:extLst>
          </p:nvPr>
        </p:nvGraphicFramePr>
        <p:xfrm>
          <a:off x="5314120" y="1291586"/>
          <a:ext cx="6639341" cy="4293896"/>
        </p:xfrm>
        <a:graphic>
          <a:graphicData uri="http://schemas.openxmlformats.org/drawingml/2006/table">
            <a:tbl>
              <a:tblPr/>
              <a:tblGrid>
                <a:gridCol w="1844264"/>
                <a:gridCol w="1243521"/>
                <a:gridCol w="887889"/>
                <a:gridCol w="887889"/>
                <a:gridCol w="887889"/>
                <a:gridCol w="887889"/>
              </a:tblGrid>
              <a:tr h="393686">
                <a:tc>
                  <a:txBody>
                    <a:bodyPr/>
                    <a:lstStyle/>
                    <a:p>
                      <a:pPr algn="ctr" fontAlgn="ctr"/>
                      <a:r>
                        <a:rPr lang="en-US" sz="1200" b="1" dirty="0" smtClean="0">
                          <a:effectLst/>
                        </a:rPr>
                        <a:t>Venue</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Location</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Expensive</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Highly </a:t>
                      </a:r>
                      <a:r>
                        <a:rPr lang="en-US" sz="1200" b="1" dirty="0">
                          <a:effectLst/>
                        </a:rPr>
                        <a:t>rated?</a:t>
                      </a:r>
                    </a:p>
                  </a:txBody>
                  <a:tcPr anchor="ctr">
                    <a:lnL>
                      <a:noFill/>
                    </a:lnL>
                    <a:lnR>
                      <a:noFill/>
                    </a:lnR>
                    <a:lnT>
                      <a:noFill/>
                    </a:lnT>
                    <a:lnB>
                      <a:noFill/>
                    </a:lnB>
                  </a:tcPr>
                </a:tc>
                <a:tc>
                  <a:txBody>
                    <a:bodyPr/>
                    <a:lstStyle/>
                    <a:p>
                      <a:pPr algn="ctr" fontAlgn="ctr"/>
                      <a:r>
                        <a:rPr lang="en-US" sz="1200" b="1" dirty="0" smtClean="0">
                          <a:effectLst/>
                        </a:rPr>
                        <a:t>Popular</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Long</a:t>
                      </a:r>
                      <a:r>
                        <a:rPr lang="en-US" sz="1200" b="1" dirty="0">
                          <a:effectLst/>
                        </a:rPr>
                        <a:t>?</a:t>
                      </a:r>
                    </a:p>
                  </a:txBody>
                  <a:tcPr anchor="ctr">
                    <a:lnL>
                      <a:noFill/>
                    </a:lnL>
                    <a:lnR>
                      <a:noFill/>
                    </a:lnR>
                    <a:lnT>
                      <a:noFill/>
                    </a:lnT>
                    <a:lnB>
                      <a:noFill/>
                    </a:lnB>
                  </a:tcPr>
                </a:tc>
              </a:tr>
              <a:tr h="282760">
                <a:tc>
                  <a:txBody>
                    <a:bodyPr/>
                    <a:lstStyle/>
                    <a:p>
                      <a:pPr algn="ctr" fontAlgn="t"/>
                      <a:r>
                        <a:rPr lang="en-US" sz="1200" b="1" dirty="0">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East Village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Peloton Cycling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a:effectLst/>
                        </a:rPr>
                        <a:t>NoHo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Flatiron</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SoHo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Switch Playground USA</a:t>
                      </a:r>
                    </a:p>
                  </a:txBody>
                  <a:tcPr marL="27895" marR="27895" marT="13947" marB="13947" anchor="ctr">
                    <a:lnL>
                      <a:noFill/>
                    </a:lnL>
                    <a:lnR>
                      <a:noFill/>
                    </a:lnR>
                    <a:lnT>
                      <a:noFill/>
                    </a:lnT>
                    <a:lnB>
                      <a:noFill/>
                    </a:lnB>
                  </a:tcPr>
                </a:tc>
                <a:tc>
                  <a:txBody>
                    <a:bodyPr/>
                    <a:lstStyle/>
                    <a:p>
                      <a:pPr algn="ctr" fontAlgn="t"/>
                      <a:r>
                        <a:rPr lang="en-US" sz="1200" b="1">
                          <a:effectLst/>
                        </a:rPr>
                        <a:t>Union Square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Upper West Side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r h="282760">
                <a:tc>
                  <a:txBody>
                    <a:bodyPr/>
                    <a:lstStyle/>
                    <a:p>
                      <a:pPr algn="ctr" fontAlgn="t"/>
                      <a:r>
                        <a:rPr lang="en-US" sz="1200" b="1">
                          <a:effectLst/>
                        </a:rPr>
                        <a:t>Y7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Upper East Side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dirty="0">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Midtown</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bl>
          </a:graphicData>
        </a:graphic>
      </p:graphicFrame>
      <p:sp>
        <p:nvSpPr>
          <p:cNvPr id="5" name="Rectangle 1"/>
          <p:cNvSpPr>
            <a:spLocks noChangeArrowheads="1"/>
          </p:cNvSpPr>
          <p:nvPr/>
        </p:nvSpPr>
        <p:spPr bwMode="auto">
          <a:xfrm flipV="1">
            <a:off x="6745355" y="1086681"/>
            <a:ext cx="190320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In [659]:</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7" name="TextBox 6"/>
          <p:cNvSpPr txBox="1"/>
          <p:nvPr/>
        </p:nvSpPr>
        <p:spPr>
          <a:xfrm>
            <a:off x="1276369" y="6023201"/>
            <a:ext cx="3440750" cy="323165"/>
          </a:xfrm>
          <a:prstGeom prst="rect">
            <a:avLst/>
          </a:prstGeom>
          <a:noFill/>
        </p:spPr>
        <p:txBody>
          <a:bodyPr wrap="none" rtlCol="0">
            <a:spAutoFit/>
          </a:bodyPr>
          <a:lstStyle/>
          <a:p>
            <a:r>
              <a:rPr lang="en-US" sz="1500" dirty="0" smtClean="0"/>
              <a:t>Most popular venue for each key location</a:t>
            </a:r>
            <a:endParaRPr lang="en-US" sz="1500" dirty="0"/>
          </a:p>
        </p:txBody>
      </p:sp>
    </p:spTree>
    <p:extLst>
      <p:ext uri="{BB962C8B-B14F-4D97-AF65-F5344CB8AC3E}">
        <p14:creationId xmlns:p14="http://schemas.microsoft.com/office/powerpoint/2010/main" val="5636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85" y="314739"/>
            <a:ext cx="10018713" cy="1752599"/>
          </a:xfrm>
        </p:spPr>
        <p:txBody>
          <a:bodyPr/>
          <a:lstStyle/>
          <a:p>
            <a:r>
              <a:rPr lang="en-US" dirty="0" smtClean="0"/>
              <a:t>What should you work out?</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36588" y="2248451"/>
            <a:ext cx="3556576" cy="2880000"/>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99154" y="2248451"/>
            <a:ext cx="3730280" cy="2880000"/>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35424" y="2248451"/>
            <a:ext cx="3556576" cy="2880000"/>
          </a:xfrm>
          <a:prstGeom prst="rect">
            <a:avLst/>
          </a:prstGeom>
        </p:spPr>
      </p:pic>
    </p:spTree>
    <p:extLst>
      <p:ext uri="{BB962C8B-B14F-4D97-AF65-F5344CB8AC3E}">
        <p14:creationId xmlns:p14="http://schemas.microsoft.com/office/powerpoint/2010/main" val="114821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85" y="314739"/>
            <a:ext cx="10018713" cy="1752599"/>
          </a:xfrm>
        </p:spPr>
        <p:txBody>
          <a:bodyPr/>
          <a:lstStyle/>
          <a:p>
            <a:r>
              <a:rPr lang="en-US" dirty="0" smtClean="0"/>
              <a:t>What should you work out?</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7142" y="2434535"/>
            <a:ext cx="3592414" cy="2592000"/>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85400" y="2421283"/>
            <a:ext cx="3710648" cy="2592000"/>
          </a:xfrm>
          <a:prstGeom prst="rect">
            <a:avLst/>
          </a:prstGeom>
        </p:spPr>
      </p:pic>
      <p:pic>
        <p:nvPicPr>
          <p:cNvPr id="11" name="Picture 10"/>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27909" y="2421283"/>
            <a:ext cx="3537848" cy="2592000"/>
          </a:xfrm>
          <a:prstGeom prst="rect">
            <a:avLst/>
          </a:prstGeom>
        </p:spPr>
      </p:pic>
    </p:spTree>
    <p:extLst>
      <p:ext uri="{BB962C8B-B14F-4D97-AF65-F5344CB8AC3E}">
        <p14:creationId xmlns:p14="http://schemas.microsoft.com/office/powerpoint/2010/main" val="12893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should you spend?</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714500"/>
            <a:ext cx="4940300" cy="3416300"/>
          </a:xfrm>
          <a:prstGeom prst="rect">
            <a:avLst/>
          </a:prstGeom>
        </p:spPr>
      </p:pic>
      <p:sp>
        <p:nvSpPr>
          <p:cNvPr id="6" name="TextBox 5"/>
          <p:cNvSpPr txBox="1"/>
          <p:nvPr/>
        </p:nvSpPr>
        <p:spPr>
          <a:xfrm>
            <a:off x="5228258" y="5236170"/>
            <a:ext cx="1722783" cy="923330"/>
          </a:xfrm>
          <a:prstGeom prst="rect">
            <a:avLst/>
          </a:prstGeom>
          <a:noFill/>
        </p:spPr>
        <p:txBody>
          <a:bodyPr wrap="square" rtlCol="0">
            <a:spAutoFit/>
          </a:bodyPr>
          <a:lstStyle/>
          <a:p>
            <a:r>
              <a:rPr lang="en-US" dirty="0" smtClean="0"/>
              <a:t>Insert fancier version of </a:t>
            </a:r>
            <a:r>
              <a:rPr lang="en-US" smtClean="0"/>
              <a:t>this graph</a:t>
            </a:r>
            <a:endParaRPr lang="en-US"/>
          </a:p>
        </p:txBody>
      </p:sp>
    </p:spTree>
    <p:extLst>
      <p:ext uri="{BB962C8B-B14F-4D97-AF65-F5344CB8AC3E}">
        <p14:creationId xmlns:p14="http://schemas.microsoft.com/office/powerpoint/2010/main" val="1265144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243</TotalTime>
  <Words>716</Words>
  <Application>Microsoft Macintosh PowerPoint</Application>
  <PresentationFormat>Widescreen</PresentationFormat>
  <Paragraphs>217</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Mangal</vt:lpstr>
      <vt:lpstr>Wingdings</vt:lpstr>
      <vt:lpstr>Arial</vt:lpstr>
      <vt:lpstr>Parallax</vt:lpstr>
      <vt:lpstr>ClassPass Web Scraping project</vt:lpstr>
      <vt:lpstr>Table of contents:</vt:lpstr>
      <vt:lpstr>Motivation for this topic</vt:lpstr>
      <vt:lpstr>The scraping</vt:lpstr>
      <vt:lpstr>Where should you work out?</vt:lpstr>
      <vt:lpstr>Where should you work out?</vt:lpstr>
      <vt:lpstr>What should you work out?</vt:lpstr>
      <vt:lpstr>What should you work out?</vt:lpstr>
      <vt:lpstr>How much should you spend? </vt:lpstr>
      <vt:lpstr>How much should you spend? </vt:lpstr>
      <vt:lpstr>Future Investigations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Classpass Web Scraping project</dc:title>
  <dc:creator>Alster, George</dc:creator>
  <cp:lastModifiedBy>Alster, George</cp:lastModifiedBy>
  <cp:revision>30</cp:revision>
  <dcterms:created xsi:type="dcterms:W3CDTF">2019-04-18T23:51:22Z</dcterms:created>
  <dcterms:modified xsi:type="dcterms:W3CDTF">2019-04-19T21:11:28Z</dcterms:modified>
</cp:coreProperties>
</file>