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trictFirstAndLastChars="0" saveSubsetFonts="1" autoCompressPictures="0">
  <p:sldMasterIdLst>
    <p:sldMasterId id="2147483655" r:id="rId1"/>
  </p:sldMasterIdLst>
  <p:notesMasterIdLst>
    <p:notesMasterId r:id="rId14"/>
  </p:notesMasterIdLst>
  <p:sldIdLst>
    <p:sldId id="256" r:id="rId2"/>
    <p:sldId id="258" r:id="rId3"/>
    <p:sldId id="261" r:id="rId4"/>
    <p:sldId id="262" r:id="rId5"/>
    <p:sldId id="271" r:id="rId6"/>
    <p:sldId id="263" r:id="rId7"/>
    <p:sldId id="264" r:id="rId8"/>
    <p:sldId id="265" r:id="rId9"/>
    <p:sldId id="266" r:id="rId10"/>
    <p:sldId id="267" r:id="rId11"/>
    <p:sldId id="268" r:id="rId12"/>
    <p:sldId id="270"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89"/>
    <p:restoredTop sz="93276"/>
  </p:normalViewPr>
  <p:slideViewPr>
    <p:cSldViewPr snapToGrid="0" snapToObjects="1">
      <p:cViewPr varScale="1">
        <p:scale>
          <a:sx n="120" d="100"/>
          <a:sy n="120" d="100"/>
        </p:scale>
        <p:origin x="16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9" name="Shape 5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Therefore, a better measure of popularity is quite simply the number of reviews. After calculating the correlations between all numeric variables it was clear that the highest correlation was that between price and reviews which can be seen here (fancy plot)</a:t>
            </a:r>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extLst>
      <p:ext uri="{BB962C8B-B14F-4D97-AF65-F5344CB8AC3E}">
        <p14:creationId xmlns:p14="http://schemas.microsoft.com/office/powerpoint/2010/main" val="25219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extLst>
      <p:ext uri="{BB962C8B-B14F-4D97-AF65-F5344CB8AC3E}">
        <p14:creationId xmlns:p14="http://schemas.microsoft.com/office/powerpoint/2010/main" val="61405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5" name="Shape 75"/>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Selenium</a:t>
            </a:r>
            <a:r>
              <a:rPr lang="en-US" baseline="0" dirty="0" smtClean="0"/>
              <a:t> was used. Had to first log into the website, thankfully they have a two week free trial. Each new page was the same </a:t>
            </a:r>
            <a:r>
              <a:rPr lang="en-US" baseline="0" dirty="0" err="1" smtClean="0"/>
              <a:t>url</a:t>
            </a:r>
            <a:r>
              <a:rPr lang="en-US" baseline="0" dirty="0" smtClean="0"/>
              <a:t> and so selenium had to be used. There were some </a:t>
            </a:r>
            <a:r>
              <a:rPr lang="en-US" baseline="0" dirty="0" err="1" smtClean="0"/>
              <a:t>epmty</a:t>
            </a:r>
            <a:r>
              <a:rPr lang="en-US" baseline="0" dirty="0" smtClean="0"/>
              <a:t> values so these were replaced with none and then cleaned up afterwards. Sample above of the </a:t>
            </a:r>
            <a:r>
              <a:rPr lang="en-US" baseline="0" dirty="0" err="1" smtClean="0"/>
              <a:t>intial</a:t>
            </a:r>
            <a:r>
              <a:rPr lang="en-US" baseline="0" dirty="0" smtClean="0"/>
              <a:t> data set collected before any cleaning or </a:t>
            </a:r>
            <a:r>
              <a:rPr lang="en-US" baseline="0" dirty="0" err="1" smtClean="0"/>
              <a:t>orgainsation</a:t>
            </a:r>
            <a:r>
              <a:rPr lang="en-US" baseline="0" dirty="0" smtClean="0"/>
              <a:t>. </a:t>
            </a:r>
            <a:endParaRPr lang="en-US" dirty="0" smtClean="0"/>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spTree>
    <p:extLst>
      <p:ext uri="{BB962C8B-B14F-4D97-AF65-F5344CB8AC3E}">
        <p14:creationId xmlns:p14="http://schemas.microsoft.com/office/powerpoint/2010/main" val="1363045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Note that the most popular </a:t>
            </a:r>
            <a:r>
              <a:rPr lang="en-US" dirty="0" err="1" smtClean="0"/>
              <a:t>isnt</a:t>
            </a:r>
            <a:r>
              <a:rPr lang="en-US" dirty="0" smtClean="0"/>
              <a:t> the most expensive </a:t>
            </a:r>
            <a:r>
              <a:rPr lang="mr-IN" dirty="0" smtClean="0"/>
              <a:t>–</a:t>
            </a:r>
            <a:r>
              <a:rPr lang="en-US" dirty="0" smtClean="0"/>
              <a:t> also in</a:t>
            </a:r>
            <a:r>
              <a:rPr lang="en-US" baseline="0" dirty="0" smtClean="0"/>
              <a:t> a separate analysis it was discovered that the average rating barely varies across these locations</a:t>
            </a:r>
            <a:endParaRPr lang="en-US" dirty="0" smtClean="0"/>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extLst>
      <p:ext uri="{BB962C8B-B14F-4D97-AF65-F5344CB8AC3E}">
        <p14:creationId xmlns:p14="http://schemas.microsoft.com/office/powerpoint/2010/main" val="1706755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Upon</a:t>
            </a:r>
            <a:r>
              <a:rPr lang="en-US" baseline="0" dirty="0" smtClean="0"/>
              <a:t> deciding which location you want to work out in, you are then faced with the question of which is the best gym to go to in that area </a:t>
            </a:r>
            <a:r>
              <a:rPr lang="mr-IN" baseline="0" dirty="0" smtClean="0"/>
              <a:t>–</a:t>
            </a:r>
            <a:r>
              <a:rPr lang="en-US" baseline="0" dirty="0" smtClean="0"/>
              <a:t> here is a list of the most popular gyms for each of the densely populated areas. The table on the right shows most popular classes irrelevant of location. For these classes we can see how </a:t>
            </a:r>
            <a:r>
              <a:rPr lang="en-US" baseline="0" dirty="0" err="1" smtClean="0"/>
              <a:t>tey</a:t>
            </a:r>
            <a:r>
              <a:rPr lang="en-US" baseline="0" dirty="0" smtClean="0"/>
              <a:t> fair in respect to our key variables </a:t>
            </a:r>
            <a:r>
              <a:rPr lang="mr-IN" baseline="0" dirty="0" smtClean="0"/>
              <a:t>–</a:t>
            </a:r>
            <a:r>
              <a:rPr lang="en-US" baseline="0" dirty="0" smtClean="0"/>
              <a:t> in particular we notice that they are mostly expensive, have high ratings, </a:t>
            </a:r>
            <a:r>
              <a:rPr lang="en-US" baseline="0" dirty="0" err="1" smtClean="0"/>
              <a:t>obvioulsy</a:t>
            </a:r>
            <a:r>
              <a:rPr lang="en-US" baseline="0" dirty="0" smtClean="0"/>
              <a:t> popular and also see ( as concluded from other analysis) that the duration of the class has little correlation with the popularity</a:t>
            </a:r>
            <a:endParaRPr lang="en-US" dirty="0" smtClean="0"/>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Tree>
    <p:extLst>
      <p:ext uri="{BB962C8B-B14F-4D97-AF65-F5344CB8AC3E}">
        <p14:creationId xmlns:p14="http://schemas.microsoft.com/office/powerpoint/2010/main" val="1616927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spTree>
    <p:extLst>
      <p:ext uri="{BB962C8B-B14F-4D97-AF65-F5344CB8AC3E}">
        <p14:creationId xmlns:p14="http://schemas.microsoft.com/office/powerpoint/2010/main" val="1360280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extLst>
      <p:ext uri="{BB962C8B-B14F-4D97-AF65-F5344CB8AC3E}">
        <p14:creationId xmlns:p14="http://schemas.microsoft.com/office/powerpoint/2010/main" val="1284660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looks like highest rated classes are actually cheaper. Further analysis- show that the highly rated classes have very few reviews and so not reliable - show fancy graph. </a:t>
            </a:r>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extLst>
      <p:ext uri="{BB962C8B-B14F-4D97-AF65-F5344CB8AC3E}">
        <p14:creationId xmlns:p14="http://schemas.microsoft.com/office/powerpoint/2010/main" val="684570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pic>
        <p:nvPicPr>
          <p:cNvPr id="16" name="Shape 16"/>
          <p:cNvPicPr preferRelativeResize="0"/>
          <p:nvPr/>
        </p:nvPicPr>
        <p:blipFill rotWithShape="1">
          <a:blip r:embed="rId2">
            <a:alphaModFix/>
          </a:blip>
          <a:srcRect/>
          <a:stretch/>
        </p:blipFill>
        <p:spPr>
          <a:xfrm>
            <a:off x="-35516" y="-60889"/>
            <a:ext cx="9251780" cy="6943310"/>
          </a:xfrm>
          <a:prstGeom prst="rect">
            <a:avLst/>
          </a:prstGeom>
          <a:noFill/>
          <a:ln>
            <a:noFill/>
          </a:ln>
        </p:spPr>
      </p:pic>
      <p:sp>
        <p:nvSpPr>
          <p:cNvPr id="17" name="Shape 17"/>
          <p:cNvSpPr txBox="1">
            <a:spLocks noGrp="1"/>
          </p:cNvSpPr>
          <p:nvPr>
            <p:ph type="ctrTitle"/>
          </p:nvPr>
        </p:nvSpPr>
        <p:spPr>
          <a:xfrm>
            <a:off x="1844064" y="1770593"/>
            <a:ext cx="4794523" cy="2747473"/>
          </a:xfrm>
          <a:prstGeom prst="rect">
            <a:avLst/>
          </a:prstGeom>
          <a:noFill/>
          <a:ln>
            <a:noFill/>
          </a:ln>
        </p:spPr>
        <p:txBody>
          <a:bodyPr lIns="91425" tIns="91425" rIns="91425" bIns="91425" anchor="ctr" anchorCtr="0"/>
          <a:lstStyle>
            <a:lvl1pPr marL="0" marR="0" lvl="0" indent="0" algn="r" rtl="0">
              <a:spcBef>
                <a:spcPts val="0"/>
              </a:spcBef>
              <a:buClr>
                <a:srgbClr val="1089DA"/>
              </a:buClr>
              <a:buSzPct val="100000"/>
              <a:buFont typeface="Impact"/>
              <a:buNone/>
              <a:defRPr sz="4800">
                <a:latin typeface="Impact"/>
                <a:ea typeface="Impact"/>
                <a:cs typeface="Impact"/>
                <a:sym typeface="Impact"/>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8" name="Shape 18"/>
          <p:cNvSpPr txBox="1">
            <a:spLocks noGrp="1"/>
          </p:cNvSpPr>
          <p:nvPr>
            <p:ph type="subTitle" idx="1"/>
          </p:nvPr>
        </p:nvSpPr>
        <p:spPr>
          <a:xfrm>
            <a:off x="1844064" y="4884398"/>
            <a:ext cx="4794523" cy="961988"/>
          </a:xfrm>
          <a:prstGeom prst="rect">
            <a:avLst/>
          </a:prstGeom>
          <a:noFill/>
          <a:ln>
            <a:noFill/>
          </a:ln>
        </p:spPr>
        <p:txBody>
          <a:bodyPr lIns="91425" tIns="91425" rIns="91425" bIns="91425" anchor="t" anchorCtr="0"/>
          <a:lstStyle>
            <a:lvl1pPr marL="0" marR="0" lvl="0" indent="0" algn="r" rtl="0">
              <a:spcBef>
                <a:spcPts val="320"/>
              </a:spcBef>
              <a:buClr>
                <a:srgbClr val="50B0D1"/>
              </a:buClr>
              <a:buFont typeface="Noto Symbol"/>
              <a:buNone/>
              <a:defRPr/>
            </a:lvl1pPr>
            <a:lvl2pPr marL="457200" marR="0" lvl="1" indent="0" algn="ctr" rtl="0">
              <a:spcBef>
                <a:spcPts val="480"/>
              </a:spcBef>
              <a:buClr>
                <a:srgbClr val="50B0D1"/>
              </a:buClr>
              <a:buFont typeface="Merriweather Sans"/>
              <a:buNone/>
              <a:defRPr/>
            </a:lvl2pPr>
            <a:lvl3pPr marL="914400" marR="0" lvl="2" indent="0" algn="ctr" rtl="0">
              <a:spcBef>
                <a:spcPts val="480"/>
              </a:spcBef>
              <a:buClr>
                <a:srgbClr val="50B0D1"/>
              </a:buClr>
              <a:buFont typeface="Merriweather Sans"/>
              <a:buNone/>
              <a:defRPr/>
            </a:lvl3pPr>
            <a:lvl4pPr marL="1371600" marR="0" lvl="3" indent="0" algn="ctr" rtl="0">
              <a:spcBef>
                <a:spcPts val="480"/>
              </a:spcBef>
              <a:buClr>
                <a:srgbClr val="50B0D1"/>
              </a:buClr>
              <a:buFont typeface="Merriweather Sans"/>
              <a:buNone/>
              <a:defRPr/>
            </a:lvl4pPr>
            <a:lvl5pPr marL="1828800" marR="0" lvl="4" indent="0" algn="ctr" rtl="0">
              <a:spcBef>
                <a:spcPts val="480"/>
              </a:spcBef>
              <a:buClr>
                <a:srgbClr val="50B0D1"/>
              </a:buClr>
              <a:buFont typeface="Merriweather Sans"/>
              <a:buNone/>
              <a:defRPr/>
            </a:lvl5pPr>
            <a:lvl6pPr marL="2286000" marR="0" lvl="5" indent="0" algn="ctr" rtl="0">
              <a:spcBef>
                <a:spcPts val="400"/>
              </a:spcBef>
              <a:buClr>
                <a:srgbClr val="888888"/>
              </a:buClr>
              <a:buFont typeface="Arial"/>
              <a:buNone/>
              <a:defRPr/>
            </a:lvl6pPr>
            <a:lvl7pPr marL="2743200" marR="0" lvl="6" indent="0" algn="ctr" rtl="0">
              <a:spcBef>
                <a:spcPts val="400"/>
              </a:spcBef>
              <a:buClr>
                <a:srgbClr val="888888"/>
              </a:buClr>
              <a:buFont typeface="Arial"/>
              <a:buNone/>
              <a:defRPr/>
            </a:lvl7pPr>
            <a:lvl8pPr marL="3200400" marR="0" lvl="7" indent="0" algn="ctr" rtl="0">
              <a:spcBef>
                <a:spcPts val="400"/>
              </a:spcBef>
              <a:buClr>
                <a:srgbClr val="888888"/>
              </a:buClr>
              <a:buFont typeface="Arial"/>
              <a:buNone/>
              <a:defRPr/>
            </a:lvl8pPr>
            <a:lvl9pPr marL="3657600" marR="0" lvl="8" indent="0" algn="ctr" rtl="0">
              <a:spcBef>
                <a:spcPts val="400"/>
              </a:spcBef>
              <a:buClr>
                <a:srgbClr val="888888"/>
              </a:buClr>
              <a:buFont typeface="Arial"/>
              <a:buNone/>
              <a:defRPr/>
            </a:lvl9pPr>
          </a:lstStyle>
          <a:p>
            <a:endParaRPr/>
          </a:p>
        </p:txBody>
      </p:sp>
      <p:pic>
        <p:nvPicPr>
          <p:cNvPr id="19" name="Shape 19" descr="Data_Science_Logos_final_horizontal_blacktext.png"/>
          <p:cNvPicPr preferRelativeResize="0"/>
          <p:nvPr/>
        </p:nvPicPr>
        <p:blipFill rotWithShape="1">
          <a:blip r:embed="rId3">
            <a:alphaModFix/>
          </a:blip>
          <a:srcRect/>
          <a:stretch/>
        </p:blipFill>
        <p:spPr>
          <a:xfrm>
            <a:off x="4325519" y="1122366"/>
            <a:ext cx="2313068" cy="495196"/>
          </a:xfrm>
          <a:prstGeom prst="rect">
            <a:avLst/>
          </a:prstGeom>
          <a:noFill/>
          <a:ln>
            <a:noFill/>
          </a:ln>
        </p:spPr>
      </p:pic>
      <p:pic>
        <p:nvPicPr>
          <p:cNvPr id="20" name="Shape 20"/>
          <p:cNvPicPr preferRelativeResize="0"/>
          <p:nvPr/>
        </p:nvPicPr>
        <p:blipFill rotWithShape="1">
          <a:blip r:embed="rId4">
            <a:alphaModFix/>
          </a:blip>
          <a:srcRect/>
          <a:stretch/>
        </p:blipFill>
        <p:spPr>
          <a:xfrm>
            <a:off x="3133386" y="4697476"/>
            <a:ext cx="3505200" cy="253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Contents">
    <p:spTree>
      <p:nvGrpSpPr>
        <p:cNvPr id="1" name="Shape 24"/>
        <p:cNvGrpSpPr/>
        <p:nvPr/>
      </p:nvGrpSpPr>
      <p:grpSpPr>
        <a:xfrm>
          <a:off x="0" y="0"/>
          <a:ext cx="0" cy="0"/>
          <a:chOff x="0" y="0"/>
          <a:chExt cx="0" cy="0"/>
        </a:xfrm>
      </p:grpSpPr>
      <p:pic>
        <p:nvPicPr>
          <p:cNvPr id="25" name="Shape 25"/>
          <p:cNvPicPr preferRelativeResize="0"/>
          <p:nvPr/>
        </p:nvPicPr>
        <p:blipFill rotWithShape="1">
          <a:blip r:embed="rId2">
            <a:alphaModFix/>
          </a:blip>
          <a:srcRect/>
          <a:stretch/>
        </p:blipFill>
        <p:spPr>
          <a:xfrm>
            <a:off x="0" y="6356350"/>
            <a:ext cx="9171310" cy="512416"/>
          </a:xfrm>
          <a:prstGeom prst="rect">
            <a:avLst/>
          </a:prstGeom>
          <a:noFill/>
          <a:ln>
            <a:noFill/>
          </a:ln>
        </p:spPr>
      </p:pic>
      <p:sp>
        <p:nvSpPr>
          <p:cNvPr id="26" name="Shape 26"/>
          <p:cNvSpPr txBox="1">
            <a:spLocks noGrp="1"/>
          </p:cNvSpPr>
          <p:nvPr>
            <p:ph type="title"/>
          </p:nvPr>
        </p:nvSpPr>
        <p:spPr>
          <a:xfrm>
            <a:off x="457200" y="436939"/>
            <a:ext cx="8229600" cy="743206"/>
          </a:xfrm>
          <a:prstGeom prst="rect">
            <a:avLst/>
          </a:prstGeom>
          <a:noFill/>
          <a:ln>
            <a:noFill/>
          </a:ln>
        </p:spPr>
        <p:txBody>
          <a:bodyPr lIns="91425" tIns="91425" rIns="91425" bIns="91425" anchor="ctr" anchorCtr="0"/>
          <a:lstStyle>
            <a:lvl1pPr lvl="0" algn="l" rtl="0">
              <a:spcBef>
                <a:spcPts val="0"/>
              </a:spcBef>
              <a:buClr>
                <a:srgbClr val="50B0D1"/>
              </a:buClr>
              <a:defRPr b="1">
                <a:solidFill>
                  <a:srgbClr val="50B0D1"/>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body" idx="1"/>
          </p:nvPr>
        </p:nvSpPr>
        <p:spPr>
          <a:xfrm>
            <a:off x="457200" y="1273401"/>
            <a:ext cx="8229600" cy="4624199"/>
          </a:xfrm>
          <a:prstGeom prst="rect">
            <a:avLst/>
          </a:prstGeom>
          <a:noFill/>
          <a:ln>
            <a:noFill/>
          </a:ln>
        </p:spPr>
        <p:txBody>
          <a:bodyPr lIns="91425" tIns="91425" rIns="91425" bIns="91425" anchor="t" anchorCtr="0"/>
          <a:lstStyle>
            <a:lvl1pPr lvl="0" rtl="0">
              <a:lnSpc>
                <a:spcPct val="115000"/>
              </a:lnSpc>
              <a:spcBef>
                <a:spcPts val="0"/>
              </a:spcBef>
              <a:spcAft>
                <a:spcPts val="1000"/>
              </a:spcAft>
              <a:defRPr/>
            </a:lvl1pPr>
            <a:lvl2pPr lvl="1" rtl="0">
              <a:lnSpc>
                <a:spcPct val="115000"/>
              </a:lnSpc>
              <a:spcBef>
                <a:spcPts val="0"/>
              </a:spcBef>
              <a:spcAft>
                <a:spcPts val="1000"/>
              </a:spcAft>
              <a:defRPr/>
            </a:lvl2pPr>
            <a:lvl3pPr lvl="2" rtl="0">
              <a:lnSpc>
                <a:spcPct val="115000"/>
              </a:lnSpc>
              <a:spcBef>
                <a:spcPts val="0"/>
              </a:spcBef>
              <a:spcAft>
                <a:spcPts val="1000"/>
              </a:spcAft>
              <a:defRPr/>
            </a:lvl3pPr>
            <a:lvl4pPr lvl="3" rtl="0">
              <a:lnSpc>
                <a:spcPct val="115000"/>
              </a:lnSpc>
              <a:spcBef>
                <a:spcPts val="0"/>
              </a:spcBef>
              <a:spcAft>
                <a:spcPts val="1000"/>
              </a:spcAft>
              <a:buClr>
                <a:srgbClr val="50B0D1"/>
              </a:buClr>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8" name="Shape 28"/>
          <p:cNvSpPr txBox="1">
            <a:spLocks noGrp="1"/>
          </p:cNvSpPr>
          <p:nvPr>
            <p:ph type="sldNum" idx="12"/>
          </p:nvPr>
        </p:nvSpPr>
        <p:spPr>
          <a:xfrm>
            <a:off x="6578857" y="6420489"/>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i="0" u="none" strike="noStrike" cap="none">
                <a:solidFill>
                  <a:schemeClr val="lt1"/>
                </a:solidFill>
                <a:latin typeface="Helvetica Neue"/>
                <a:ea typeface="Helvetica Neue"/>
                <a:cs typeface="Helvetica Neue"/>
                <a:sym typeface="Helvetica Neue"/>
              </a:rPr>
              <a:t>‹#›</a:t>
            </a:fld>
            <a:endParaRPr lang="en-US" sz="1600" b="1" i="0" u="none" strike="noStrike" cap="none">
              <a:solidFill>
                <a:schemeClr val="lt1"/>
              </a:solidFill>
              <a:latin typeface="Helvetica Neue"/>
              <a:ea typeface="Helvetica Neue"/>
              <a:cs typeface="Helvetica Neue"/>
              <a:sym typeface="Helvetica Neue"/>
            </a:endParaRPr>
          </a:p>
        </p:txBody>
      </p:sp>
      <p:pic>
        <p:nvPicPr>
          <p:cNvPr id="29" name="Shape 29"/>
          <p:cNvPicPr preferRelativeResize="0"/>
          <p:nvPr/>
        </p:nvPicPr>
        <p:blipFill rotWithShape="1">
          <a:blip r:embed="rId3">
            <a:alphaModFix/>
          </a:blip>
          <a:srcRect/>
          <a:stretch/>
        </p:blipFill>
        <p:spPr>
          <a:xfrm>
            <a:off x="457200" y="6442592"/>
            <a:ext cx="1492679" cy="321775"/>
          </a:xfrm>
          <a:prstGeom prst="rect">
            <a:avLst/>
          </a:prstGeom>
          <a:noFill/>
          <a:ln>
            <a:noFill/>
          </a:ln>
        </p:spPr>
      </p:pic>
      <p:pic>
        <p:nvPicPr>
          <p:cNvPr id="30" name="Shape 30"/>
          <p:cNvPicPr preferRelativeResize="0"/>
          <p:nvPr/>
        </p:nvPicPr>
        <p:blipFill rotWithShape="1">
          <a:blip r:embed="rId4">
            <a:alphaModFix/>
          </a:blip>
          <a:srcRect/>
          <a:stretch/>
        </p:blipFill>
        <p:spPr>
          <a:xfrm>
            <a:off x="461847" y="1185813"/>
            <a:ext cx="8229600" cy="182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Agenda">
    <p:bg>
      <p:bgPr>
        <a:solidFill>
          <a:srgbClr val="1089DA"/>
        </a:solidFill>
        <a:effectLst/>
      </p:bgPr>
    </p:bg>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457200" y="358883"/>
            <a:ext cx="8229600" cy="1193268"/>
          </a:xfrm>
          <a:prstGeom prst="rect">
            <a:avLst/>
          </a:prstGeom>
          <a:noFill/>
          <a:ln>
            <a:noFill/>
          </a:ln>
        </p:spPr>
      </p:pic>
      <p:sp>
        <p:nvSpPr>
          <p:cNvPr id="48" name="Shape 48"/>
          <p:cNvSpPr txBox="1">
            <a:spLocks noGrp="1"/>
          </p:cNvSpPr>
          <p:nvPr>
            <p:ph type="title"/>
          </p:nvPr>
        </p:nvSpPr>
        <p:spPr>
          <a:xfrm>
            <a:off x="457200" y="603704"/>
            <a:ext cx="8229600" cy="743206"/>
          </a:xfrm>
          <a:prstGeom prst="rect">
            <a:avLst/>
          </a:prstGeom>
          <a:noFill/>
          <a:ln>
            <a:noFill/>
          </a:ln>
        </p:spPr>
        <p:txBody>
          <a:bodyPr lIns="91425" tIns="91425" rIns="91425" bIns="91425" anchor="ctr" anchorCtr="0"/>
          <a:lstStyle>
            <a:lvl1pPr lvl="0" algn="l" rtl="0">
              <a:spcBef>
                <a:spcPts val="0"/>
              </a:spcBef>
              <a:buClr>
                <a:srgbClr val="FFFFFF"/>
              </a:buClr>
              <a:buSzPct val="100000"/>
              <a:buFont typeface="Impact"/>
              <a:defRPr sz="3600">
                <a:solidFill>
                  <a:srgbClr val="FFFFFF"/>
                </a:solidFill>
                <a:latin typeface="Impact"/>
                <a:ea typeface="Impact"/>
                <a:cs typeface="Impact"/>
                <a:sym typeface="Impact"/>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9" name="Shape 49"/>
          <p:cNvSpPr txBox="1">
            <a:spLocks noGrp="1"/>
          </p:cNvSpPr>
          <p:nvPr>
            <p:ph type="body" idx="1"/>
          </p:nvPr>
        </p:nvSpPr>
        <p:spPr>
          <a:xfrm>
            <a:off x="457200" y="1744565"/>
            <a:ext cx="8229600" cy="4381599"/>
          </a:xfrm>
          <a:prstGeom prst="rect">
            <a:avLst/>
          </a:prstGeom>
          <a:noFill/>
          <a:ln>
            <a:noFill/>
          </a:ln>
        </p:spPr>
        <p:txBody>
          <a:bodyPr lIns="91425" tIns="91425" rIns="91425" bIns="91425" anchor="t" anchorCtr="0"/>
          <a:lstStyle>
            <a:lvl1pPr lvl="0" rtl="0">
              <a:lnSpc>
                <a:spcPct val="115000"/>
              </a:lnSpc>
              <a:spcBef>
                <a:spcPts val="0"/>
              </a:spcBef>
              <a:spcAft>
                <a:spcPts val="1000"/>
              </a:spcAft>
              <a:buClr>
                <a:srgbClr val="FFFFFF"/>
              </a:buClr>
              <a:defRPr b="1">
                <a:solidFill>
                  <a:srgbClr val="FFFFFF"/>
                </a:solidFill>
              </a:defRPr>
            </a:lvl1pPr>
            <a:lvl2pPr lvl="1" rtl="0">
              <a:lnSpc>
                <a:spcPct val="115000"/>
              </a:lnSpc>
              <a:spcBef>
                <a:spcPts val="0"/>
              </a:spcBef>
              <a:spcAft>
                <a:spcPts val="1000"/>
              </a:spcAft>
              <a:buClr>
                <a:srgbClr val="FFFFFF"/>
              </a:buClr>
              <a:defRPr>
                <a:solidFill>
                  <a:srgbClr val="FFFFFF"/>
                </a:solidFill>
              </a:defRPr>
            </a:lvl2pPr>
            <a:lvl3pPr lvl="2" rtl="0">
              <a:lnSpc>
                <a:spcPct val="115000"/>
              </a:lnSpc>
              <a:spcBef>
                <a:spcPts val="0"/>
              </a:spcBef>
              <a:spcAft>
                <a:spcPts val="1000"/>
              </a:spcAft>
              <a:buClr>
                <a:srgbClr val="FFFFFF"/>
              </a:buClr>
              <a:defRPr>
                <a:solidFill>
                  <a:srgbClr val="FFFFFF"/>
                </a:solidFill>
              </a:defRPr>
            </a:lvl3pPr>
            <a:lvl4pPr lvl="3" rtl="0">
              <a:lnSpc>
                <a:spcPct val="115000"/>
              </a:lnSpc>
              <a:spcBef>
                <a:spcPts val="0"/>
              </a:spcBef>
              <a:buClr>
                <a:srgbClr val="FFFFFF"/>
              </a:buClr>
              <a:defRPr>
                <a:solidFill>
                  <a:srgbClr val="FFFFFF"/>
                </a:solidFill>
              </a:defRPr>
            </a:lvl4pPr>
            <a:lvl5pPr lvl="4" rtl="0">
              <a:lnSpc>
                <a:spcPct val="120000"/>
              </a:lnSpc>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a:endParaRPr/>
          </a:p>
        </p:txBody>
      </p:sp>
      <p:sp>
        <p:nvSpPr>
          <p:cNvPr id="50" name="Shape 50"/>
          <p:cNvSpPr txBox="1">
            <a:spLocks noGrp="1"/>
          </p:cNvSpPr>
          <p:nvPr>
            <p:ph type="sldNum" idx="12"/>
          </p:nvPr>
        </p:nvSpPr>
        <p:spPr>
          <a:xfrm>
            <a:off x="6553200" y="6407662"/>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i="0" u="none" strike="noStrike" cap="none">
                <a:solidFill>
                  <a:srgbClr val="FFFFFF"/>
                </a:solidFill>
                <a:latin typeface="Helvetica Neue"/>
                <a:ea typeface="Helvetica Neue"/>
                <a:cs typeface="Helvetica Neue"/>
                <a:sym typeface="Helvetica Neue"/>
              </a:rPr>
              <a:t>‹#›</a:t>
            </a:fld>
            <a:endParaRPr lang="en-US" sz="1600" b="1"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buClr>
                <a:srgbClr val="1089DA"/>
              </a:buClr>
              <a:buSzPct val="100000"/>
              <a:buFont typeface="Calibri"/>
              <a:buNone/>
              <a:defRPr sz="2400">
                <a:solidFill>
                  <a:srgbClr val="1089DA"/>
                </a:solidFill>
                <a:latin typeface="Calibri"/>
                <a:ea typeface="Calibri"/>
                <a:cs typeface="Calibri"/>
                <a:sym typeface="Calibri"/>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1" name="Shape 11"/>
          <p:cNvSpPr txBox="1">
            <a:spLocks noGrp="1"/>
          </p:cNvSpPr>
          <p:nvPr>
            <p:ph type="body" idx="1"/>
          </p:nvPr>
        </p:nvSpPr>
        <p:spPr>
          <a:xfrm>
            <a:off x="457200" y="1371600"/>
            <a:ext cx="8229600" cy="4659900"/>
          </a:xfrm>
          <a:prstGeom prst="rect">
            <a:avLst/>
          </a:prstGeom>
          <a:noFill/>
          <a:ln>
            <a:noFill/>
          </a:ln>
        </p:spPr>
        <p:txBody>
          <a:bodyPr lIns="91425" tIns="91425" rIns="91425" bIns="91425" anchor="t" anchorCtr="0"/>
          <a:lstStyle>
            <a:lvl1pPr marL="342900" marR="0" lvl="0" indent="-228600" algn="l" rtl="0">
              <a:lnSpc>
                <a:spcPct val="120000"/>
              </a:lnSpc>
              <a:spcBef>
                <a:spcPts val="480"/>
              </a:spcBef>
              <a:buClr>
                <a:srgbClr val="50B0D1"/>
              </a:buClr>
              <a:buSzPct val="100000"/>
              <a:buFont typeface="Calibri"/>
              <a:buChar char="❖"/>
              <a:defRPr sz="2000">
                <a:solidFill>
                  <a:srgbClr val="313131"/>
                </a:solidFill>
                <a:latin typeface="Calibri"/>
                <a:ea typeface="Calibri"/>
                <a:cs typeface="Calibri"/>
                <a:sym typeface="Calibri"/>
              </a:defRPr>
            </a:lvl1pPr>
            <a:lvl2pPr marL="742950" marR="0" lvl="1" indent="-171450" algn="l" rtl="0">
              <a:lnSpc>
                <a:spcPct val="120000"/>
              </a:lnSpc>
              <a:spcBef>
                <a:spcPts val="480"/>
              </a:spcBef>
              <a:buClr>
                <a:srgbClr val="50B0D1"/>
              </a:buClr>
              <a:buSzPct val="100000"/>
              <a:buFont typeface="Calibri"/>
              <a:buChar char="➢"/>
              <a:defRPr sz="2000">
                <a:solidFill>
                  <a:srgbClr val="313131"/>
                </a:solidFill>
                <a:latin typeface="Calibri"/>
                <a:ea typeface="Calibri"/>
                <a:cs typeface="Calibri"/>
                <a:sym typeface="Calibri"/>
              </a:defRPr>
            </a:lvl2pPr>
            <a:lvl3pPr marL="1143000" marR="0" lvl="2" indent="-114300" algn="l" rtl="0">
              <a:lnSpc>
                <a:spcPct val="120000"/>
              </a:lnSpc>
              <a:spcBef>
                <a:spcPts val="480"/>
              </a:spcBef>
              <a:buClr>
                <a:srgbClr val="50B0D1"/>
              </a:buClr>
              <a:buSzPct val="100000"/>
              <a:buFont typeface="Calibri"/>
              <a:buChar char="■"/>
              <a:defRPr sz="2000">
                <a:solidFill>
                  <a:srgbClr val="313131"/>
                </a:solidFill>
                <a:latin typeface="Calibri"/>
                <a:ea typeface="Calibri"/>
                <a:cs typeface="Calibri"/>
                <a:sym typeface="Calibri"/>
              </a:defRPr>
            </a:lvl3pPr>
            <a:lvl4pPr marL="1600200" marR="0" lvl="3" indent="-114300" algn="l" rtl="0">
              <a:lnSpc>
                <a:spcPct val="120000"/>
              </a:lnSpc>
              <a:spcBef>
                <a:spcPts val="480"/>
              </a:spcBef>
              <a:buClr>
                <a:srgbClr val="313131"/>
              </a:buClr>
              <a:buSzPct val="100000"/>
              <a:buFont typeface="Calibri"/>
              <a:buChar char="●"/>
              <a:defRPr sz="2000">
                <a:solidFill>
                  <a:srgbClr val="313131"/>
                </a:solidFill>
                <a:latin typeface="Calibri"/>
                <a:ea typeface="Calibri"/>
                <a:cs typeface="Calibri"/>
                <a:sym typeface="Calibri"/>
              </a:defRPr>
            </a:lvl4pPr>
            <a:lvl5pPr marL="2057400" marR="0" lvl="4" indent="-114300" algn="l" rtl="0">
              <a:lnSpc>
                <a:spcPct val="120000"/>
              </a:lnSpc>
              <a:spcBef>
                <a:spcPts val="480"/>
              </a:spcBef>
              <a:buClr>
                <a:srgbClr val="313131"/>
              </a:buClr>
              <a:buSzPct val="100000"/>
              <a:buFont typeface="Calibri"/>
              <a:buChar char="◆"/>
              <a:defRPr sz="2000">
                <a:solidFill>
                  <a:srgbClr val="313131"/>
                </a:solidFill>
                <a:latin typeface="Calibri"/>
                <a:ea typeface="Calibri"/>
                <a:cs typeface="Calibri"/>
                <a:sym typeface="Calibri"/>
              </a:defRPr>
            </a:lvl5pPr>
            <a:lvl6pPr marL="2514600" marR="0" lvl="5"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6pPr>
            <a:lvl7pPr marL="2971800" marR="0" lvl="6"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7pPr>
            <a:lvl8pPr marL="3429000" marR="0" lvl="7"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8pPr>
            <a:lvl9pPr marL="3886200" marR="0" lvl="8"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i="0" u="none" strike="noStrike" cap="none">
                <a:solidFill>
                  <a:srgbClr val="FFFFFF"/>
                </a:solidFill>
                <a:latin typeface="Helvetica Neue"/>
                <a:ea typeface="Helvetica Neue"/>
                <a:cs typeface="Helvetica Neue"/>
                <a:sym typeface="Helvetica Neue"/>
              </a:rPr>
              <a:t>‹#›</a:t>
            </a:fld>
            <a:endParaRPr lang="en-US" sz="1600" b="1"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844064" y="1770593"/>
            <a:ext cx="4794599" cy="2747399"/>
          </a:xfrm>
          <a:prstGeom prst="rect">
            <a:avLst/>
          </a:prstGeom>
        </p:spPr>
        <p:txBody>
          <a:bodyPr lIns="91425" tIns="91425" rIns="91425" bIns="91425" anchor="ctr" anchorCtr="0">
            <a:noAutofit/>
          </a:bodyPr>
          <a:lstStyle/>
          <a:p>
            <a:pPr lvl="0" algn="ctr"/>
            <a:r>
              <a:rPr lang="en-US" dirty="0"/>
              <a:t>ClassPass Web Scraping project</a:t>
            </a:r>
            <a:endParaRPr dirty="0"/>
          </a:p>
        </p:txBody>
      </p:sp>
      <p:sp>
        <p:nvSpPr>
          <p:cNvPr id="62" name="Shape 62"/>
          <p:cNvSpPr txBox="1">
            <a:spLocks noGrp="1"/>
          </p:cNvSpPr>
          <p:nvPr>
            <p:ph type="subTitle" idx="1"/>
          </p:nvPr>
        </p:nvSpPr>
        <p:spPr>
          <a:xfrm>
            <a:off x="1844064" y="4884398"/>
            <a:ext cx="4794599" cy="962099"/>
          </a:xfrm>
          <a:prstGeom prst="rect">
            <a:avLst/>
          </a:prstGeom>
        </p:spPr>
        <p:txBody>
          <a:bodyPr lIns="91425" tIns="91425" rIns="91425" bIns="91425" anchor="t" anchorCtr="0">
            <a:noAutofit/>
          </a:bodyPr>
          <a:lstStyle/>
          <a:p>
            <a:pPr>
              <a:spcBef>
                <a:spcPts val="0"/>
              </a:spcBef>
            </a:pPr>
            <a:r>
              <a:rPr lang="en-US" dirty="0"/>
              <a:t>George Alster</a:t>
            </a:r>
          </a:p>
          <a:p>
            <a:pPr lvl="0">
              <a:spcBef>
                <a:spcPts val="0"/>
              </a:spcBef>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How much should you spend?</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9354"/>
          <a:stretch/>
        </p:blipFill>
        <p:spPr>
          <a:xfrm>
            <a:off x="8016949" y="1786269"/>
            <a:ext cx="1051442" cy="3200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58" y="1329956"/>
            <a:ext cx="7641991" cy="4517951"/>
          </a:xfrm>
          <a:prstGeom prst="rect">
            <a:avLst/>
          </a:prstGeom>
        </p:spPr>
      </p:pic>
    </p:spTree>
    <p:extLst>
      <p:ext uri="{BB962C8B-B14F-4D97-AF65-F5344CB8AC3E}">
        <p14:creationId xmlns:p14="http://schemas.microsoft.com/office/powerpoint/2010/main" val="487495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How much should you spend?</a:t>
            </a:r>
            <a:br>
              <a:rPr lang="en-US" dirty="0"/>
            </a:b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70539" y="1685234"/>
            <a:ext cx="4470400" cy="4521200"/>
          </a:xfrm>
          <a:prstGeom prst="rect">
            <a:avLst/>
          </a:prstGeom>
        </p:spPr>
      </p:pic>
    </p:spTree>
    <p:extLst>
      <p:ext uri="{BB962C8B-B14F-4D97-AF65-F5344CB8AC3E}">
        <p14:creationId xmlns:p14="http://schemas.microsoft.com/office/powerpoint/2010/main" val="1502883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Future Investigations</a:t>
            </a:r>
            <a:endParaRPr lang="en-US" dirty="0"/>
          </a:p>
        </p:txBody>
      </p:sp>
      <p:sp>
        <p:nvSpPr>
          <p:cNvPr id="100" name="Shape 100"/>
          <p:cNvSpPr txBox="1">
            <a:spLocks noGrp="1"/>
          </p:cNvSpPr>
          <p:nvPr>
            <p:ph type="body" idx="1"/>
          </p:nvPr>
        </p:nvSpPr>
        <p:spPr>
          <a:xfrm>
            <a:off x="457200" y="2262229"/>
            <a:ext cx="8229600" cy="1884469"/>
          </a:xfrm>
          <a:prstGeom prst="rect">
            <a:avLst/>
          </a:prstGeom>
        </p:spPr>
        <p:txBody>
          <a:bodyPr lIns="91425" tIns="91425" rIns="91425" bIns="91425" anchor="t" anchorCtr="0">
            <a:noAutofit/>
          </a:bodyPr>
          <a:lstStyle/>
          <a:p>
            <a:pPr marL="457200">
              <a:lnSpc>
                <a:spcPct val="200000"/>
              </a:lnSpc>
            </a:pPr>
            <a:r>
              <a:rPr lang="en-US" dirty="0" smtClean="0"/>
              <a:t>Comparative </a:t>
            </a:r>
            <a:r>
              <a:rPr lang="en-US" dirty="0"/>
              <a:t>analysis for each day of the week</a:t>
            </a:r>
          </a:p>
          <a:p>
            <a:pPr marL="457200">
              <a:lnSpc>
                <a:spcPct val="200000"/>
              </a:lnSpc>
            </a:pPr>
            <a:r>
              <a:rPr lang="en-US" dirty="0"/>
              <a:t>Gym and genre specific trends across cities, states and countries</a:t>
            </a:r>
          </a:p>
          <a:p>
            <a:pPr marL="457200" lvl="0" indent="-228600" rtl="0">
              <a:spcBef>
                <a:spcPts val="0"/>
              </a:spcBef>
            </a:pPr>
            <a:endParaRPr lang="en-US" dirty="0" smtClean="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extLst>
      <p:ext uri="{BB962C8B-B14F-4D97-AF65-F5344CB8AC3E}">
        <p14:creationId xmlns:p14="http://schemas.microsoft.com/office/powerpoint/2010/main" val="32279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603704"/>
            <a:ext cx="8229600" cy="743100"/>
          </a:xfrm>
          <a:prstGeom prst="rect">
            <a:avLst/>
          </a:prstGeom>
        </p:spPr>
        <p:txBody>
          <a:bodyPr lIns="91425" tIns="91425" rIns="91425" bIns="91425" anchor="ctr" anchorCtr="0">
            <a:noAutofit/>
          </a:bodyPr>
          <a:lstStyle/>
          <a:p>
            <a:pPr lvl="0">
              <a:spcBef>
                <a:spcPts val="0"/>
              </a:spcBef>
              <a:buNone/>
            </a:pPr>
            <a:r>
              <a:rPr lang="en-US"/>
              <a:t>OVERVIEW</a:t>
            </a:r>
          </a:p>
        </p:txBody>
      </p:sp>
      <p:sp>
        <p:nvSpPr>
          <p:cNvPr id="78" name="Shape 78"/>
          <p:cNvSpPr txBox="1">
            <a:spLocks noGrp="1"/>
          </p:cNvSpPr>
          <p:nvPr>
            <p:ph type="body" idx="1"/>
          </p:nvPr>
        </p:nvSpPr>
        <p:spPr>
          <a:xfrm>
            <a:off x="457200" y="1744565"/>
            <a:ext cx="8229600" cy="4381500"/>
          </a:xfrm>
          <a:prstGeom prst="rect">
            <a:avLst/>
          </a:prstGeom>
        </p:spPr>
        <p:txBody>
          <a:bodyPr lIns="91425" tIns="91425" rIns="91425" bIns="91425" anchor="t" anchorCtr="0">
            <a:noAutofit/>
          </a:bodyPr>
          <a:lstStyle/>
          <a:p>
            <a:pPr>
              <a:lnSpc>
                <a:spcPct val="200000"/>
              </a:lnSpc>
            </a:pPr>
            <a:r>
              <a:rPr lang="en-US" dirty="0"/>
              <a:t>Motivation for this topic</a:t>
            </a:r>
          </a:p>
          <a:p>
            <a:pPr>
              <a:lnSpc>
                <a:spcPct val="200000"/>
              </a:lnSpc>
            </a:pPr>
            <a:r>
              <a:rPr lang="en-US" dirty="0"/>
              <a:t>The scraping </a:t>
            </a:r>
          </a:p>
          <a:p>
            <a:pPr>
              <a:lnSpc>
                <a:spcPct val="200000"/>
              </a:lnSpc>
            </a:pPr>
            <a:r>
              <a:rPr lang="en-US" dirty="0"/>
              <a:t>Where should you work out?</a:t>
            </a:r>
          </a:p>
          <a:p>
            <a:pPr>
              <a:lnSpc>
                <a:spcPct val="200000"/>
              </a:lnSpc>
            </a:pPr>
            <a:r>
              <a:rPr lang="en-US" dirty="0"/>
              <a:t>What should you work out?</a:t>
            </a:r>
          </a:p>
          <a:p>
            <a:pPr>
              <a:lnSpc>
                <a:spcPct val="200000"/>
              </a:lnSpc>
            </a:pPr>
            <a:r>
              <a:rPr lang="en-US" dirty="0"/>
              <a:t>How much should you spend?</a:t>
            </a:r>
          </a:p>
          <a:p>
            <a:pPr>
              <a:lnSpc>
                <a:spcPct val="200000"/>
              </a:lnSpc>
            </a:pPr>
            <a:r>
              <a:rPr lang="en-US" dirty="0"/>
              <a:t>Future investigations</a:t>
            </a:r>
          </a:p>
          <a:p>
            <a:pPr marL="457200" lvl="0" indent="-228600" rtl="0">
              <a:spcBef>
                <a:spcPts val="0"/>
              </a:spcBef>
            </a:pPr>
            <a:endParaRPr lang="en-US" dirty="0" smtClean="0"/>
          </a:p>
        </p:txBody>
      </p:sp>
      <p:sp>
        <p:nvSpPr>
          <p:cNvPr id="79" name="Shape 79"/>
          <p:cNvSpPr txBox="1">
            <a:spLocks noGrp="1"/>
          </p:cNvSpPr>
          <p:nvPr>
            <p:ph type="sldNum" idx="12"/>
          </p:nvPr>
        </p:nvSpPr>
        <p:spPr>
          <a:xfrm>
            <a:off x="6553200" y="6407662"/>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Motivation for this topic</a:t>
            </a:r>
            <a:endParaRPr lang="en-US" dirty="0"/>
          </a:p>
        </p:txBody>
      </p:sp>
      <p:sp>
        <p:nvSpPr>
          <p:cNvPr id="100" name="Shape 100"/>
          <p:cNvSpPr txBox="1">
            <a:spLocks noGrp="1"/>
          </p:cNvSpPr>
          <p:nvPr>
            <p:ph type="body" idx="1"/>
          </p:nvPr>
        </p:nvSpPr>
        <p:spPr>
          <a:xfrm>
            <a:off x="457200" y="1273401"/>
            <a:ext cx="8229600" cy="4624199"/>
          </a:xfrm>
          <a:prstGeom prst="rect">
            <a:avLst/>
          </a:prstGeom>
        </p:spPr>
        <p:txBody>
          <a:bodyPr lIns="91425" tIns="91425" rIns="91425" bIns="91425" anchor="t" anchorCtr="0">
            <a:noAutofit/>
          </a:bodyPr>
          <a:lstStyle/>
          <a:p>
            <a:pPr>
              <a:lnSpc>
                <a:spcPct val="200000"/>
              </a:lnSpc>
            </a:pPr>
            <a:r>
              <a:rPr lang="en-US" dirty="0"/>
              <a:t>Key data facts</a:t>
            </a:r>
          </a:p>
          <a:p>
            <a:pPr marL="685800" lvl="1" indent="-285750">
              <a:lnSpc>
                <a:spcPct val="200000"/>
              </a:lnSpc>
              <a:buFont typeface="Wingdings" charset="2"/>
              <a:buChar char="Ø"/>
            </a:pPr>
            <a:r>
              <a:rPr lang="en-US" dirty="0"/>
              <a:t>2000+ classes per day</a:t>
            </a:r>
          </a:p>
          <a:p>
            <a:pPr marL="685800" lvl="1" indent="-285750">
              <a:lnSpc>
                <a:spcPct val="200000"/>
              </a:lnSpc>
              <a:buFont typeface="Wingdings" charset="2"/>
              <a:buChar char="Ø"/>
            </a:pPr>
            <a:r>
              <a:rPr lang="en-US" dirty="0"/>
              <a:t>910+ distinct classes</a:t>
            </a:r>
          </a:p>
          <a:p>
            <a:pPr marL="685800" lvl="1" indent="-285750">
              <a:lnSpc>
                <a:spcPct val="200000"/>
              </a:lnSpc>
              <a:buFont typeface="Wingdings" charset="2"/>
              <a:buChar char="Ø"/>
            </a:pPr>
            <a:r>
              <a:rPr lang="en-US" dirty="0"/>
              <a:t>120+ locations</a:t>
            </a:r>
          </a:p>
          <a:p>
            <a:pPr marL="685800" lvl="1" indent="-285750">
              <a:lnSpc>
                <a:spcPct val="200000"/>
              </a:lnSpc>
              <a:buFont typeface="Wingdings" charset="2"/>
              <a:buChar char="Ø"/>
            </a:pPr>
            <a:r>
              <a:rPr lang="en-US" dirty="0"/>
              <a:t>380+ venues</a:t>
            </a:r>
          </a:p>
          <a:p>
            <a:pPr marL="685800" lvl="1" indent="-285750">
              <a:lnSpc>
                <a:spcPct val="200000"/>
              </a:lnSpc>
              <a:buFont typeface="Wingdings" charset="2"/>
              <a:buChar char="Ø"/>
            </a:pPr>
            <a:r>
              <a:rPr lang="en-US" dirty="0"/>
              <a:t>30+ class tags</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4</a:t>
            </a:fld>
            <a:endParaRPr lang="en-US"/>
          </a:p>
        </p:txBody>
      </p:sp>
      <p:sp>
        <p:nvSpPr>
          <p:cNvPr id="5" name="TextBox 4"/>
          <p:cNvSpPr txBox="1"/>
          <p:nvPr/>
        </p:nvSpPr>
        <p:spPr>
          <a:xfrm>
            <a:off x="3610093" y="1548250"/>
            <a:ext cx="3333386" cy="400110"/>
          </a:xfrm>
          <a:prstGeom prst="rect">
            <a:avLst/>
          </a:prstGeom>
          <a:noFill/>
        </p:spPr>
        <p:txBody>
          <a:bodyPr wrap="square" rtlCol="0">
            <a:spAutoFit/>
          </a:bodyPr>
          <a:lstStyle/>
          <a:p>
            <a:pPr marL="342900" indent="-342900">
              <a:buClr>
                <a:schemeClr val="accent5"/>
              </a:buClr>
              <a:buFont typeface="Wingdings" charset="2"/>
              <a:buChar char="v"/>
            </a:pPr>
            <a:r>
              <a:rPr lang="en-US" sz="2000" dirty="0" smtClean="0">
                <a:latin typeface="Calibri" charset="0"/>
                <a:ea typeface="Calibri" charset="0"/>
                <a:cs typeface="Calibri" charset="0"/>
              </a:rPr>
              <a:t>Proven benefits of exercise</a:t>
            </a:r>
            <a:endParaRPr lang="en-US" sz="2000" dirty="0">
              <a:latin typeface="Calibri" charset="0"/>
              <a:ea typeface="Calibri" charset="0"/>
              <a:cs typeface="Calibri" charset="0"/>
            </a:endParaRPr>
          </a:p>
        </p:txBody>
      </p:sp>
      <p:grpSp>
        <p:nvGrpSpPr>
          <p:cNvPr id="6" name="Group 5"/>
          <p:cNvGrpSpPr/>
          <p:nvPr/>
        </p:nvGrpSpPr>
        <p:grpSpPr>
          <a:xfrm>
            <a:off x="3645724" y="1974335"/>
            <a:ext cx="5052951" cy="4287818"/>
            <a:chOff x="754518" y="2179558"/>
            <a:chExt cx="6316063" cy="4125314"/>
          </a:xfrm>
        </p:grpSpPr>
        <p:pic>
          <p:nvPicPr>
            <p:cNvPr id="7" name="Picture 2" descr="mage result for baby blue human bod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0395" y="2511971"/>
              <a:ext cx="3667125" cy="366712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4653202" y="2191406"/>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Cardiovascular</a:t>
              </a:r>
              <a:endParaRPr lang="en-US" sz="1400" dirty="0"/>
            </a:p>
          </p:txBody>
        </p:sp>
        <p:sp>
          <p:nvSpPr>
            <p:cNvPr id="9" name="Oval 8"/>
            <p:cNvSpPr/>
            <p:nvPr/>
          </p:nvSpPr>
          <p:spPr>
            <a:xfrm>
              <a:off x="754519" y="3908512"/>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Muscular</a:t>
              </a:r>
              <a:endParaRPr lang="en-US" sz="1400" dirty="0"/>
            </a:p>
          </p:txBody>
        </p:sp>
        <p:sp>
          <p:nvSpPr>
            <p:cNvPr id="10" name="Oval 9"/>
            <p:cNvSpPr/>
            <p:nvPr/>
          </p:nvSpPr>
          <p:spPr>
            <a:xfrm>
              <a:off x="4653202" y="3908513"/>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Neurological</a:t>
              </a:r>
              <a:endParaRPr lang="en-US" sz="1400" dirty="0"/>
            </a:p>
          </p:txBody>
        </p:sp>
        <p:sp>
          <p:nvSpPr>
            <p:cNvPr id="11" name="Oval 10"/>
            <p:cNvSpPr/>
            <p:nvPr/>
          </p:nvSpPr>
          <p:spPr>
            <a:xfrm>
              <a:off x="4653202" y="5663741"/>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Metabolic</a:t>
              </a:r>
              <a:endParaRPr lang="en-US" sz="1400" dirty="0"/>
            </a:p>
          </p:txBody>
        </p:sp>
        <p:sp>
          <p:nvSpPr>
            <p:cNvPr id="12" name="Oval 11"/>
            <p:cNvSpPr/>
            <p:nvPr/>
          </p:nvSpPr>
          <p:spPr>
            <a:xfrm>
              <a:off x="754519" y="5663741"/>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Skeletal</a:t>
              </a:r>
              <a:endParaRPr lang="en-US" sz="1400" dirty="0"/>
            </a:p>
          </p:txBody>
        </p:sp>
        <p:sp>
          <p:nvSpPr>
            <p:cNvPr id="13" name="Oval 12"/>
            <p:cNvSpPr/>
            <p:nvPr/>
          </p:nvSpPr>
          <p:spPr>
            <a:xfrm>
              <a:off x="754518" y="2179558"/>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Hormonal</a:t>
              </a:r>
              <a:endParaRPr lang="en-US" sz="14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The scraping</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12423303"/>
              </p:ext>
            </p:extLst>
          </p:nvPr>
        </p:nvGraphicFramePr>
        <p:xfrm>
          <a:off x="641269" y="1472538"/>
          <a:ext cx="8045534" cy="4250031"/>
        </p:xfrm>
        <a:graphic>
          <a:graphicData uri="http://schemas.openxmlformats.org/drawingml/2006/table">
            <a:tbl>
              <a:tblPr>
                <a:tableStyleId>{10A1B5D5-9B99-4C35-A422-299274C87663}</a:tableStyleId>
              </a:tblPr>
              <a:tblGrid>
                <a:gridCol w="488666"/>
                <a:gridCol w="894831"/>
                <a:gridCol w="691748"/>
                <a:gridCol w="691748"/>
                <a:gridCol w="691748"/>
                <a:gridCol w="691748"/>
                <a:gridCol w="691748"/>
                <a:gridCol w="691748"/>
                <a:gridCol w="691748"/>
                <a:gridCol w="1060624"/>
                <a:gridCol w="759177"/>
              </a:tblGrid>
              <a:tr h="390064">
                <a:tc>
                  <a:txBody>
                    <a:bodyPr/>
                    <a:lstStyle/>
                    <a:p>
                      <a:pPr algn="ctr" fontAlgn="ctr"/>
                      <a:r>
                        <a:rPr lang="en-US" sz="1000" b="1" dirty="0" smtClean="0">
                          <a:effectLst/>
                        </a:rPr>
                        <a:t>Index</a:t>
                      </a:r>
                      <a:endParaRPr lang="en-US" sz="1000" b="1" dirty="0">
                        <a:effectLst/>
                      </a:endParaRP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dirty="0" smtClean="0">
                          <a:effectLst/>
                        </a:rPr>
                        <a:t>Title</a:t>
                      </a:r>
                      <a:endParaRPr lang="en-US" sz="1000" b="1" dirty="0">
                        <a:effectLst/>
                      </a:endParaRP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dirty="0">
                          <a:effectLst/>
                        </a:rPr>
                        <a:t>Instructor</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Rating</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Reviews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Time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Duration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Venue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Location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Tags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dirty="0">
                          <a:effectLst/>
                        </a:rPr>
                        <a:t>Price</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is-IS" sz="1000" b="1">
                          <a:effectLst/>
                        </a:rPr>
                        <a:t>1377</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Bar Method</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Alora Kelley</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4.8</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18915.0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4:30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60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The Bar Method</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Cobble Hill</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Flexibility, Balance, Core, Abs, Barre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8</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cs-CZ" sz="1000" b="1">
                          <a:effectLst/>
                        </a:rPr>
                        <a:t>2111</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SWERVE RIDE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Kayley Watson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4.9</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37088.0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6:30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43</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SWERVE Fitness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Midtown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Cardio, Cycling</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10</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is-IS" sz="1000" b="1">
                          <a:effectLst/>
                        </a:rPr>
                        <a:t>2266</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de-DE" sz="1000">
                          <a:effectLst/>
                        </a:rPr>
                        <a:t>DASH 28</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Karli Alvino</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4.9</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73417.0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is-IS" sz="1000">
                          <a:effectLst/>
                        </a:rPr>
                        <a:t>7:00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45</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Mile High Run Club</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NoMad</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Cardio, Strength Training, Running</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cs-CZ" sz="1000" dirty="0">
                          <a:effectLst/>
                        </a:rPr>
                        <a:t>11</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899267">
                <a:tc>
                  <a:txBody>
                    <a:bodyPr/>
                    <a:lstStyle/>
                    <a:p>
                      <a:pPr algn="ctr" fontAlgn="ctr"/>
                      <a:r>
                        <a:rPr lang="is-IS" sz="1000" b="1">
                          <a:effectLst/>
                        </a:rPr>
                        <a:t>252</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All Levels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Kim Stevens-Redstone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4.9</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50.0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9:30 am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75</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YogaCentric</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Clifton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Flexibility, Balance, Arms, Yoga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4</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is-IS" sz="1000" b="1" dirty="0">
                          <a:effectLst/>
                        </a:rPr>
                        <a:t>1925</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YOGA: Hatha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Nyota Nayo</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4.8</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521.0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is-IS" sz="1000" dirty="0">
                          <a:effectLst/>
                        </a:rPr>
                        <a:t>6:00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75</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Sweet Water Dance &amp; Yoga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Concourse Village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Flexibility, Balance, Arms, Yoga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4</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bl>
          </a:graphicData>
        </a:graphic>
      </p:graphicFrame>
    </p:spTree>
    <p:extLst>
      <p:ext uri="{BB962C8B-B14F-4D97-AF65-F5344CB8AC3E}">
        <p14:creationId xmlns:p14="http://schemas.microsoft.com/office/powerpoint/2010/main" val="471180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should you work out?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600" b="1" i="0" u="none" strike="noStrike" cap="none" smtClean="0">
                <a:solidFill>
                  <a:schemeClr val="lt1"/>
                </a:solidFill>
                <a:latin typeface="Helvetica Neue"/>
                <a:ea typeface="Helvetica Neue"/>
                <a:cs typeface="Helvetica Neue"/>
                <a:sym typeface="Helvetica Neue"/>
              </a:rPr>
              <a:t>6</a:t>
            </a:fld>
            <a:endParaRPr lang="en-US" sz="1600" b="1" i="0" u="none" strike="noStrike" cap="none">
              <a:solidFill>
                <a:schemeClr val="lt1"/>
              </a:solidFill>
              <a:latin typeface="Helvetica Neue"/>
              <a:ea typeface="Helvetica Neue"/>
              <a:cs typeface="Helvetica Neue"/>
              <a:sym typeface="Helvetica Neue"/>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915" y="1010093"/>
            <a:ext cx="5304170" cy="5180612"/>
          </a:xfrm>
          <a:prstGeom prst="rect">
            <a:avLst/>
          </a:prstGeom>
        </p:spPr>
      </p:pic>
    </p:spTree>
    <p:extLst>
      <p:ext uri="{BB962C8B-B14F-4D97-AF65-F5344CB8AC3E}">
        <p14:creationId xmlns:p14="http://schemas.microsoft.com/office/powerpoint/2010/main" val="177413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Where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4993" y="1180039"/>
            <a:ext cx="8311807" cy="4784287"/>
          </a:xfrm>
          <a:prstGeom prst="rect">
            <a:avLst/>
          </a:prstGeom>
        </p:spPr>
      </p:pic>
    </p:spTree>
    <p:extLst>
      <p:ext uri="{BB962C8B-B14F-4D97-AF65-F5344CB8AC3E}">
        <p14:creationId xmlns:p14="http://schemas.microsoft.com/office/powerpoint/2010/main" val="149466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Where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064488480"/>
              </p:ext>
            </p:extLst>
          </p:nvPr>
        </p:nvGraphicFramePr>
        <p:xfrm>
          <a:off x="135822" y="978920"/>
          <a:ext cx="3034890" cy="4966914"/>
        </p:xfrm>
        <a:graphic>
          <a:graphicData uri="http://schemas.openxmlformats.org/drawingml/2006/table">
            <a:tbl>
              <a:tblPr/>
              <a:tblGrid>
                <a:gridCol w="1517445"/>
                <a:gridCol w="1517445"/>
              </a:tblGrid>
              <a:tr h="194592">
                <a:tc>
                  <a:txBody>
                    <a:bodyPr/>
                    <a:lstStyle/>
                    <a:p>
                      <a:pPr algn="ctr" fontAlgn="ctr"/>
                      <a:r>
                        <a:rPr lang="en-US" sz="1200" b="1" dirty="0" smtClean="0">
                          <a:effectLst/>
                        </a:rPr>
                        <a:t>Location</a:t>
                      </a:r>
                      <a:endParaRPr lang="en-US" sz="1200" b="1" dirty="0">
                        <a:effectLst/>
                      </a:endParaRPr>
                    </a:p>
                  </a:txBody>
                  <a:tcPr marL="48065" marR="48065" marT="24032" marB="24032" anchor="ctr">
                    <a:lnL>
                      <a:noFill/>
                    </a:lnL>
                    <a:lnR>
                      <a:noFill/>
                    </a:lnR>
                    <a:lnT>
                      <a:noFill/>
                    </a:lnT>
                    <a:lnB>
                      <a:noFill/>
                    </a:lnB>
                  </a:tcPr>
                </a:tc>
                <a:tc>
                  <a:txBody>
                    <a:bodyPr/>
                    <a:lstStyle/>
                    <a:p>
                      <a:pPr algn="ctr" fontAlgn="ctr"/>
                      <a:r>
                        <a:rPr lang="en-US" sz="1200" b="1" dirty="0" smtClean="0">
                          <a:effectLst/>
                        </a:rPr>
                        <a:t>Venue</a:t>
                      </a:r>
                      <a:endParaRPr lang="en-US" sz="1200" b="1" dirty="0">
                        <a:effectLst/>
                      </a:endParaRPr>
                    </a:p>
                  </a:txBody>
                  <a:tcPr marL="48065" marR="48065" marT="24032" marB="24032" anchor="ctr">
                    <a:lnL>
                      <a:noFill/>
                    </a:lnL>
                    <a:lnR>
                      <a:noFill/>
                    </a:lnR>
                    <a:lnT>
                      <a:noFill/>
                    </a:lnT>
                    <a:lnB>
                      <a:noFill/>
                    </a:lnB>
                  </a:tcPr>
                </a:tc>
              </a:tr>
              <a:tr h="327019">
                <a:tc>
                  <a:txBody>
                    <a:bodyPr/>
                    <a:lstStyle/>
                    <a:p>
                      <a:pPr algn="ctr" fontAlgn="t"/>
                      <a:r>
                        <a:rPr lang="en-US" sz="1200" b="0">
                          <a:effectLst/>
                        </a:rPr>
                        <a:t>Chelsea</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Peloton Cycling Studio</a:t>
                      </a:r>
                    </a:p>
                  </a:txBody>
                  <a:tcPr marL="48065" marR="48065" marT="24032" marB="24032" anchor="ctr">
                    <a:lnL>
                      <a:noFill/>
                    </a:lnL>
                    <a:lnR>
                      <a:noFill/>
                    </a:lnR>
                    <a:lnT>
                      <a:noFill/>
                    </a:lnT>
                    <a:lnB>
                      <a:noFill/>
                    </a:lnB>
                    <a:solidFill>
                      <a:srgbClr val="F5F5F5"/>
                    </a:solidFill>
                  </a:tcPr>
                </a:tc>
              </a:tr>
              <a:tr h="471538">
                <a:tc>
                  <a:txBody>
                    <a:bodyPr/>
                    <a:lstStyle/>
                    <a:p>
                      <a:pPr algn="ctr" fontAlgn="t"/>
                      <a:r>
                        <a:rPr lang="en-US" sz="1200" b="0">
                          <a:effectLst/>
                        </a:rPr>
                        <a:t>Flatiron</a:t>
                      </a:r>
                    </a:p>
                  </a:txBody>
                  <a:tcPr marL="48065" marR="48065" marT="24032" marB="24032" anchor="ctr">
                    <a:lnL>
                      <a:noFill/>
                    </a:lnL>
                    <a:lnR>
                      <a:noFill/>
                    </a:lnR>
                    <a:lnT>
                      <a:noFill/>
                    </a:lnT>
                    <a:lnB>
                      <a:noFill/>
                    </a:lnB>
                  </a:tcPr>
                </a:tc>
                <a:tc>
                  <a:txBody>
                    <a:bodyPr/>
                    <a:lstStyle/>
                    <a:p>
                      <a:pPr algn="ctr" fontAlgn="t"/>
                      <a:r>
                        <a:rPr lang="en-US" sz="1200" b="0">
                          <a:effectLst/>
                        </a:rPr>
                        <a:t>Flywheel Sports: Stadium Cycling</a:t>
                      </a:r>
                    </a:p>
                  </a:txBody>
                  <a:tcPr marL="48065" marR="48065" marT="24032" marB="24032" anchor="ctr">
                    <a:lnL>
                      <a:noFill/>
                    </a:lnL>
                    <a:lnR>
                      <a:noFill/>
                    </a:lnR>
                    <a:lnT>
                      <a:noFill/>
                    </a:lnT>
                    <a:lnB>
                      <a:noFill/>
                    </a:lnB>
                  </a:tcPr>
                </a:tc>
              </a:tr>
              <a:tr h="327019">
                <a:tc>
                  <a:txBody>
                    <a:bodyPr/>
                    <a:lstStyle/>
                    <a:p>
                      <a:pPr algn="ctr" fontAlgn="t"/>
                      <a:r>
                        <a:rPr lang="en-US" sz="1200" b="0">
                          <a:effectLst/>
                        </a:rPr>
                        <a:t>Greenwich Village</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Liftonic</a:t>
                      </a:r>
                    </a:p>
                  </a:txBody>
                  <a:tcPr marL="48065" marR="48065" marT="24032" marB="24032" anchor="ctr">
                    <a:lnL>
                      <a:noFill/>
                    </a:lnL>
                    <a:lnR>
                      <a:noFill/>
                    </a:lnR>
                    <a:lnT>
                      <a:noFill/>
                    </a:lnT>
                    <a:lnB>
                      <a:noFill/>
                    </a:lnB>
                    <a:solidFill>
                      <a:srgbClr val="F5F5F5"/>
                    </a:solidFill>
                  </a:tcPr>
                </a:tc>
              </a:tr>
              <a:tr h="236940">
                <a:tc>
                  <a:txBody>
                    <a:bodyPr/>
                    <a:lstStyle/>
                    <a:p>
                      <a:pPr algn="ctr" fontAlgn="t"/>
                      <a:r>
                        <a:rPr lang="en-US" sz="1200" b="0">
                          <a:effectLst/>
                        </a:rPr>
                        <a:t>Midtown</a:t>
                      </a:r>
                    </a:p>
                  </a:txBody>
                  <a:tcPr marL="48065" marR="48065" marT="24032" marB="24032" anchor="ctr">
                    <a:lnL>
                      <a:noFill/>
                    </a:lnL>
                    <a:lnR>
                      <a:noFill/>
                    </a:lnR>
                    <a:lnT>
                      <a:noFill/>
                    </a:lnT>
                    <a:lnB>
                      <a:noFill/>
                    </a:lnB>
                  </a:tcPr>
                </a:tc>
                <a:tc>
                  <a:txBody>
                    <a:bodyPr/>
                    <a:lstStyle/>
                    <a:p>
                      <a:pPr algn="ctr" fontAlgn="t"/>
                      <a:r>
                        <a:rPr lang="en-US" sz="1200" b="0">
                          <a:effectLst/>
                        </a:rPr>
                        <a:t>Physique 57</a:t>
                      </a:r>
                    </a:p>
                  </a:txBody>
                  <a:tcPr marL="48065" marR="48065" marT="24032" marB="24032" anchor="ctr">
                    <a:lnL>
                      <a:noFill/>
                    </a:lnL>
                    <a:lnR>
                      <a:noFill/>
                    </a:lnR>
                    <a:lnT>
                      <a:noFill/>
                    </a:lnT>
                    <a:lnB>
                      <a:noFill/>
                    </a:lnB>
                  </a:tcPr>
                </a:tc>
              </a:tr>
              <a:tr h="327019">
                <a:tc>
                  <a:txBody>
                    <a:bodyPr/>
                    <a:lstStyle/>
                    <a:p>
                      <a:pPr algn="ctr" fontAlgn="t"/>
                      <a:r>
                        <a:rPr lang="en-US" sz="1200" b="0">
                          <a:effectLst/>
                        </a:rPr>
                        <a:t>Midtown East</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EverybodyFights</a:t>
                      </a:r>
                    </a:p>
                  </a:txBody>
                  <a:tcPr marL="48065" marR="48065" marT="24032" marB="24032" anchor="ctr">
                    <a:lnL>
                      <a:noFill/>
                    </a:lnL>
                    <a:lnR>
                      <a:noFill/>
                    </a:lnR>
                    <a:lnT>
                      <a:noFill/>
                    </a:lnT>
                    <a:lnB>
                      <a:noFill/>
                    </a:lnB>
                    <a:solidFill>
                      <a:srgbClr val="F5F5F5"/>
                    </a:solidFill>
                  </a:tcPr>
                </a:tc>
              </a:tr>
              <a:tr h="327019">
                <a:tc>
                  <a:txBody>
                    <a:bodyPr/>
                    <a:lstStyle/>
                    <a:p>
                      <a:pPr algn="ctr" fontAlgn="t"/>
                      <a:r>
                        <a:rPr lang="en-US" sz="1200" b="0">
                          <a:effectLst/>
                        </a:rPr>
                        <a:t>NoHo</a:t>
                      </a:r>
                    </a:p>
                  </a:txBody>
                  <a:tcPr marL="48065" marR="48065" marT="24032" marB="24032" anchor="ctr">
                    <a:lnL>
                      <a:noFill/>
                    </a:lnL>
                    <a:lnR>
                      <a:noFill/>
                    </a:lnR>
                    <a:lnT>
                      <a:noFill/>
                    </a:lnT>
                    <a:lnB>
                      <a:noFill/>
                    </a:lnB>
                  </a:tcPr>
                </a:tc>
                <a:tc>
                  <a:txBody>
                    <a:bodyPr/>
                    <a:lstStyle/>
                    <a:p>
                      <a:pPr algn="ctr" fontAlgn="t"/>
                      <a:r>
                        <a:rPr lang="en-US" sz="1200" b="0">
                          <a:effectLst/>
                        </a:rPr>
                        <a:t>Mile High Run Club</a:t>
                      </a:r>
                    </a:p>
                  </a:txBody>
                  <a:tcPr marL="48065" marR="48065" marT="24032" marB="24032" anchor="ctr">
                    <a:lnL>
                      <a:noFill/>
                    </a:lnL>
                    <a:lnR>
                      <a:noFill/>
                    </a:lnR>
                    <a:lnT>
                      <a:noFill/>
                    </a:lnT>
                    <a:lnB>
                      <a:noFill/>
                    </a:lnB>
                  </a:tcPr>
                </a:tc>
              </a:tr>
              <a:tr h="327019">
                <a:tc>
                  <a:txBody>
                    <a:bodyPr/>
                    <a:lstStyle/>
                    <a:p>
                      <a:pPr algn="ctr" fontAlgn="t"/>
                      <a:r>
                        <a:rPr lang="en-US" sz="1200" b="0">
                          <a:effectLst/>
                        </a:rPr>
                        <a:t>NoMad</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Mile High Run Club</a:t>
                      </a:r>
                    </a:p>
                  </a:txBody>
                  <a:tcPr marL="48065" marR="48065" marT="24032" marB="24032" anchor="ctr">
                    <a:lnL>
                      <a:noFill/>
                    </a:lnL>
                    <a:lnR>
                      <a:noFill/>
                    </a:lnR>
                    <a:lnT>
                      <a:noFill/>
                    </a:lnT>
                    <a:lnB>
                      <a:noFill/>
                    </a:lnB>
                    <a:solidFill>
                      <a:srgbClr val="F5F5F5"/>
                    </a:solidFill>
                  </a:tcPr>
                </a:tc>
              </a:tr>
              <a:tr h="236940">
                <a:tc>
                  <a:txBody>
                    <a:bodyPr/>
                    <a:lstStyle/>
                    <a:p>
                      <a:pPr algn="ctr" fontAlgn="t"/>
                      <a:r>
                        <a:rPr lang="en-US" sz="1200" b="0">
                          <a:effectLst/>
                        </a:rPr>
                        <a:t>SoHo</a:t>
                      </a:r>
                    </a:p>
                  </a:txBody>
                  <a:tcPr marL="48065" marR="48065" marT="24032" marB="24032" anchor="ctr">
                    <a:lnL>
                      <a:noFill/>
                    </a:lnL>
                    <a:lnR>
                      <a:noFill/>
                    </a:lnR>
                    <a:lnT>
                      <a:noFill/>
                    </a:lnT>
                    <a:lnB>
                      <a:noFill/>
                    </a:lnB>
                  </a:tcPr>
                </a:tc>
                <a:tc>
                  <a:txBody>
                    <a:bodyPr/>
                    <a:lstStyle/>
                    <a:p>
                      <a:pPr algn="ctr" fontAlgn="t"/>
                      <a:r>
                        <a:rPr lang="en-US" sz="1200" b="0">
                          <a:effectLst/>
                        </a:rPr>
                        <a:t>Physique 57</a:t>
                      </a:r>
                    </a:p>
                  </a:txBody>
                  <a:tcPr marL="48065" marR="48065" marT="24032" marB="24032" anchor="ctr">
                    <a:lnL>
                      <a:noFill/>
                    </a:lnL>
                    <a:lnR>
                      <a:noFill/>
                    </a:lnR>
                    <a:lnT>
                      <a:noFill/>
                    </a:lnT>
                    <a:lnB>
                      <a:noFill/>
                    </a:lnB>
                  </a:tcPr>
                </a:tc>
              </a:tr>
              <a:tr h="471538">
                <a:tc>
                  <a:txBody>
                    <a:bodyPr/>
                    <a:lstStyle/>
                    <a:p>
                      <a:pPr algn="ctr" fontAlgn="t"/>
                      <a:r>
                        <a:rPr lang="en-US" sz="1200" b="0">
                          <a:effectLst/>
                        </a:rPr>
                        <a:t>Tribeca</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Flywheel Sports: Stadium Cycling</a:t>
                      </a:r>
                    </a:p>
                  </a:txBody>
                  <a:tcPr marL="48065" marR="48065" marT="24032" marB="24032" anchor="ctr">
                    <a:lnL>
                      <a:noFill/>
                    </a:lnL>
                    <a:lnR>
                      <a:noFill/>
                    </a:lnR>
                    <a:lnT>
                      <a:noFill/>
                    </a:lnT>
                    <a:lnB>
                      <a:noFill/>
                    </a:lnB>
                    <a:solidFill>
                      <a:srgbClr val="F5F5F5"/>
                    </a:solidFill>
                  </a:tcPr>
                </a:tc>
              </a:tr>
              <a:tr h="471538">
                <a:tc>
                  <a:txBody>
                    <a:bodyPr/>
                    <a:lstStyle/>
                    <a:p>
                      <a:pPr algn="ctr" fontAlgn="t"/>
                      <a:r>
                        <a:rPr lang="en-US" sz="1200" b="0">
                          <a:effectLst/>
                        </a:rPr>
                        <a:t>Union Square</a:t>
                      </a:r>
                    </a:p>
                  </a:txBody>
                  <a:tcPr marL="48065" marR="48065" marT="24032" marB="24032" anchor="ctr">
                    <a:lnL>
                      <a:noFill/>
                    </a:lnL>
                    <a:lnR>
                      <a:noFill/>
                    </a:lnR>
                    <a:lnT>
                      <a:noFill/>
                    </a:lnT>
                    <a:lnB>
                      <a:noFill/>
                    </a:lnB>
                  </a:tcPr>
                </a:tc>
                <a:tc>
                  <a:txBody>
                    <a:bodyPr/>
                    <a:lstStyle/>
                    <a:p>
                      <a:pPr algn="ctr" fontAlgn="t"/>
                      <a:r>
                        <a:rPr lang="en-US" sz="1200" b="0">
                          <a:effectLst/>
                        </a:rPr>
                        <a:t>Switch Playground USA</a:t>
                      </a:r>
                    </a:p>
                  </a:txBody>
                  <a:tcPr marL="48065" marR="48065" marT="24032" marB="24032" anchor="ctr">
                    <a:lnL>
                      <a:noFill/>
                    </a:lnL>
                    <a:lnR>
                      <a:noFill/>
                    </a:lnR>
                    <a:lnT>
                      <a:noFill/>
                    </a:lnT>
                    <a:lnB>
                      <a:noFill/>
                    </a:lnB>
                  </a:tcPr>
                </a:tc>
              </a:tr>
              <a:tr h="327019">
                <a:tc>
                  <a:txBody>
                    <a:bodyPr/>
                    <a:lstStyle/>
                    <a:p>
                      <a:pPr algn="ctr" fontAlgn="t"/>
                      <a:r>
                        <a:rPr lang="en-US" sz="1200" b="0">
                          <a:effectLst/>
                        </a:rPr>
                        <a:t>Upper East Side</a:t>
                      </a:r>
                    </a:p>
                  </a:txBody>
                  <a:tcPr marL="48065" marR="48065" marT="24032" marB="24032" anchor="ctr">
                    <a:lnL>
                      <a:noFill/>
                    </a:lnL>
                    <a:lnR>
                      <a:noFill/>
                    </a:lnR>
                    <a:lnT>
                      <a:noFill/>
                    </a:lnT>
                    <a:lnB>
                      <a:noFill/>
                    </a:lnB>
                    <a:solidFill>
                      <a:srgbClr val="F5F5F5"/>
                    </a:solidFill>
                  </a:tcPr>
                </a:tc>
                <a:tc>
                  <a:txBody>
                    <a:bodyPr/>
                    <a:lstStyle/>
                    <a:p>
                      <a:pPr algn="ctr" fontAlgn="t"/>
                      <a:r>
                        <a:rPr lang="en-US" sz="1200" b="0" dirty="0">
                          <a:effectLst/>
                        </a:rPr>
                        <a:t>Y7 Studio</a:t>
                      </a:r>
                    </a:p>
                  </a:txBody>
                  <a:tcPr marL="48065" marR="48065" marT="24032" marB="24032" anchor="ctr">
                    <a:lnL>
                      <a:noFill/>
                    </a:lnL>
                    <a:lnR>
                      <a:noFill/>
                    </a:lnR>
                    <a:lnT>
                      <a:noFill/>
                    </a:lnT>
                    <a:lnB>
                      <a:noFill/>
                    </a:lnB>
                    <a:solidFill>
                      <a:srgbClr val="F5F5F5"/>
                    </a:solidFill>
                  </a:tcPr>
                </a:tc>
              </a:tr>
              <a:tr h="327019">
                <a:tc>
                  <a:txBody>
                    <a:bodyPr/>
                    <a:lstStyle/>
                    <a:p>
                      <a:pPr algn="ctr" fontAlgn="t"/>
                      <a:r>
                        <a:rPr lang="en-US" sz="1200" b="0">
                          <a:effectLst/>
                        </a:rPr>
                        <a:t>Upper West Side</a:t>
                      </a:r>
                    </a:p>
                  </a:txBody>
                  <a:tcPr marL="48065" marR="48065" marT="24032" marB="24032" anchor="ctr">
                    <a:lnL>
                      <a:noFill/>
                    </a:lnL>
                    <a:lnR>
                      <a:noFill/>
                    </a:lnR>
                    <a:lnT>
                      <a:noFill/>
                    </a:lnT>
                    <a:lnB>
                      <a:noFill/>
                    </a:lnB>
                  </a:tcPr>
                </a:tc>
                <a:tc>
                  <a:txBody>
                    <a:bodyPr/>
                    <a:lstStyle/>
                    <a:p>
                      <a:pPr algn="ctr" fontAlgn="t"/>
                      <a:r>
                        <a:rPr lang="en-US" sz="1200" b="0" dirty="0">
                          <a:effectLst/>
                        </a:rPr>
                        <a:t>Physique 57</a:t>
                      </a:r>
                    </a:p>
                  </a:txBody>
                  <a:tcPr marL="48065" marR="48065" marT="24032" marB="24032" anchor="ctr">
                    <a:lnL>
                      <a:noFill/>
                    </a:lnL>
                    <a:lnR>
                      <a:noFill/>
                    </a:lnR>
                    <a:lnT>
                      <a:noFill/>
                    </a:lnT>
                    <a:lnB>
                      <a:noFill/>
                    </a:lnB>
                  </a:tcPr>
                </a:tc>
              </a:tr>
              <a:tr h="471538">
                <a:tc>
                  <a:txBody>
                    <a:bodyPr/>
                    <a:lstStyle/>
                    <a:p>
                      <a:pPr algn="ctr" fontAlgn="t"/>
                      <a:r>
                        <a:rPr lang="en-US" sz="1200" b="0">
                          <a:effectLst/>
                        </a:rPr>
                        <a:t>Williamsburg</a:t>
                      </a:r>
                    </a:p>
                  </a:txBody>
                  <a:tcPr marL="48065" marR="48065" marT="24032" marB="24032" anchor="ctr">
                    <a:lnL>
                      <a:noFill/>
                    </a:lnL>
                    <a:lnR>
                      <a:noFill/>
                    </a:lnR>
                    <a:lnT>
                      <a:noFill/>
                    </a:lnT>
                    <a:lnB>
                      <a:noFill/>
                    </a:lnB>
                    <a:solidFill>
                      <a:srgbClr val="F5F5F5"/>
                    </a:solidFill>
                  </a:tcPr>
                </a:tc>
                <a:tc>
                  <a:txBody>
                    <a:bodyPr/>
                    <a:lstStyle/>
                    <a:p>
                      <a:pPr algn="ctr" fontAlgn="t"/>
                      <a:r>
                        <a:rPr lang="en-US" sz="1200" b="0" dirty="0">
                          <a:effectLst/>
                        </a:rPr>
                        <a:t>Flywheel Sports: Stadium Cycling</a:t>
                      </a:r>
                    </a:p>
                  </a:txBody>
                  <a:tcPr marL="48065" marR="48065" marT="24032" marB="24032" anchor="ctr">
                    <a:lnL>
                      <a:noFill/>
                    </a:lnL>
                    <a:lnR>
                      <a:noFill/>
                    </a:lnR>
                    <a:lnT>
                      <a:noFill/>
                    </a:lnT>
                    <a:lnB>
                      <a:noFill/>
                    </a:lnB>
                    <a:solidFill>
                      <a:srgbClr val="F5F5F5"/>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0213900"/>
              </p:ext>
            </p:extLst>
          </p:nvPr>
        </p:nvGraphicFramePr>
        <p:xfrm>
          <a:off x="3200313" y="1037633"/>
          <a:ext cx="5943687" cy="4731996"/>
        </p:xfrm>
        <a:graphic>
          <a:graphicData uri="http://schemas.openxmlformats.org/drawingml/2006/table">
            <a:tbl>
              <a:tblPr/>
              <a:tblGrid>
                <a:gridCol w="1651027"/>
                <a:gridCol w="1113228"/>
                <a:gridCol w="794858"/>
                <a:gridCol w="794858"/>
                <a:gridCol w="794858"/>
                <a:gridCol w="794858"/>
              </a:tblGrid>
              <a:tr h="454987">
                <a:tc>
                  <a:txBody>
                    <a:bodyPr/>
                    <a:lstStyle/>
                    <a:p>
                      <a:pPr algn="ctr" fontAlgn="ctr"/>
                      <a:r>
                        <a:rPr lang="en-US" sz="1200" b="1" dirty="0" smtClean="0">
                          <a:effectLst/>
                        </a:rPr>
                        <a:t>Venue</a:t>
                      </a:r>
                      <a:endParaRPr lang="en-US" sz="1200" b="1" dirty="0">
                        <a:effectLst/>
                      </a:endParaRPr>
                    </a:p>
                  </a:txBody>
                  <a:tcPr marL="27895" marR="27895" marT="13947" marB="13947" anchor="ctr">
                    <a:lnL>
                      <a:noFill/>
                    </a:lnL>
                    <a:lnR>
                      <a:noFill/>
                    </a:lnR>
                    <a:lnT>
                      <a:noFill/>
                    </a:lnT>
                    <a:lnB>
                      <a:noFill/>
                    </a:lnB>
                  </a:tcPr>
                </a:tc>
                <a:tc>
                  <a:txBody>
                    <a:bodyPr/>
                    <a:lstStyle/>
                    <a:p>
                      <a:pPr algn="ctr" fontAlgn="ctr"/>
                      <a:r>
                        <a:rPr lang="en-US" sz="1200" b="1" dirty="0" smtClean="0">
                          <a:effectLst/>
                        </a:rPr>
                        <a:t>Location</a:t>
                      </a:r>
                      <a:endParaRPr lang="en-US" sz="1200" b="1" dirty="0">
                        <a:effectLst/>
                      </a:endParaRPr>
                    </a:p>
                  </a:txBody>
                  <a:tcPr marL="27895" marR="27895" marT="13947" marB="13947" anchor="ctr">
                    <a:lnL>
                      <a:noFill/>
                    </a:lnL>
                    <a:lnR>
                      <a:noFill/>
                    </a:lnR>
                    <a:lnT>
                      <a:noFill/>
                    </a:lnT>
                    <a:lnB>
                      <a:noFill/>
                    </a:lnB>
                  </a:tcPr>
                </a:tc>
                <a:tc>
                  <a:txBody>
                    <a:bodyPr/>
                    <a:lstStyle/>
                    <a:p>
                      <a:pPr algn="ctr" fontAlgn="ctr"/>
                      <a:r>
                        <a:rPr lang="en-US" sz="1200" b="1" dirty="0" smtClean="0">
                          <a:effectLst/>
                        </a:rPr>
                        <a:t>Expensive</a:t>
                      </a:r>
                      <a:r>
                        <a:rPr lang="en-US" sz="1200" b="1" dirty="0">
                          <a:effectLst/>
                        </a:rPr>
                        <a:t>?</a:t>
                      </a:r>
                    </a:p>
                  </a:txBody>
                  <a:tcPr anchor="ctr">
                    <a:lnL>
                      <a:noFill/>
                    </a:lnL>
                    <a:lnR>
                      <a:noFill/>
                    </a:lnR>
                    <a:lnT>
                      <a:noFill/>
                    </a:lnT>
                    <a:lnB>
                      <a:noFill/>
                    </a:lnB>
                  </a:tcPr>
                </a:tc>
                <a:tc>
                  <a:txBody>
                    <a:bodyPr/>
                    <a:lstStyle/>
                    <a:p>
                      <a:pPr algn="ctr" fontAlgn="ctr"/>
                      <a:r>
                        <a:rPr lang="en-US" sz="1200" b="1" dirty="0" smtClean="0">
                          <a:effectLst/>
                        </a:rPr>
                        <a:t>Highly </a:t>
                      </a:r>
                      <a:r>
                        <a:rPr lang="en-US" sz="1200" b="1" dirty="0">
                          <a:effectLst/>
                        </a:rPr>
                        <a:t>rated?</a:t>
                      </a:r>
                    </a:p>
                  </a:txBody>
                  <a:tcPr anchor="ctr">
                    <a:lnL>
                      <a:noFill/>
                    </a:lnL>
                    <a:lnR>
                      <a:noFill/>
                    </a:lnR>
                    <a:lnT>
                      <a:noFill/>
                    </a:lnT>
                    <a:lnB>
                      <a:noFill/>
                    </a:lnB>
                  </a:tcPr>
                </a:tc>
                <a:tc>
                  <a:txBody>
                    <a:bodyPr/>
                    <a:lstStyle/>
                    <a:p>
                      <a:pPr algn="ctr" fontAlgn="ctr"/>
                      <a:r>
                        <a:rPr lang="en-US" sz="1200" b="1" dirty="0" smtClean="0">
                          <a:effectLst/>
                        </a:rPr>
                        <a:t>Popular</a:t>
                      </a:r>
                      <a:r>
                        <a:rPr lang="en-US" sz="1200" b="1" dirty="0">
                          <a:effectLst/>
                        </a:rPr>
                        <a:t>?</a:t>
                      </a:r>
                    </a:p>
                  </a:txBody>
                  <a:tcPr anchor="ctr">
                    <a:lnL>
                      <a:noFill/>
                    </a:lnL>
                    <a:lnR>
                      <a:noFill/>
                    </a:lnR>
                    <a:lnT>
                      <a:noFill/>
                    </a:lnT>
                    <a:lnB>
                      <a:noFill/>
                    </a:lnB>
                  </a:tcPr>
                </a:tc>
                <a:tc>
                  <a:txBody>
                    <a:bodyPr/>
                    <a:lstStyle/>
                    <a:p>
                      <a:pPr algn="ctr" fontAlgn="ctr"/>
                      <a:r>
                        <a:rPr lang="en-US" sz="1200" b="1" dirty="0" smtClean="0">
                          <a:effectLst/>
                        </a:rPr>
                        <a:t>Long</a:t>
                      </a:r>
                      <a:r>
                        <a:rPr lang="en-US" sz="1200" b="1" dirty="0">
                          <a:effectLst/>
                        </a:rPr>
                        <a:t>?</a:t>
                      </a:r>
                    </a:p>
                  </a:txBody>
                  <a:tcPr anchor="ctr">
                    <a:lnL>
                      <a:noFill/>
                    </a:lnL>
                    <a:lnR>
                      <a:noFill/>
                    </a:lnR>
                    <a:lnT>
                      <a:noFill/>
                    </a:lnT>
                    <a:lnB>
                      <a:noFill/>
                    </a:lnB>
                  </a:tcPr>
                </a:tc>
              </a:tr>
              <a:tr h="391748">
                <a:tc>
                  <a:txBody>
                    <a:bodyPr/>
                    <a:lstStyle/>
                    <a:p>
                      <a:pPr algn="ctr" fontAlgn="t"/>
                      <a:r>
                        <a:rPr lang="en-US" sz="1200" b="1" dirty="0">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East Village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1391">
                <a:tc>
                  <a:txBody>
                    <a:bodyPr/>
                    <a:lstStyle/>
                    <a:p>
                      <a:pPr algn="ctr" fontAlgn="t"/>
                      <a:r>
                        <a:rPr lang="en-US" sz="1200" b="1">
                          <a:effectLst/>
                        </a:rPr>
                        <a:t>Mile High Run Club</a:t>
                      </a:r>
                    </a:p>
                  </a:txBody>
                  <a:tcPr marL="27895" marR="27895" marT="13947" marB="13947" anchor="ctr">
                    <a:lnL>
                      <a:noFill/>
                    </a:lnL>
                    <a:lnR>
                      <a:noFill/>
                    </a:lnR>
                    <a:lnT>
                      <a:noFill/>
                    </a:lnT>
                    <a:lnB>
                      <a:noFill/>
                    </a:lnB>
                  </a:tcPr>
                </a:tc>
                <a:tc>
                  <a:txBody>
                    <a:bodyPr/>
                    <a:lstStyle/>
                    <a:p>
                      <a:pPr algn="ctr" fontAlgn="t"/>
                      <a:r>
                        <a:rPr lang="en-US" sz="1200" b="1" dirty="0" err="1">
                          <a:effectLst/>
                        </a:rPr>
                        <a:t>NoMad</a:t>
                      </a:r>
                      <a:endParaRPr lang="en-US" sz="1200" b="1" dirty="0">
                        <a:effectLst/>
                      </a:endParaRP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False</a:t>
                      </a:r>
                    </a:p>
                  </a:txBody>
                  <a:tcPr marL="27895" marR="27895" marT="13947" marB="13947" anchor="ctr">
                    <a:lnL>
                      <a:noFill/>
                    </a:lnL>
                    <a:lnR>
                      <a:noFill/>
                    </a:lnR>
                    <a:lnT>
                      <a:noFill/>
                    </a:lnT>
                    <a:lnB>
                      <a:noFill/>
                    </a:lnB>
                  </a:tcPr>
                </a:tc>
              </a:tr>
              <a:tr h="281391">
                <a:tc>
                  <a:txBody>
                    <a:bodyPr/>
                    <a:lstStyle/>
                    <a:p>
                      <a:pPr algn="ctr" fontAlgn="t"/>
                      <a:r>
                        <a:rPr lang="en-US" sz="1200" b="1">
                          <a:effectLst/>
                        </a:rPr>
                        <a:t>Peloton Cycling Studio</a:t>
                      </a:r>
                    </a:p>
                  </a:txBody>
                  <a:tcPr marL="27895" marR="27895" marT="13947" marB="13947" anchor="ctr">
                    <a:lnL>
                      <a:noFill/>
                    </a:lnL>
                    <a:lnR>
                      <a:noFill/>
                    </a:lnR>
                    <a:lnT>
                      <a:noFill/>
                    </a:lnT>
                    <a:lnB>
                      <a:noFill/>
                    </a:lnB>
                    <a:solidFill>
                      <a:srgbClr val="F5F5F5"/>
                    </a:solidFill>
                  </a:tcPr>
                </a:tc>
                <a:tc>
                  <a:txBody>
                    <a:bodyPr/>
                    <a:lstStyle/>
                    <a:p>
                      <a:pPr algn="ctr" fontAlgn="t"/>
                      <a:r>
                        <a:rPr lang="en-US" sz="1200" b="1" dirty="0">
                          <a:effectLst/>
                        </a:rPr>
                        <a:t>Chelsea</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1391">
                <a:tc>
                  <a:txBody>
                    <a:bodyPr/>
                    <a:lstStyle/>
                    <a:p>
                      <a:pPr algn="ctr" fontAlgn="t"/>
                      <a:r>
                        <a:rPr lang="en-US" sz="1200" b="1">
                          <a:effectLst/>
                        </a:rPr>
                        <a:t>Mile High Run Club</a:t>
                      </a:r>
                    </a:p>
                  </a:txBody>
                  <a:tcPr marL="27895" marR="27895" marT="13947" marB="13947" anchor="ctr">
                    <a:lnL>
                      <a:noFill/>
                    </a:lnL>
                    <a:lnR>
                      <a:noFill/>
                    </a:lnR>
                    <a:lnT>
                      <a:noFill/>
                    </a:lnT>
                    <a:lnB>
                      <a:noFill/>
                    </a:lnB>
                  </a:tcPr>
                </a:tc>
                <a:tc>
                  <a:txBody>
                    <a:bodyPr/>
                    <a:lstStyle/>
                    <a:p>
                      <a:pPr algn="ctr" fontAlgn="t"/>
                      <a:r>
                        <a:rPr lang="en-US" sz="1200" b="1" dirty="0">
                          <a:effectLst/>
                        </a:rPr>
                        <a:t>NoHo</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False</a:t>
                      </a:r>
                    </a:p>
                  </a:txBody>
                  <a:tcPr marL="27895" marR="27895" marT="13947" marB="13947" anchor="ctr">
                    <a:lnL>
                      <a:noFill/>
                    </a:lnL>
                    <a:lnR>
                      <a:noFill/>
                    </a:lnR>
                    <a:lnT>
                      <a:noFill/>
                    </a:lnT>
                    <a:lnB>
                      <a:noFill/>
                    </a:lnB>
                  </a:tcPr>
                </a:tc>
              </a:tr>
              <a:tr h="391748">
                <a:tc>
                  <a:txBody>
                    <a:bodyPr/>
                    <a:lstStyle/>
                    <a:p>
                      <a:pPr algn="ctr" fontAlgn="t"/>
                      <a:r>
                        <a:rPr lang="en-US" sz="1200" b="1">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Flatiron</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1391">
                <a:tc>
                  <a:txBody>
                    <a:bodyPr/>
                    <a:lstStyle/>
                    <a:p>
                      <a:pPr algn="ctr" fontAlgn="t"/>
                      <a:r>
                        <a:rPr lang="en-US" sz="1200" b="1">
                          <a:effectLst/>
                        </a:rPr>
                        <a:t>Physique 57</a:t>
                      </a:r>
                    </a:p>
                  </a:txBody>
                  <a:tcPr marL="27895" marR="27895" marT="13947" marB="13947" anchor="ctr">
                    <a:lnL>
                      <a:noFill/>
                    </a:lnL>
                    <a:lnR>
                      <a:noFill/>
                    </a:lnR>
                    <a:lnT>
                      <a:noFill/>
                    </a:lnT>
                    <a:lnB>
                      <a:noFill/>
                    </a:lnB>
                  </a:tcPr>
                </a:tc>
                <a:tc>
                  <a:txBody>
                    <a:bodyPr/>
                    <a:lstStyle/>
                    <a:p>
                      <a:pPr algn="ctr" fontAlgn="t"/>
                      <a:r>
                        <a:rPr lang="en-US" sz="1200" b="1">
                          <a:effectLst/>
                        </a:rPr>
                        <a:t>SoHo</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r>
              <a:tr h="391748">
                <a:tc>
                  <a:txBody>
                    <a:bodyPr/>
                    <a:lstStyle/>
                    <a:p>
                      <a:pPr algn="ctr" fontAlgn="t"/>
                      <a:r>
                        <a:rPr lang="en-US" sz="1200" b="1">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dirty="0" err="1">
                          <a:effectLst/>
                        </a:rPr>
                        <a:t>NoMad</a:t>
                      </a:r>
                      <a:endParaRPr lang="en-US" sz="1200" b="1" dirty="0">
                        <a:effectLst/>
                      </a:endParaRP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1391">
                <a:tc>
                  <a:txBody>
                    <a:bodyPr/>
                    <a:lstStyle/>
                    <a:p>
                      <a:pPr algn="ctr" fontAlgn="t"/>
                      <a:r>
                        <a:rPr lang="en-US" sz="1200" b="1">
                          <a:effectLst/>
                        </a:rPr>
                        <a:t>Switch Playground USA</a:t>
                      </a:r>
                    </a:p>
                  </a:txBody>
                  <a:tcPr marL="27895" marR="27895" marT="13947" marB="13947" anchor="ctr">
                    <a:lnL>
                      <a:noFill/>
                    </a:lnL>
                    <a:lnR>
                      <a:noFill/>
                    </a:lnR>
                    <a:lnT>
                      <a:noFill/>
                    </a:lnT>
                    <a:lnB>
                      <a:noFill/>
                    </a:lnB>
                  </a:tcPr>
                </a:tc>
                <a:tc>
                  <a:txBody>
                    <a:bodyPr/>
                    <a:lstStyle/>
                    <a:p>
                      <a:pPr algn="ctr" fontAlgn="t"/>
                      <a:r>
                        <a:rPr lang="en-US" sz="1200" b="1">
                          <a:effectLst/>
                        </a:rPr>
                        <a:t>Union Square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False</a:t>
                      </a:r>
                    </a:p>
                  </a:txBody>
                  <a:tcPr marL="27895" marR="27895" marT="13947" marB="13947" anchor="ctr">
                    <a:lnL>
                      <a:noFill/>
                    </a:lnL>
                    <a:lnR>
                      <a:noFill/>
                    </a:lnR>
                    <a:lnT>
                      <a:noFill/>
                    </a:lnT>
                    <a:lnB>
                      <a:noFill/>
                    </a:lnB>
                  </a:tcPr>
                </a:tc>
              </a:tr>
              <a:tr h="391748">
                <a:tc>
                  <a:txBody>
                    <a:bodyPr/>
                    <a:lstStyle/>
                    <a:p>
                      <a:pPr algn="ctr" fontAlgn="t"/>
                      <a:r>
                        <a:rPr lang="en-US" sz="1200" b="1">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Chelsea</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False</a:t>
                      </a:r>
                    </a:p>
                  </a:txBody>
                  <a:tcPr marL="27895" marR="27895" marT="13947" marB="13947" anchor="ctr">
                    <a:lnL>
                      <a:noFill/>
                    </a:lnL>
                    <a:lnR>
                      <a:noFill/>
                    </a:lnR>
                    <a:lnT>
                      <a:noFill/>
                    </a:lnT>
                    <a:lnB>
                      <a:noFill/>
                    </a:lnB>
                    <a:solidFill>
                      <a:srgbClr val="F5F5F5"/>
                    </a:solidFill>
                  </a:tcPr>
                </a:tc>
              </a:tr>
              <a:tr h="391748">
                <a:tc>
                  <a:txBody>
                    <a:bodyPr/>
                    <a:lstStyle/>
                    <a:p>
                      <a:pPr algn="ctr" fontAlgn="t"/>
                      <a:r>
                        <a:rPr lang="en-US" sz="1200" b="1">
                          <a:effectLst/>
                        </a:rPr>
                        <a:t>Physique 57</a:t>
                      </a:r>
                    </a:p>
                  </a:txBody>
                  <a:tcPr marL="27895" marR="27895" marT="13947" marB="13947" anchor="ctr">
                    <a:lnL>
                      <a:noFill/>
                    </a:lnL>
                    <a:lnR>
                      <a:noFill/>
                    </a:lnR>
                    <a:lnT>
                      <a:noFill/>
                    </a:lnT>
                    <a:lnB>
                      <a:noFill/>
                    </a:lnB>
                  </a:tcPr>
                </a:tc>
                <a:tc>
                  <a:txBody>
                    <a:bodyPr/>
                    <a:lstStyle/>
                    <a:p>
                      <a:pPr algn="ctr" fontAlgn="t"/>
                      <a:r>
                        <a:rPr lang="en-US" sz="1200" b="1">
                          <a:effectLst/>
                        </a:rPr>
                        <a:t>Upper West Side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r>
              <a:tr h="281391">
                <a:tc>
                  <a:txBody>
                    <a:bodyPr/>
                    <a:lstStyle/>
                    <a:p>
                      <a:pPr algn="ctr" fontAlgn="t"/>
                      <a:r>
                        <a:rPr lang="en-US" sz="1200" b="1">
                          <a:effectLst/>
                        </a:rPr>
                        <a:t>Y7 Studio</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Upper East Side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r>
              <a:tr h="281391">
                <a:tc>
                  <a:txBody>
                    <a:bodyPr/>
                    <a:lstStyle/>
                    <a:p>
                      <a:pPr algn="ctr" fontAlgn="t"/>
                      <a:r>
                        <a:rPr lang="en-US" sz="1200" b="1" dirty="0">
                          <a:effectLst/>
                        </a:rPr>
                        <a:t>Physique 57</a:t>
                      </a:r>
                    </a:p>
                  </a:txBody>
                  <a:tcPr marL="27895" marR="27895" marT="13947" marB="13947" anchor="ctr">
                    <a:lnL>
                      <a:noFill/>
                    </a:lnL>
                    <a:lnR>
                      <a:noFill/>
                    </a:lnR>
                    <a:lnT>
                      <a:noFill/>
                    </a:lnT>
                    <a:lnB>
                      <a:noFill/>
                    </a:lnB>
                  </a:tcPr>
                </a:tc>
                <a:tc>
                  <a:txBody>
                    <a:bodyPr/>
                    <a:lstStyle/>
                    <a:p>
                      <a:pPr algn="ctr" fontAlgn="t"/>
                      <a:r>
                        <a:rPr lang="en-US" sz="1200" b="1">
                          <a:effectLst/>
                        </a:rPr>
                        <a:t>Midtown</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r>
            </a:tbl>
          </a:graphicData>
        </a:graphic>
      </p:graphicFrame>
      <p:sp>
        <p:nvSpPr>
          <p:cNvPr id="9" name="TextBox 8"/>
          <p:cNvSpPr txBox="1"/>
          <p:nvPr/>
        </p:nvSpPr>
        <p:spPr>
          <a:xfrm>
            <a:off x="135822" y="5889497"/>
            <a:ext cx="3440750" cy="323165"/>
          </a:xfrm>
          <a:prstGeom prst="rect">
            <a:avLst/>
          </a:prstGeom>
          <a:noFill/>
        </p:spPr>
        <p:txBody>
          <a:bodyPr wrap="none" rtlCol="0">
            <a:spAutoFit/>
          </a:bodyPr>
          <a:lstStyle/>
          <a:p>
            <a:r>
              <a:rPr lang="en-US" sz="1500" dirty="0" smtClean="0"/>
              <a:t>Most popular venue for each key location</a:t>
            </a:r>
            <a:endParaRPr lang="en-US" sz="1500" dirty="0"/>
          </a:p>
        </p:txBody>
      </p:sp>
      <p:sp>
        <p:nvSpPr>
          <p:cNvPr id="10" name="TextBox 9"/>
          <p:cNvSpPr txBox="1"/>
          <p:nvPr/>
        </p:nvSpPr>
        <p:spPr>
          <a:xfrm>
            <a:off x="4952450" y="5945834"/>
            <a:ext cx="3252814" cy="369332"/>
          </a:xfrm>
          <a:prstGeom prst="rect">
            <a:avLst/>
          </a:prstGeom>
          <a:noFill/>
        </p:spPr>
        <p:txBody>
          <a:bodyPr wrap="none" rtlCol="0">
            <a:spAutoFit/>
          </a:bodyPr>
          <a:lstStyle/>
          <a:p>
            <a:r>
              <a:rPr lang="en-US" dirty="0" smtClean="0"/>
              <a:t>Add </a:t>
            </a:r>
            <a:r>
              <a:rPr lang="en-US" dirty="0" err="1" smtClean="0"/>
              <a:t>wordmap</a:t>
            </a:r>
            <a:r>
              <a:rPr lang="en-US" dirty="0" smtClean="0"/>
              <a:t> here or next page</a:t>
            </a:r>
            <a:endParaRPr lang="en-US" dirty="0"/>
          </a:p>
        </p:txBody>
      </p:sp>
    </p:spTree>
    <p:extLst>
      <p:ext uri="{BB962C8B-B14F-4D97-AF65-F5344CB8AC3E}">
        <p14:creationId xmlns:p14="http://schemas.microsoft.com/office/powerpoint/2010/main" val="149517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What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5371" y="2248450"/>
            <a:ext cx="2843142" cy="2302284"/>
          </a:xfrm>
          <a:prstGeom prst="rect">
            <a:avLst/>
          </a:prstGeom>
        </p:spPr>
      </p:pic>
      <p:pic>
        <p:nvPicPr>
          <p:cNvPr id="7" name="Picture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97942" y="2248450"/>
            <a:ext cx="2982001" cy="2302284"/>
          </a:xfrm>
          <a:prstGeom prst="rect">
            <a:avLst/>
          </a:prstGeom>
        </p:spPr>
      </p:pic>
      <p:pic>
        <p:nvPicPr>
          <p:cNvPr id="8" name="Picture 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79943" y="2248450"/>
            <a:ext cx="2843142" cy="2302284"/>
          </a:xfrm>
          <a:prstGeom prst="rect">
            <a:avLst/>
          </a:prstGeom>
        </p:spPr>
      </p:pic>
    </p:spTree>
    <p:extLst>
      <p:ext uri="{BB962C8B-B14F-4D97-AF65-F5344CB8AC3E}">
        <p14:creationId xmlns:p14="http://schemas.microsoft.com/office/powerpoint/2010/main" val="143778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What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5899" y="2421283"/>
            <a:ext cx="2785609" cy="2009874"/>
          </a:xfrm>
          <a:prstGeom prst="rect">
            <a:avLst/>
          </a:prstGeom>
        </p:spPr>
      </p:pic>
      <p:pic>
        <p:nvPicPr>
          <p:cNvPr id="7" name="Picture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33355" y="2421283"/>
            <a:ext cx="2877290" cy="2009874"/>
          </a:xfrm>
          <a:prstGeom prst="rect">
            <a:avLst/>
          </a:prstGeom>
        </p:spPr>
      </p:pic>
      <p:pic>
        <p:nvPicPr>
          <p:cNvPr id="8" name="Picture 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32492" y="2421283"/>
            <a:ext cx="2743298" cy="2009874"/>
          </a:xfrm>
          <a:prstGeom prst="rect">
            <a:avLst/>
          </a:prstGeom>
        </p:spPr>
      </p:pic>
    </p:spTree>
    <p:extLst>
      <p:ext uri="{BB962C8B-B14F-4D97-AF65-F5344CB8AC3E}">
        <p14:creationId xmlns:p14="http://schemas.microsoft.com/office/powerpoint/2010/main" val="12120540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1472</TotalTime>
  <Words>754</Words>
  <Application>Microsoft Macintosh PowerPoint</Application>
  <PresentationFormat>On-screen Show (4:3)</PresentationFormat>
  <Paragraphs>235</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Calibri</vt:lpstr>
      <vt:lpstr>Helvetica Neue</vt:lpstr>
      <vt:lpstr>Impact</vt:lpstr>
      <vt:lpstr>Mangal</vt:lpstr>
      <vt:lpstr>Merriweather Sans</vt:lpstr>
      <vt:lpstr>Noto Symbol</vt:lpstr>
      <vt:lpstr>Wingdings</vt:lpstr>
      <vt:lpstr>Arial</vt:lpstr>
      <vt:lpstr>Office Theme</vt:lpstr>
      <vt:lpstr>ClassPass Web Scraping project</vt:lpstr>
      <vt:lpstr>OVERVIEW</vt:lpstr>
      <vt:lpstr>Motivation for this topic</vt:lpstr>
      <vt:lpstr>The scraping</vt:lpstr>
      <vt:lpstr>Where should you work out?</vt:lpstr>
      <vt:lpstr>Where should you work out?</vt:lpstr>
      <vt:lpstr>Where should you work out?</vt:lpstr>
      <vt:lpstr>What should you work out?</vt:lpstr>
      <vt:lpstr>What should you work out?</vt:lpstr>
      <vt:lpstr>How much should you spend?</vt:lpstr>
      <vt:lpstr>How much should you spend? </vt:lpstr>
      <vt:lpstr>Future Investigations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Alster, George</cp:lastModifiedBy>
  <cp:revision>12</cp:revision>
  <dcterms:modified xsi:type="dcterms:W3CDTF">2019-04-20T21:38:23Z</dcterms:modified>
</cp:coreProperties>
</file>