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saveSubsetFonts="1" autoCompressPictures="0">
  <p:sldMasterIdLst>
    <p:sldMasterId id="2147483655" r:id="rId1"/>
  </p:sldMasterIdLst>
  <p:notesMasterIdLst>
    <p:notesMasterId r:id="rId14"/>
  </p:notesMasterIdLst>
  <p:sldIdLst>
    <p:sldId id="256" r:id="rId2"/>
    <p:sldId id="258" r:id="rId3"/>
    <p:sldId id="261" r:id="rId4"/>
    <p:sldId id="262" r:id="rId5"/>
    <p:sldId id="271" r:id="rId6"/>
    <p:sldId id="263" r:id="rId7"/>
    <p:sldId id="264" r:id="rId8"/>
    <p:sldId id="265" r:id="rId9"/>
    <p:sldId id="266" r:id="rId10"/>
    <p:sldId id="267" r:id="rId11"/>
    <p:sldId id="268" r:id="rId12"/>
    <p:sldId id="270"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93276"/>
  </p:normalViewPr>
  <p:slideViewPr>
    <p:cSldViewPr snapToGrid="0" snapToObjects="1">
      <p:cViewPr varScale="1">
        <p:scale>
          <a:sx n="120" d="100"/>
          <a:sy n="120"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a better measure of popularity is quite simply the number of reviews. After calculating the correlations between all numeric variables it was clear that the highest correlation was that between price and reviews which can be seen here (fancy plot)</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extLst>
      <p:ext uri="{BB962C8B-B14F-4D97-AF65-F5344CB8AC3E}">
        <p14:creationId xmlns:p14="http://schemas.microsoft.com/office/powerpoint/2010/main" val="25219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61405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5" name="Shape 75"/>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Selenium</a:t>
            </a:r>
            <a:r>
              <a:rPr lang="en-US" baseline="0" dirty="0" smtClean="0"/>
              <a:t> was used. Had to first log into the website, thankfully they have a two week free trial. Each new page was the same </a:t>
            </a:r>
            <a:r>
              <a:rPr lang="en-US" baseline="0" dirty="0" err="1" smtClean="0"/>
              <a:t>url</a:t>
            </a:r>
            <a:r>
              <a:rPr lang="en-US" baseline="0" dirty="0" smtClean="0"/>
              <a:t> and so selenium had to be used. There were some </a:t>
            </a:r>
            <a:r>
              <a:rPr lang="en-US" baseline="0" dirty="0" err="1" smtClean="0"/>
              <a:t>epmty</a:t>
            </a:r>
            <a:r>
              <a:rPr lang="en-US" baseline="0" dirty="0" smtClean="0"/>
              <a:t> values so these were replaced with none and then cleaned up afterwards. Sample above of the </a:t>
            </a:r>
            <a:r>
              <a:rPr lang="en-US" baseline="0" dirty="0" err="1" smtClean="0"/>
              <a:t>intial</a:t>
            </a:r>
            <a:r>
              <a:rPr lang="en-US" baseline="0" dirty="0" smtClean="0"/>
              <a:t> data set collected before any cleaning or </a:t>
            </a:r>
            <a:r>
              <a:rPr lang="en-US" baseline="0" dirty="0" err="1" smtClean="0"/>
              <a:t>orgainsation</a:t>
            </a:r>
            <a:r>
              <a:rPr lang="en-US" baseline="0" dirty="0" smtClean="0"/>
              <a:t>. </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136304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that the most popular </a:t>
            </a:r>
            <a:r>
              <a:rPr lang="en-US" dirty="0" err="1" smtClean="0"/>
              <a:t>isnt</a:t>
            </a:r>
            <a:r>
              <a:rPr lang="en-US" dirty="0" smtClean="0"/>
              <a:t> the most expensive </a:t>
            </a:r>
            <a:r>
              <a:rPr lang="mr-IN" dirty="0" smtClean="0"/>
              <a:t>–</a:t>
            </a:r>
            <a:r>
              <a:rPr lang="en-US" dirty="0" smtClean="0"/>
              <a:t> also in</a:t>
            </a:r>
            <a:r>
              <a:rPr lang="en-US" baseline="0" dirty="0" smtClean="0"/>
              <a:t> a separate analysis it was discovered that the average rating barely varies across these locations</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extLst>
      <p:ext uri="{BB962C8B-B14F-4D97-AF65-F5344CB8AC3E}">
        <p14:creationId xmlns:p14="http://schemas.microsoft.com/office/powerpoint/2010/main" val="170675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Upon</a:t>
            </a:r>
            <a:r>
              <a:rPr lang="en-US" baseline="0" dirty="0" smtClean="0"/>
              <a:t> deciding which location you want to work out in, you are then faced with the question of which is the best gym to go to in that area </a:t>
            </a:r>
            <a:r>
              <a:rPr lang="mr-IN" baseline="0" dirty="0" smtClean="0"/>
              <a:t>–</a:t>
            </a:r>
            <a:r>
              <a:rPr lang="en-US" baseline="0" dirty="0" smtClean="0"/>
              <a:t> here is a list of the most popular gyms for each of the densely populated areas. The table on the right shows most popular classes irrelevant of location. For these classes we can see how </a:t>
            </a:r>
            <a:r>
              <a:rPr lang="en-US" baseline="0" dirty="0" err="1" smtClean="0"/>
              <a:t>tey</a:t>
            </a:r>
            <a:r>
              <a:rPr lang="en-US" baseline="0" dirty="0" smtClean="0"/>
              <a:t> fair in respect to our key variables </a:t>
            </a:r>
            <a:r>
              <a:rPr lang="mr-IN" baseline="0" dirty="0" smtClean="0"/>
              <a:t>–</a:t>
            </a:r>
            <a:r>
              <a:rPr lang="en-US" baseline="0" dirty="0" smtClean="0"/>
              <a:t> in particular we notice that they are mostly expensive, have high ratings, </a:t>
            </a:r>
            <a:r>
              <a:rPr lang="en-US" baseline="0" dirty="0" err="1" smtClean="0"/>
              <a:t>obvioulsy</a:t>
            </a:r>
            <a:r>
              <a:rPr lang="en-US" baseline="0" dirty="0" smtClean="0"/>
              <a:t> popular and also see ( as concluded from other analysis) that the duration of the class has little correlation with the popularity</a:t>
            </a:r>
            <a:endParaRPr lang="en-US" dirty="0" smtClean="0"/>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extLst>
      <p:ext uri="{BB962C8B-B14F-4D97-AF65-F5344CB8AC3E}">
        <p14:creationId xmlns:p14="http://schemas.microsoft.com/office/powerpoint/2010/main" val="161692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extLst>
      <p:ext uri="{BB962C8B-B14F-4D97-AF65-F5344CB8AC3E}">
        <p14:creationId xmlns:p14="http://schemas.microsoft.com/office/powerpoint/2010/main" val="13602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12846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looks like highest rated classes are actually cheaper. Further analysis- show that the highly rated classes have very few reviews and so not reliable - show fancy graph. </a:t>
            </a:r>
          </a:p>
          <a:p>
            <a:pPr lvl="0">
              <a:spcBef>
                <a:spcPts val="0"/>
              </a:spcBef>
              <a:buNone/>
            </a:pPr>
            <a:endParaRPr dirty="0"/>
          </a:p>
        </p:txBody>
      </p:sp>
      <p:sp>
        <p:nvSpPr>
          <p:cNvPr id="97" name="Shape 9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extLst>
      <p:ext uri="{BB962C8B-B14F-4D97-AF65-F5344CB8AC3E}">
        <p14:creationId xmlns:p14="http://schemas.microsoft.com/office/powerpoint/2010/main" val="684570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a:stretch/>
        </p:blipFill>
        <p:spPr>
          <a:xfrm>
            <a:off x="-35516" y="-60889"/>
            <a:ext cx="9251780" cy="6943310"/>
          </a:xfrm>
          <a:prstGeom prst="rect">
            <a:avLst/>
          </a:prstGeom>
          <a:noFill/>
          <a:ln>
            <a:noFill/>
          </a:ln>
        </p:spPr>
      </p:pic>
      <p:sp>
        <p:nvSpPr>
          <p:cNvPr id="17" name="Shape 17"/>
          <p:cNvSpPr txBox="1">
            <a:spLocks noGrp="1"/>
          </p:cNvSpPr>
          <p:nvPr>
            <p:ph type="ctrTitle"/>
          </p:nvPr>
        </p:nvSpPr>
        <p:spPr>
          <a:xfrm>
            <a:off x="1844064" y="1770593"/>
            <a:ext cx="4794523" cy="2747473"/>
          </a:xfrm>
          <a:prstGeom prst="rect">
            <a:avLst/>
          </a:prstGeom>
          <a:noFill/>
          <a:ln>
            <a:noFill/>
          </a:ln>
        </p:spPr>
        <p:txBody>
          <a:bodyPr lIns="91425" tIns="91425" rIns="91425" bIns="91425" anchor="ctr" anchorCtr="0"/>
          <a:lstStyle>
            <a:lvl1pPr marL="0" marR="0" lvl="0" indent="0" algn="r" rtl="0">
              <a:spcBef>
                <a:spcPts val="0"/>
              </a:spcBef>
              <a:buClr>
                <a:srgbClr val="1089DA"/>
              </a:buClr>
              <a:buSzPct val="100000"/>
              <a:buFont typeface="Impact"/>
              <a:buNone/>
              <a:defRPr sz="4800">
                <a:latin typeface="Impact"/>
                <a:ea typeface="Impact"/>
                <a:cs typeface="Impact"/>
                <a:sym typeface="Impact"/>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8" name="Shape 18"/>
          <p:cNvSpPr txBox="1">
            <a:spLocks noGrp="1"/>
          </p:cNvSpPr>
          <p:nvPr>
            <p:ph type="subTitle" idx="1"/>
          </p:nvPr>
        </p:nvSpPr>
        <p:spPr>
          <a:xfrm>
            <a:off x="1844064" y="4884398"/>
            <a:ext cx="4794523" cy="961988"/>
          </a:xfrm>
          <a:prstGeom prst="rect">
            <a:avLst/>
          </a:prstGeom>
          <a:noFill/>
          <a:ln>
            <a:noFill/>
          </a:ln>
        </p:spPr>
        <p:txBody>
          <a:bodyPr lIns="91425" tIns="91425" rIns="91425" bIns="91425" anchor="t" anchorCtr="0"/>
          <a:lstStyle>
            <a:lvl1pPr marL="0" marR="0" lvl="0" indent="0" algn="r" rtl="0">
              <a:spcBef>
                <a:spcPts val="320"/>
              </a:spcBef>
              <a:buClr>
                <a:srgbClr val="50B0D1"/>
              </a:buClr>
              <a:buFont typeface="Noto Symbol"/>
              <a:buNone/>
              <a:defRPr/>
            </a:lvl1pPr>
            <a:lvl2pPr marL="457200" marR="0" lvl="1" indent="0" algn="ctr" rtl="0">
              <a:spcBef>
                <a:spcPts val="480"/>
              </a:spcBef>
              <a:buClr>
                <a:srgbClr val="50B0D1"/>
              </a:buClr>
              <a:buFont typeface="Merriweather Sans"/>
              <a:buNone/>
              <a:defRPr/>
            </a:lvl2pPr>
            <a:lvl3pPr marL="914400" marR="0" lvl="2" indent="0" algn="ctr" rtl="0">
              <a:spcBef>
                <a:spcPts val="480"/>
              </a:spcBef>
              <a:buClr>
                <a:srgbClr val="50B0D1"/>
              </a:buClr>
              <a:buFont typeface="Merriweather Sans"/>
              <a:buNone/>
              <a:defRPr/>
            </a:lvl3pPr>
            <a:lvl4pPr marL="1371600" marR="0" lvl="3" indent="0" algn="ctr" rtl="0">
              <a:spcBef>
                <a:spcPts val="480"/>
              </a:spcBef>
              <a:buClr>
                <a:srgbClr val="50B0D1"/>
              </a:buClr>
              <a:buFont typeface="Merriweather Sans"/>
              <a:buNone/>
              <a:defRPr/>
            </a:lvl4pPr>
            <a:lvl5pPr marL="1828800" marR="0" lvl="4" indent="0" algn="ctr" rtl="0">
              <a:spcBef>
                <a:spcPts val="480"/>
              </a:spcBef>
              <a:buClr>
                <a:srgbClr val="50B0D1"/>
              </a:buClr>
              <a:buFont typeface="Merriweather Sans"/>
              <a:buNone/>
              <a:defRPr/>
            </a:lvl5pPr>
            <a:lvl6pPr marL="2286000" marR="0" lvl="5" indent="0" algn="ctr" rtl="0">
              <a:spcBef>
                <a:spcPts val="400"/>
              </a:spcBef>
              <a:buClr>
                <a:srgbClr val="888888"/>
              </a:buClr>
              <a:buFont typeface="Arial"/>
              <a:buNone/>
              <a:defRPr/>
            </a:lvl6pPr>
            <a:lvl7pPr marL="2743200" marR="0" lvl="6" indent="0" algn="ctr" rtl="0">
              <a:spcBef>
                <a:spcPts val="400"/>
              </a:spcBef>
              <a:buClr>
                <a:srgbClr val="888888"/>
              </a:buClr>
              <a:buFont typeface="Arial"/>
              <a:buNone/>
              <a:defRPr/>
            </a:lvl7pPr>
            <a:lvl8pPr marL="3200400" marR="0" lvl="7" indent="0" algn="ctr" rtl="0">
              <a:spcBef>
                <a:spcPts val="400"/>
              </a:spcBef>
              <a:buClr>
                <a:srgbClr val="888888"/>
              </a:buClr>
              <a:buFont typeface="Arial"/>
              <a:buNone/>
              <a:defRPr/>
            </a:lvl8pPr>
            <a:lvl9pPr marL="3657600" marR="0" lvl="8" indent="0" algn="ctr" rtl="0">
              <a:spcBef>
                <a:spcPts val="400"/>
              </a:spcBef>
              <a:buClr>
                <a:srgbClr val="888888"/>
              </a:buClr>
              <a:buFont typeface="Arial"/>
              <a:buNone/>
              <a:defRPr/>
            </a:lvl9pPr>
          </a:lstStyle>
          <a:p>
            <a:endParaRPr/>
          </a:p>
        </p:txBody>
      </p:sp>
      <p:pic>
        <p:nvPicPr>
          <p:cNvPr id="19" name="Shape 19" descr="Data_Science_Logos_final_horizontal_blacktext.png"/>
          <p:cNvPicPr preferRelativeResize="0"/>
          <p:nvPr/>
        </p:nvPicPr>
        <p:blipFill rotWithShape="1">
          <a:blip r:embed="rId3">
            <a:alphaModFix/>
          </a:blip>
          <a:srcRect/>
          <a:stretch/>
        </p:blipFill>
        <p:spPr>
          <a:xfrm>
            <a:off x="4325519" y="1122366"/>
            <a:ext cx="2313068" cy="495196"/>
          </a:xfrm>
          <a:prstGeom prst="rect">
            <a:avLst/>
          </a:prstGeom>
          <a:noFill/>
          <a:ln>
            <a:noFill/>
          </a:ln>
        </p:spPr>
      </p:pic>
      <p:pic>
        <p:nvPicPr>
          <p:cNvPr id="20" name="Shape 20"/>
          <p:cNvPicPr preferRelativeResize="0"/>
          <p:nvPr/>
        </p:nvPicPr>
        <p:blipFill rotWithShape="1">
          <a:blip r:embed="rId4">
            <a:alphaModFix/>
          </a:blip>
          <a:srcRect/>
          <a:stretch/>
        </p:blipFill>
        <p:spPr>
          <a:xfrm>
            <a:off x="3133386" y="4697476"/>
            <a:ext cx="3505200" cy="25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Contents">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0" y="6356350"/>
            <a:ext cx="9171310" cy="512416"/>
          </a:xfrm>
          <a:prstGeom prst="rect">
            <a:avLst/>
          </a:prstGeom>
          <a:noFill/>
          <a:ln>
            <a:noFill/>
          </a:ln>
        </p:spPr>
      </p:pic>
      <p:sp>
        <p:nvSpPr>
          <p:cNvPr id="26" name="Shape 26"/>
          <p:cNvSpPr txBox="1">
            <a:spLocks noGrp="1"/>
          </p:cNvSpPr>
          <p:nvPr>
            <p:ph type="title"/>
          </p:nvPr>
        </p:nvSpPr>
        <p:spPr>
          <a:xfrm>
            <a:off x="457200" y="436939"/>
            <a:ext cx="8229600" cy="743206"/>
          </a:xfrm>
          <a:prstGeom prst="rect">
            <a:avLst/>
          </a:prstGeom>
          <a:noFill/>
          <a:ln>
            <a:noFill/>
          </a:ln>
        </p:spPr>
        <p:txBody>
          <a:bodyPr lIns="91425" tIns="91425" rIns="91425" bIns="91425" anchor="ctr" anchorCtr="0"/>
          <a:lstStyle>
            <a:lvl1pPr lvl="0" algn="l" rtl="0">
              <a:spcBef>
                <a:spcPts val="0"/>
              </a:spcBef>
              <a:buClr>
                <a:srgbClr val="50B0D1"/>
              </a:buClr>
              <a:defRPr b="1">
                <a:solidFill>
                  <a:srgbClr val="50B0D1"/>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body" idx="1"/>
          </p:nvPr>
        </p:nvSpPr>
        <p:spPr>
          <a:xfrm>
            <a:off x="457200" y="1273401"/>
            <a:ext cx="8229600" cy="4624199"/>
          </a:xfrm>
          <a:prstGeom prst="rect">
            <a:avLst/>
          </a:prstGeom>
          <a:noFill/>
          <a:ln>
            <a:noFill/>
          </a:ln>
        </p:spPr>
        <p:txBody>
          <a:bodyPr lIns="91425" tIns="91425" rIns="91425" bIns="91425" anchor="t" anchorCtr="0"/>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buClr>
                <a:srgbClr val="50B0D1"/>
              </a:buClr>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sldNum" idx="12"/>
          </p:nvPr>
        </p:nvSpPr>
        <p:spPr>
          <a:xfrm>
            <a:off x="6578857" y="6420489"/>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chemeClr val="lt1"/>
                </a:solidFill>
                <a:latin typeface="Helvetica Neue"/>
                <a:ea typeface="Helvetica Neue"/>
                <a:cs typeface="Helvetica Neue"/>
                <a:sym typeface="Helvetica Neue"/>
              </a:rPr>
              <a:t>‹#›</a:t>
            </a:fld>
            <a:endParaRPr lang="en-US" sz="1600" b="1" i="0" u="none" strike="noStrike" cap="none">
              <a:solidFill>
                <a:schemeClr val="lt1"/>
              </a:solidFill>
              <a:latin typeface="Helvetica Neue"/>
              <a:ea typeface="Helvetica Neue"/>
              <a:cs typeface="Helvetica Neue"/>
              <a:sym typeface="Helvetica Neue"/>
            </a:endParaRPr>
          </a:p>
        </p:txBody>
      </p:sp>
      <p:pic>
        <p:nvPicPr>
          <p:cNvPr id="29" name="Shape 29"/>
          <p:cNvPicPr preferRelativeResize="0"/>
          <p:nvPr/>
        </p:nvPicPr>
        <p:blipFill rotWithShape="1">
          <a:blip r:embed="rId3">
            <a:alphaModFix/>
          </a:blip>
          <a:srcRect/>
          <a:stretch/>
        </p:blipFill>
        <p:spPr>
          <a:xfrm>
            <a:off x="457200" y="6442592"/>
            <a:ext cx="1492679" cy="321775"/>
          </a:xfrm>
          <a:prstGeom prst="rect">
            <a:avLst/>
          </a:prstGeom>
          <a:noFill/>
          <a:ln>
            <a:noFill/>
          </a:ln>
        </p:spPr>
      </p:pic>
      <p:pic>
        <p:nvPicPr>
          <p:cNvPr id="30" name="Shape 30"/>
          <p:cNvPicPr preferRelativeResize="0"/>
          <p:nvPr/>
        </p:nvPicPr>
        <p:blipFill rotWithShape="1">
          <a:blip r:embed="rId4">
            <a:alphaModFix/>
          </a:blip>
          <a:srcRect/>
          <a:stretch/>
        </p:blipFill>
        <p:spPr>
          <a:xfrm>
            <a:off x="461847" y="1185813"/>
            <a:ext cx="8229600" cy="182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genda">
    <p:bg>
      <p:bgPr>
        <a:solidFill>
          <a:srgbClr val="1089DA"/>
        </a:solidFill>
        <a:effectLst/>
      </p:bgPr>
    </p:bg>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457200" y="358883"/>
            <a:ext cx="8229600" cy="1193268"/>
          </a:xfrm>
          <a:prstGeom prst="rect">
            <a:avLst/>
          </a:prstGeom>
          <a:noFill/>
          <a:ln>
            <a:noFill/>
          </a:ln>
        </p:spPr>
      </p:pic>
      <p:sp>
        <p:nvSpPr>
          <p:cNvPr id="48" name="Shape 48"/>
          <p:cNvSpPr txBox="1">
            <a:spLocks noGrp="1"/>
          </p:cNvSpPr>
          <p:nvPr>
            <p:ph type="title"/>
          </p:nvPr>
        </p:nvSpPr>
        <p:spPr>
          <a:xfrm>
            <a:off x="457200" y="603704"/>
            <a:ext cx="8229600" cy="743206"/>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Impact"/>
              <a:defRPr sz="3600">
                <a:solidFill>
                  <a:srgbClr val="FFFFFF"/>
                </a:solidFill>
                <a:latin typeface="Impact"/>
                <a:ea typeface="Impact"/>
                <a:cs typeface="Impact"/>
                <a:sym typeface="Impact"/>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457200" y="1744565"/>
            <a:ext cx="8229600" cy="4381599"/>
          </a:xfrm>
          <a:prstGeom prst="rect">
            <a:avLst/>
          </a:prstGeom>
          <a:noFill/>
          <a:ln>
            <a:noFill/>
          </a:ln>
        </p:spPr>
        <p:txBody>
          <a:bodyPr lIns="91425" tIns="91425" rIns="91425" bIns="91425" anchor="t" anchorCtr="0"/>
          <a:lstStyle>
            <a:lvl1pPr lvl="0" rtl="0">
              <a:lnSpc>
                <a:spcPct val="115000"/>
              </a:lnSpc>
              <a:spcBef>
                <a:spcPts val="0"/>
              </a:spcBef>
              <a:spcAft>
                <a:spcPts val="1000"/>
              </a:spcAft>
              <a:buClr>
                <a:srgbClr val="FFFFFF"/>
              </a:buClr>
              <a:defRPr b="1">
                <a:solidFill>
                  <a:srgbClr val="FFFFFF"/>
                </a:solidFill>
              </a:defRPr>
            </a:lvl1pPr>
            <a:lvl2pPr lvl="1" rtl="0">
              <a:lnSpc>
                <a:spcPct val="115000"/>
              </a:lnSpc>
              <a:spcBef>
                <a:spcPts val="0"/>
              </a:spcBef>
              <a:spcAft>
                <a:spcPts val="1000"/>
              </a:spcAft>
              <a:buClr>
                <a:srgbClr val="FFFFFF"/>
              </a:buClr>
              <a:defRPr>
                <a:solidFill>
                  <a:srgbClr val="FFFFFF"/>
                </a:solidFill>
              </a:defRPr>
            </a:lvl2pPr>
            <a:lvl3pPr lvl="2" rtl="0">
              <a:lnSpc>
                <a:spcPct val="115000"/>
              </a:lnSpc>
              <a:spcBef>
                <a:spcPts val="0"/>
              </a:spcBef>
              <a:spcAft>
                <a:spcPts val="1000"/>
              </a:spcAft>
              <a:buClr>
                <a:srgbClr val="FFFFFF"/>
              </a:buClr>
              <a:defRPr>
                <a:solidFill>
                  <a:srgbClr val="FFFFFF"/>
                </a:solidFill>
              </a:defRPr>
            </a:lvl3pPr>
            <a:lvl4pPr lvl="3" rtl="0">
              <a:lnSpc>
                <a:spcPct val="115000"/>
              </a:lnSpc>
              <a:spcBef>
                <a:spcPts val="0"/>
              </a:spcBef>
              <a:buClr>
                <a:srgbClr val="FFFFFF"/>
              </a:buClr>
              <a:defRPr>
                <a:solidFill>
                  <a:srgbClr val="FFFFFF"/>
                </a:solidFill>
              </a:defRPr>
            </a:lvl4pPr>
            <a:lvl5pPr lvl="4" rtl="0">
              <a:lnSpc>
                <a:spcPct val="120000"/>
              </a:lnSpc>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sp>
        <p:nvSpPr>
          <p:cNvPr id="50" name="Shape 50"/>
          <p:cNvSpPr txBox="1">
            <a:spLocks noGrp="1"/>
          </p:cNvSpPr>
          <p:nvPr>
            <p:ph type="sldNum" idx="12"/>
          </p:nvPr>
        </p:nvSpPr>
        <p:spPr>
          <a:xfrm>
            <a:off x="6553200" y="6407662"/>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l" rtl="0">
              <a:spcBef>
                <a:spcPts val="0"/>
              </a:spcBef>
              <a:buClr>
                <a:srgbClr val="1089DA"/>
              </a:buClr>
              <a:buSzPct val="100000"/>
              <a:buFont typeface="Calibri"/>
              <a:buNone/>
              <a:defRPr sz="2400">
                <a:solidFill>
                  <a:srgbClr val="1089DA"/>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371600"/>
            <a:ext cx="8229600" cy="4659900"/>
          </a:xfrm>
          <a:prstGeom prst="rect">
            <a:avLst/>
          </a:prstGeom>
          <a:noFill/>
          <a:ln>
            <a:noFill/>
          </a:ln>
        </p:spPr>
        <p:txBody>
          <a:bodyPr lIns="91425" tIns="91425" rIns="91425" bIns="91425" anchor="t" anchorCtr="0"/>
          <a:lstStyle>
            <a:lvl1pPr marL="342900" marR="0" lvl="0" indent="-2286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1pPr>
            <a:lvl2pPr marL="742950" marR="0" lvl="1" indent="-17145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2pPr>
            <a:lvl3pPr marL="1143000" marR="0" lvl="2" indent="-114300" algn="l" rtl="0">
              <a:lnSpc>
                <a:spcPct val="120000"/>
              </a:lnSpc>
              <a:spcBef>
                <a:spcPts val="480"/>
              </a:spcBef>
              <a:buClr>
                <a:srgbClr val="50B0D1"/>
              </a:buClr>
              <a:buSzPct val="100000"/>
              <a:buFont typeface="Calibri"/>
              <a:buChar char="■"/>
              <a:defRPr sz="2000">
                <a:solidFill>
                  <a:srgbClr val="313131"/>
                </a:solidFill>
                <a:latin typeface="Calibri"/>
                <a:ea typeface="Calibri"/>
                <a:cs typeface="Calibri"/>
                <a:sym typeface="Calibri"/>
              </a:defRPr>
            </a:lvl3pPr>
            <a:lvl4pPr marL="1600200" marR="0" lvl="3"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4pPr>
            <a:lvl5pPr marL="2057400" marR="0" lvl="4" indent="-114300" algn="l" rtl="0">
              <a:lnSpc>
                <a:spcPct val="120000"/>
              </a:lnSpc>
              <a:spcBef>
                <a:spcPts val="480"/>
              </a:spcBef>
              <a:buClr>
                <a:srgbClr val="313131"/>
              </a:buClr>
              <a:buSzPct val="100000"/>
              <a:buFont typeface="Calibri"/>
              <a:buChar char="◆"/>
              <a:defRPr sz="2000">
                <a:solidFill>
                  <a:srgbClr val="313131"/>
                </a:solidFill>
                <a:latin typeface="Calibri"/>
                <a:ea typeface="Calibri"/>
                <a:cs typeface="Calibri"/>
                <a:sym typeface="Calibri"/>
              </a:defRPr>
            </a:lvl5pPr>
            <a:lvl6pPr marL="2514600" marR="0" lvl="5"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6pPr>
            <a:lvl7pPr marL="2971800" marR="0" lvl="6"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7pPr>
            <a:lvl8pPr marL="3429000" marR="0" lvl="7"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8pPr>
            <a:lvl9pPr marL="3886200" marR="0" lvl="8" indent="-101600" algn="l" rtl="0">
              <a:lnSpc>
                <a:spcPct val="120000"/>
              </a:lnSpc>
              <a:spcBef>
                <a:spcPts val="400"/>
              </a:spcBef>
              <a:buClr>
                <a:srgbClr val="313131"/>
              </a:buClr>
              <a:buSzPct val="100000"/>
              <a:buFont typeface="Calibri"/>
              <a:buChar char="◆"/>
              <a:defRPr sz="2000">
                <a:solidFill>
                  <a:srgbClr val="31313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i="0" u="none" strike="noStrike" cap="none">
                <a:solidFill>
                  <a:srgbClr val="FFFFFF"/>
                </a:solidFill>
                <a:latin typeface="Helvetica Neue"/>
                <a:ea typeface="Helvetica Neue"/>
                <a:cs typeface="Helvetica Neue"/>
                <a:sym typeface="Helvetica Neue"/>
              </a:rPr>
              <a:t>‹#›</a:t>
            </a:fld>
            <a:endParaRPr lang="en-US" sz="1600" b="1"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844064" y="1770593"/>
            <a:ext cx="4794599" cy="2747399"/>
          </a:xfrm>
          <a:prstGeom prst="rect">
            <a:avLst/>
          </a:prstGeom>
        </p:spPr>
        <p:txBody>
          <a:bodyPr lIns="91425" tIns="91425" rIns="91425" bIns="91425" anchor="ctr" anchorCtr="0">
            <a:noAutofit/>
          </a:bodyPr>
          <a:lstStyle/>
          <a:p>
            <a:pPr lvl="0" algn="ctr"/>
            <a:r>
              <a:rPr lang="en-US" dirty="0"/>
              <a:t>ClassPass Web Scraping project</a:t>
            </a:r>
            <a:endParaRPr dirty="0"/>
          </a:p>
        </p:txBody>
      </p:sp>
      <p:sp>
        <p:nvSpPr>
          <p:cNvPr id="62" name="Shape 62"/>
          <p:cNvSpPr txBox="1">
            <a:spLocks noGrp="1"/>
          </p:cNvSpPr>
          <p:nvPr>
            <p:ph type="subTitle" idx="1"/>
          </p:nvPr>
        </p:nvSpPr>
        <p:spPr>
          <a:xfrm>
            <a:off x="1844064" y="4884398"/>
            <a:ext cx="4794599" cy="962099"/>
          </a:xfrm>
          <a:prstGeom prst="rect">
            <a:avLst/>
          </a:prstGeom>
        </p:spPr>
        <p:txBody>
          <a:bodyPr lIns="91425" tIns="91425" rIns="91425" bIns="91425" anchor="t" anchorCtr="0">
            <a:noAutofit/>
          </a:bodyPr>
          <a:lstStyle/>
          <a:p>
            <a:pPr>
              <a:spcBef>
                <a:spcPts val="0"/>
              </a:spcBef>
            </a:pPr>
            <a:r>
              <a:rPr lang="en-US" dirty="0"/>
              <a:t>George Alster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9354"/>
          <a:stretch/>
        </p:blipFill>
        <p:spPr>
          <a:xfrm>
            <a:off x="8016949" y="1786269"/>
            <a:ext cx="1051442" cy="3200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58" y="1329956"/>
            <a:ext cx="7641991" cy="4517951"/>
          </a:xfrm>
          <a:prstGeom prst="rect">
            <a:avLst/>
          </a:prstGeom>
        </p:spPr>
      </p:pic>
    </p:spTree>
    <p:extLst>
      <p:ext uri="{BB962C8B-B14F-4D97-AF65-F5344CB8AC3E}">
        <p14:creationId xmlns:p14="http://schemas.microsoft.com/office/powerpoint/2010/main" val="48749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How much should you spend?</a:t>
            </a:r>
            <a:br>
              <a:rPr lang="en-US" dirty="0"/>
            </a:b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70539" y="1685234"/>
            <a:ext cx="4470400" cy="4521200"/>
          </a:xfrm>
          <a:prstGeom prst="rect">
            <a:avLst/>
          </a:prstGeom>
        </p:spPr>
      </p:pic>
    </p:spTree>
    <p:extLst>
      <p:ext uri="{BB962C8B-B14F-4D97-AF65-F5344CB8AC3E}">
        <p14:creationId xmlns:p14="http://schemas.microsoft.com/office/powerpoint/2010/main" val="150288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Future Investigations</a:t>
            </a:r>
            <a:endParaRPr lang="en-US" dirty="0"/>
          </a:p>
        </p:txBody>
      </p:sp>
      <p:sp>
        <p:nvSpPr>
          <p:cNvPr id="100" name="Shape 100"/>
          <p:cNvSpPr txBox="1">
            <a:spLocks noGrp="1"/>
          </p:cNvSpPr>
          <p:nvPr>
            <p:ph type="body" idx="1"/>
          </p:nvPr>
        </p:nvSpPr>
        <p:spPr>
          <a:xfrm>
            <a:off x="457200" y="2262229"/>
            <a:ext cx="8229600" cy="1884469"/>
          </a:xfrm>
          <a:prstGeom prst="rect">
            <a:avLst/>
          </a:prstGeom>
        </p:spPr>
        <p:txBody>
          <a:bodyPr lIns="91425" tIns="91425" rIns="91425" bIns="91425" anchor="t" anchorCtr="0">
            <a:noAutofit/>
          </a:bodyPr>
          <a:lstStyle/>
          <a:p>
            <a:pPr marL="457200">
              <a:lnSpc>
                <a:spcPct val="200000"/>
              </a:lnSpc>
            </a:pPr>
            <a:r>
              <a:rPr lang="en-US" dirty="0" smtClean="0"/>
              <a:t>Comparative </a:t>
            </a:r>
            <a:r>
              <a:rPr lang="en-US" dirty="0"/>
              <a:t>analysis for each day of the week</a:t>
            </a:r>
          </a:p>
          <a:p>
            <a:pPr marL="457200">
              <a:lnSpc>
                <a:spcPct val="200000"/>
              </a:lnSpc>
            </a:pPr>
            <a:r>
              <a:rPr lang="en-US" dirty="0"/>
              <a:t>Gym and genre specific trends across cities, states and </a:t>
            </a:r>
            <a:r>
              <a:rPr lang="en-US" dirty="0" smtClean="0"/>
              <a:t>countries</a:t>
            </a:r>
          </a:p>
          <a:p>
            <a:pPr marL="457200">
              <a:lnSpc>
                <a:spcPct val="200000"/>
              </a:lnSpc>
            </a:pPr>
            <a:r>
              <a:rPr lang="en-US" dirty="0" smtClean="0"/>
              <a:t>Implement new data from other sources to find correlation</a:t>
            </a:r>
            <a:endParaRPr lang="en-US" dirty="0"/>
          </a:p>
          <a:p>
            <a:pPr marL="457200" lvl="0" indent="-228600" rtl="0">
              <a:spcBef>
                <a:spcPts val="0"/>
              </a:spcBef>
            </a:pPr>
            <a:endParaRPr lang="en-US" dirty="0" smtClean="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extLst>
      <p:ext uri="{BB962C8B-B14F-4D97-AF65-F5344CB8AC3E}">
        <p14:creationId xmlns:p14="http://schemas.microsoft.com/office/powerpoint/2010/main" val="32279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603704"/>
            <a:ext cx="8229600" cy="743100"/>
          </a:xfrm>
          <a:prstGeom prst="rect">
            <a:avLst/>
          </a:prstGeom>
        </p:spPr>
        <p:txBody>
          <a:bodyPr lIns="91425" tIns="91425" rIns="91425" bIns="91425" anchor="ctr" anchorCtr="0">
            <a:noAutofit/>
          </a:bodyPr>
          <a:lstStyle/>
          <a:p>
            <a:pPr lvl="0">
              <a:spcBef>
                <a:spcPts val="0"/>
              </a:spcBef>
              <a:buNone/>
            </a:pPr>
            <a:r>
              <a:rPr lang="en-US"/>
              <a:t>OVERVIEW</a:t>
            </a:r>
          </a:p>
        </p:txBody>
      </p:sp>
      <p:sp>
        <p:nvSpPr>
          <p:cNvPr id="78" name="Shape 78"/>
          <p:cNvSpPr txBox="1">
            <a:spLocks noGrp="1"/>
          </p:cNvSpPr>
          <p:nvPr>
            <p:ph type="body" idx="1"/>
          </p:nvPr>
        </p:nvSpPr>
        <p:spPr>
          <a:xfrm>
            <a:off x="457200" y="1744565"/>
            <a:ext cx="8229600" cy="4381500"/>
          </a:xfrm>
          <a:prstGeom prst="rect">
            <a:avLst/>
          </a:prstGeom>
        </p:spPr>
        <p:txBody>
          <a:bodyPr lIns="91425" tIns="91425" rIns="91425" bIns="91425" anchor="t" anchorCtr="0">
            <a:noAutofit/>
          </a:bodyPr>
          <a:lstStyle/>
          <a:p>
            <a:pPr>
              <a:lnSpc>
                <a:spcPct val="200000"/>
              </a:lnSpc>
            </a:pPr>
            <a:r>
              <a:rPr lang="en-US" dirty="0"/>
              <a:t>Motivation for this topic</a:t>
            </a:r>
          </a:p>
          <a:p>
            <a:pPr>
              <a:lnSpc>
                <a:spcPct val="200000"/>
              </a:lnSpc>
            </a:pPr>
            <a:r>
              <a:rPr lang="en-US" dirty="0"/>
              <a:t>The scraping </a:t>
            </a:r>
          </a:p>
          <a:p>
            <a:pPr>
              <a:lnSpc>
                <a:spcPct val="200000"/>
              </a:lnSpc>
            </a:pPr>
            <a:r>
              <a:rPr lang="en-US" dirty="0"/>
              <a:t>Where should you work out?</a:t>
            </a:r>
          </a:p>
          <a:p>
            <a:pPr>
              <a:lnSpc>
                <a:spcPct val="200000"/>
              </a:lnSpc>
            </a:pPr>
            <a:r>
              <a:rPr lang="en-US" dirty="0"/>
              <a:t>What should you work out?</a:t>
            </a:r>
          </a:p>
          <a:p>
            <a:pPr>
              <a:lnSpc>
                <a:spcPct val="200000"/>
              </a:lnSpc>
            </a:pPr>
            <a:r>
              <a:rPr lang="en-US" dirty="0"/>
              <a:t>How much should you spend?</a:t>
            </a:r>
          </a:p>
          <a:p>
            <a:pPr>
              <a:lnSpc>
                <a:spcPct val="200000"/>
              </a:lnSpc>
            </a:pPr>
            <a:r>
              <a:rPr lang="en-US" dirty="0"/>
              <a:t>Future investigations</a:t>
            </a:r>
          </a:p>
          <a:p>
            <a:pPr marL="457200" lvl="0" indent="-228600" rtl="0">
              <a:spcBef>
                <a:spcPts val="0"/>
              </a:spcBef>
            </a:pPr>
            <a:endParaRPr lang="en-US" dirty="0" smtClean="0"/>
          </a:p>
        </p:txBody>
      </p:sp>
      <p:sp>
        <p:nvSpPr>
          <p:cNvPr id="79" name="Shape 79"/>
          <p:cNvSpPr txBox="1">
            <a:spLocks noGrp="1"/>
          </p:cNvSpPr>
          <p:nvPr>
            <p:ph type="sldNum" idx="12"/>
          </p:nvPr>
        </p:nvSpPr>
        <p:spPr>
          <a:xfrm>
            <a:off x="6553200" y="6407662"/>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Motivation for this topic</a:t>
            </a:r>
            <a:endParaRPr lang="en-US" dirty="0"/>
          </a:p>
        </p:txBody>
      </p:sp>
      <p:sp>
        <p:nvSpPr>
          <p:cNvPr id="100" name="Shape 100"/>
          <p:cNvSpPr txBox="1">
            <a:spLocks noGrp="1"/>
          </p:cNvSpPr>
          <p:nvPr>
            <p:ph type="body" idx="1"/>
          </p:nvPr>
        </p:nvSpPr>
        <p:spPr>
          <a:xfrm>
            <a:off x="457200" y="1273401"/>
            <a:ext cx="8229600" cy="4624199"/>
          </a:xfrm>
          <a:prstGeom prst="rect">
            <a:avLst/>
          </a:prstGeom>
        </p:spPr>
        <p:txBody>
          <a:bodyPr lIns="91425" tIns="91425" rIns="91425" bIns="91425" anchor="t" anchorCtr="0">
            <a:noAutofit/>
          </a:bodyPr>
          <a:lstStyle/>
          <a:p>
            <a:pPr>
              <a:lnSpc>
                <a:spcPct val="200000"/>
              </a:lnSpc>
            </a:pPr>
            <a:r>
              <a:rPr lang="en-US" dirty="0"/>
              <a:t>Key data facts</a:t>
            </a:r>
          </a:p>
          <a:p>
            <a:pPr marL="685800" lvl="1" indent="-285750">
              <a:lnSpc>
                <a:spcPct val="200000"/>
              </a:lnSpc>
              <a:buFont typeface="Wingdings" charset="2"/>
              <a:buChar char="Ø"/>
            </a:pPr>
            <a:r>
              <a:rPr lang="en-US" dirty="0"/>
              <a:t>2000+ classes per day</a:t>
            </a:r>
          </a:p>
          <a:p>
            <a:pPr marL="685800" lvl="1" indent="-285750">
              <a:lnSpc>
                <a:spcPct val="200000"/>
              </a:lnSpc>
              <a:buFont typeface="Wingdings" charset="2"/>
              <a:buChar char="Ø"/>
            </a:pPr>
            <a:r>
              <a:rPr lang="en-US" dirty="0"/>
              <a:t>910+ distinct classes</a:t>
            </a:r>
          </a:p>
          <a:p>
            <a:pPr marL="685800" lvl="1" indent="-285750">
              <a:lnSpc>
                <a:spcPct val="200000"/>
              </a:lnSpc>
              <a:buFont typeface="Wingdings" charset="2"/>
              <a:buChar char="Ø"/>
            </a:pPr>
            <a:r>
              <a:rPr lang="en-US" dirty="0"/>
              <a:t>120+ locations</a:t>
            </a:r>
          </a:p>
          <a:p>
            <a:pPr marL="685800" lvl="1" indent="-285750">
              <a:lnSpc>
                <a:spcPct val="200000"/>
              </a:lnSpc>
              <a:buFont typeface="Wingdings" charset="2"/>
              <a:buChar char="Ø"/>
            </a:pPr>
            <a:r>
              <a:rPr lang="en-US" dirty="0"/>
              <a:t>380+ venues</a:t>
            </a:r>
          </a:p>
          <a:p>
            <a:pPr marL="685800" lvl="1" indent="-285750">
              <a:lnSpc>
                <a:spcPct val="200000"/>
              </a:lnSpc>
              <a:buFont typeface="Wingdings" charset="2"/>
              <a:buChar char="Ø"/>
            </a:pPr>
            <a:r>
              <a:rPr lang="en-US" dirty="0"/>
              <a:t>30+ class tags</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
        <p:nvSpPr>
          <p:cNvPr id="5" name="TextBox 4"/>
          <p:cNvSpPr txBox="1"/>
          <p:nvPr/>
        </p:nvSpPr>
        <p:spPr>
          <a:xfrm>
            <a:off x="3610093" y="1548250"/>
            <a:ext cx="3333386" cy="400110"/>
          </a:xfrm>
          <a:prstGeom prst="rect">
            <a:avLst/>
          </a:prstGeom>
          <a:noFill/>
        </p:spPr>
        <p:txBody>
          <a:bodyPr wrap="square" rtlCol="0">
            <a:spAutoFit/>
          </a:bodyPr>
          <a:lstStyle/>
          <a:p>
            <a:pPr marL="342900" indent="-342900">
              <a:buClr>
                <a:schemeClr val="accent5"/>
              </a:buClr>
              <a:buFont typeface="Wingdings" charset="2"/>
              <a:buChar char="v"/>
            </a:pPr>
            <a:r>
              <a:rPr lang="en-US" sz="2000" dirty="0" smtClean="0">
                <a:latin typeface="Calibri" charset="0"/>
                <a:ea typeface="Calibri" charset="0"/>
                <a:cs typeface="Calibri" charset="0"/>
              </a:rPr>
              <a:t>Proven benefits of exercise</a:t>
            </a:r>
            <a:endParaRPr lang="en-US" sz="2000" dirty="0">
              <a:latin typeface="Calibri" charset="0"/>
              <a:ea typeface="Calibri" charset="0"/>
              <a:cs typeface="Calibri" charset="0"/>
            </a:endParaRPr>
          </a:p>
        </p:txBody>
      </p:sp>
      <p:grpSp>
        <p:nvGrpSpPr>
          <p:cNvPr id="6" name="Group 5"/>
          <p:cNvGrpSpPr/>
          <p:nvPr/>
        </p:nvGrpSpPr>
        <p:grpSpPr>
          <a:xfrm>
            <a:off x="3645724" y="1974335"/>
            <a:ext cx="5052951" cy="4287818"/>
            <a:chOff x="754518" y="2179558"/>
            <a:chExt cx="6316063" cy="4125314"/>
          </a:xfrm>
        </p:grpSpPr>
        <p:pic>
          <p:nvPicPr>
            <p:cNvPr id="7" name="Picture 2" descr="mage result for baby blue human bod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0395" y="251197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4653202" y="2191406"/>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Cardiovascular</a:t>
              </a:r>
              <a:endParaRPr lang="en-US" sz="1400" dirty="0"/>
            </a:p>
          </p:txBody>
        </p:sp>
        <p:sp>
          <p:nvSpPr>
            <p:cNvPr id="9" name="Oval 8"/>
            <p:cNvSpPr/>
            <p:nvPr/>
          </p:nvSpPr>
          <p:spPr>
            <a:xfrm>
              <a:off x="754519" y="3908512"/>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Muscular</a:t>
              </a:r>
              <a:endParaRPr lang="en-US" sz="1400" dirty="0"/>
            </a:p>
          </p:txBody>
        </p:sp>
        <p:sp>
          <p:nvSpPr>
            <p:cNvPr id="10" name="Oval 9"/>
            <p:cNvSpPr/>
            <p:nvPr/>
          </p:nvSpPr>
          <p:spPr>
            <a:xfrm>
              <a:off x="4653202" y="3908513"/>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Neurological</a:t>
              </a:r>
              <a:endParaRPr lang="en-US" sz="1400" dirty="0"/>
            </a:p>
          </p:txBody>
        </p:sp>
        <p:sp>
          <p:nvSpPr>
            <p:cNvPr id="11" name="Oval 10"/>
            <p:cNvSpPr/>
            <p:nvPr/>
          </p:nvSpPr>
          <p:spPr>
            <a:xfrm>
              <a:off x="4653202"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Metabolic</a:t>
              </a:r>
              <a:endParaRPr lang="en-US" sz="1400" dirty="0"/>
            </a:p>
          </p:txBody>
        </p:sp>
        <p:sp>
          <p:nvSpPr>
            <p:cNvPr id="12" name="Oval 11"/>
            <p:cNvSpPr/>
            <p:nvPr/>
          </p:nvSpPr>
          <p:spPr>
            <a:xfrm>
              <a:off x="754519"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Skeletal</a:t>
              </a:r>
              <a:endParaRPr lang="en-US" sz="1400" dirty="0"/>
            </a:p>
          </p:txBody>
        </p:sp>
        <p:sp>
          <p:nvSpPr>
            <p:cNvPr id="13" name="Oval 12"/>
            <p:cNvSpPr/>
            <p:nvPr/>
          </p:nvSpPr>
          <p:spPr>
            <a:xfrm>
              <a:off x="754518" y="2179558"/>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Hormonal</a:t>
              </a:r>
              <a:endParaRPr lang="en-US" sz="14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The scraping</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12423303"/>
              </p:ext>
            </p:extLst>
          </p:nvPr>
        </p:nvGraphicFramePr>
        <p:xfrm>
          <a:off x="641269" y="1472538"/>
          <a:ext cx="8045534" cy="4250031"/>
        </p:xfrm>
        <a:graphic>
          <a:graphicData uri="http://schemas.openxmlformats.org/drawingml/2006/table">
            <a:tbl>
              <a:tblPr>
                <a:tableStyleId>{10A1B5D5-9B99-4C35-A422-299274C87663}</a:tableStyleId>
              </a:tblPr>
              <a:tblGrid>
                <a:gridCol w="488666"/>
                <a:gridCol w="894831"/>
                <a:gridCol w="691748"/>
                <a:gridCol w="691748"/>
                <a:gridCol w="691748"/>
                <a:gridCol w="691748"/>
                <a:gridCol w="691748"/>
                <a:gridCol w="691748"/>
                <a:gridCol w="691748"/>
                <a:gridCol w="1060624"/>
                <a:gridCol w="759177"/>
              </a:tblGrid>
              <a:tr h="390064">
                <a:tc>
                  <a:txBody>
                    <a:bodyPr/>
                    <a:lstStyle/>
                    <a:p>
                      <a:pPr algn="ctr" fontAlgn="ctr"/>
                      <a:r>
                        <a:rPr lang="en-US" sz="1000" b="1" dirty="0" smtClean="0">
                          <a:effectLst/>
                        </a:rPr>
                        <a:t>Index</a:t>
                      </a:r>
                      <a:endParaRPr lang="en-US" sz="1000" b="1" dirty="0">
                        <a:effectLst/>
                      </a:endParaRP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smtClean="0">
                          <a:effectLst/>
                        </a:rPr>
                        <a:t>Title</a:t>
                      </a:r>
                      <a:endParaRPr lang="en-US" sz="1000" b="1" dirty="0">
                        <a:effectLst/>
                      </a:endParaRP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Instructor</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Rating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Reviews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Time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Duration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Venue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Location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a:effectLst/>
                        </a:rPr>
                        <a:t>Tags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b="1" dirty="0">
                          <a:effectLst/>
                        </a:rPr>
                        <a:t>Price</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1377</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Alora Kelley</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18915.0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60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The Bar Method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Cobble Hill</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Core, Abs, Barre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8</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cs-CZ" sz="1000" b="1">
                          <a:effectLst/>
                        </a:rPr>
                        <a:t>2111</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RIDE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Kayley Watson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37088.0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6:30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43</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SWERVE Fitness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Midtown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Cycling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10</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a:effectLst/>
                        </a:rPr>
                        <a:t>2266</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de-DE" sz="1000">
                          <a:effectLst/>
                        </a:rPr>
                        <a:t>DASH 28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Karli Alvino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73417.0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a:effectLst/>
                        </a:rPr>
                        <a:t>7:00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45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Mile High Run Club</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NoMad</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Cardio, Strength Training, Running</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cs-CZ" sz="1000" dirty="0">
                          <a:effectLst/>
                        </a:rPr>
                        <a:t>11</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899267">
                <a:tc>
                  <a:txBody>
                    <a:bodyPr/>
                    <a:lstStyle/>
                    <a:p>
                      <a:pPr algn="ctr" fontAlgn="ctr"/>
                      <a:r>
                        <a:rPr lang="is-IS" sz="1000" b="1">
                          <a:effectLst/>
                        </a:rPr>
                        <a:t>252</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All Levels</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Kim Stevens-Redstone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4.9</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50.0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9:30 am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YogaCentric</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Clifton</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r h="740175">
                <a:tc>
                  <a:txBody>
                    <a:bodyPr/>
                    <a:lstStyle/>
                    <a:p>
                      <a:pPr algn="ctr" fontAlgn="ctr"/>
                      <a:r>
                        <a:rPr lang="is-IS" sz="1000" b="1" dirty="0">
                          <a:effectLst/>
                        </a:rPr>
                        <a:t>1925</a:t>
                      </a:r>
                    </a:p>
                  </a:txBody>
                  <a:tcPr marL="35939" marR="35939" marT="17970" marB="17970" anchor="ctr">
                    <a:lnL w="12700" cmpd="sng">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YOGA: Hatha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Nyota Nayo</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hr-HR" sz="1000">
                          <a:effectLst/>
                        </a:rPr>
                        <a:t>4.8</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nb-NO" sz="1000">
                          <a:effectLst/>
                        </a:rPr>
                        <a:t>521.0</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is-IS" sz="1000" dirty="0">
                          <a:effectLst/>
                        </a:rPr>
                        <a:t>6:00 pm</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75</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Sweet Water Dance &amp;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a:effectLst/>
                        </a:rPr>
                        <a:t>Concourse Village</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Flexibility, Balance, Arms, Yoga</a:t>
                      </a:r>
                    </a:p>
                  </a:txBody>
                  <a:tcPr marL="35939" marR="35939" marT="17970" marB="17970" anchor="ctr">
                    <a:lnL>
                      <a:noFill/>
                    </a:lnL>
                    <a:lnR>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fontAlgn="ctr"/>
                      <a:r>
                        <a:rPr lang="en-US" sz="1000" dirty="0">
                          <a:effectLst/>
                        </a:rPr>
                        <a:t>4</a:t>
                      </a:r>
                    </a:p>
                  </a:txBody>
                  <a:tcPr marL="35939" marR="35939" marT="17970" marB="17970" anchor="ctr">
                    <a:lnL>
                      <a:noFill/>
                    </a:lnL>
                    <a:lnR w="12700" cmpd="sng">
                      <a:noFill/>
                    </a:lnR>
                    <a:lnT w="12700" cmpd="sng">
                      <a:noFill/>
                    </a:lnT>
                    <a:lnB w="12700" cmpd="sng">
                      <a:noFill/>
                    </a:lnB>
                    <a:lnTlToBr w="12700" cmpd="sng">
                      <a:noFill/>
                      <a:prstDash val="solid"/>
                    </a:lnTlToBr>
                    <a:lnBlToTr w="12700" cmpd="sng">
                      <a:noFill/>
                      <a:prstDash val="solid"/>
                    </a:lnBlToT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r>
            </a:tbl>
          </a:graphicData>
        </a:graphic>
      </p:graphicFrame>
    </p:spTree>
    <p:extLst>
      <p:ext uri="{BB962C8B-B14F-4D97-AF65-F5344CB8AC3E}">
        <p14:creationId xmlns:p14="http://schemas.microsoft.com/office/powerpoint/2010/main" val="47118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should you work out?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600" b="1" i="0" u="none" strike="noStrike" cap="none" smtClean="0">
                <a:solidFill>
                  <a:schemeClr val="lt1"/>
                </a:solidFill>
                <a:latin typeface="Helvetica Neue"/>
                <a:ea typeface="Helvetica Neue"/>
                <a:cs typeface="Helvetica Neue"/>
                <a:sym typeface="Helvetica Neue"/>
              </a:rPr>
              <a:t>6</a:t>
            </a:fld>
            <a:endParaRPr lang="en-US" sz="1600" b="1" i="0" u="none" strike="noStrike" cap="none">
              <a:solidFill>
                <a:schemeClr val="lt1"/>
              </a:solidFill>
              <a:latin typeface="Helvetica Neue"/>
              <a:ea typeface="Helvetica Neue"/>
              <a:cs typeface="Helvetica Neue"/>
              <a:sym typeface="Helvetica Neue"/>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915" y="1010093"/>
            <a:ext cx="5304170" cy="5180612"/>
          </a:xfrm>
          <a:prstGeom prst="rect">
            <a:avLst/>
          </a:prstGeom>
        </p:spPr>
      </p:pic>
    </p:spTree>
    <p:extLst>
      <p:ext uri="{BB962C8B-B14F-4D97-AF65-F5344CB8AC3E}">
        <p14:creationId xmlns:p14="http://schemas.microsoft.com/office/powerpoint/2010/main" val="177413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428" y="1007033"/>
            <a:ext cx="8878185" cy="5110295"/>
          </a:xfrm>
          <a:prstGeom prst="rect">
            <a:avLst/>
          </a:prstGeom>
        </p:spPr>
      </p:pic>
    </p:spTree>
    <p:extLst>
      <p:ext uri="{BB962C8B-B14F-4D97-AF65-F5344CB8AC3E}">
        <p14:creationId xmlns:p14="http://schemas.microsoft.com/office/powerpoint/2010/main" val="149466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Where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98252741"/>
              </p:ext>
            </p:extLst>
          </p:nvPr>
        </p:nvGraphicFramePr>
        <p:xfrm>
          <a:off x="869950" y="1678707"/>
          <a:ext cx="7842507" cy="3180375"/>
        </p:xfrm>
        <a:graphic>
          <a:graphicData uri="http://schemas.openxmlformats.org/drawingml/2006/table">
            <a:tbl>
              <a:tblPr>
                <a:tableStyleId>{35758FB7-9AC5-4552-8A53-C91805E547FA}</a:tableStyleId>
              </a:tblPr>
              <a:tblGrid>
                <a:gridCol w="2661210"/>
                <a:gridCol w="1370927"/>
                <a:gridCol w="957633"/>
                <a:gridCol w="1098757"/>
                <a:gridCol w="876990"/>
                <a:gridCol w="876990"/>
              </a:tblGrid>
              <a:tr h="289125">
                <a:tc>
                  <a:txBody>
                    <a:bodyPr/>
                    <a:lstStyle/>
                    <a:p>
                      <a:pPr algn="l" fontAlgn="b"/>
                      <a:r>
                        <a:rPr lang="en-US" sz="1200" b="1" u="none" strike="noStrike">
                          <a:effectLst/>
                        </a:rPr>
                        <a:t>Venue</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b="1" u="none" strike="noStrike">
                          <a:effectLst/>
                        </a:rPr>
                        <a:t>Location</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a:effectLst/>
                        </a:rPr>
                        <a:t>Expensive?</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a:effectLst/>
                        </a:rPr>
                        <a:t>Highly rated?</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a:effectLst/>
                        </a:rPr>
                        <a:t>Popular?</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en-US" sz="1200" b="1" u="none" strike="noStrike" dirty="0">
                          <a:effectLst/>
                        </a:rPr>
                        <a:t>Long?</a:t>
                      </a:r>
                      <a:endParaRPr lang="en-US" sz="1200" b="1"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East Village</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Mile High Run Club</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NoMad</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Peloton Cycling Studio</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Chelsea</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Mile High Run Club</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NoHo</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Flatiron</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Physique 57</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SoHo</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r>
                        <a:rPr lang="sk-SK" sz="1200" u="none" strike="noStrike" dirty="0">
                          <a:effectLst/>
                        </a:rPr>
                        <a:t> </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NoMad</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Switch Playground USA</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dirty="0">
                          <a:effectLst/>
                        </a:rPr>
                        <a:t>Union Square</a:t>
                      </a:r>
                      <a:endParaRPr lang="en-US" sz="1200" b="1"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Flywheel Sports: Stadium Cycling</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a:effectLst/>
                        </a:rPr>
                        <a:t>Chelsea</a:t>
                      </a:r>
                      <a:endParaRPr lang="en-US" sz="1200" b="1"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a:effectLst/>
                        </a:rPr>
                        <a:t> </a:t>
                      </a:r>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r>
              <a:tr h="289125">
                <a:tc>
                  <a:txBody>
                    <a:bodyPr/>
                    <a:lstStyle/>
                    <a:p>
                      <a:pPr algn="l" fontAlgn="b"/>
                      <a:r>
                        <a:rPr lang="en-US" sz="1200" u="none" strike="noStrike">
                          <a:effectLst/>
                        </a:rPr>
                        <a:t>Physique 57</a:t>
                      </a:r>
                      <a:endParaRPr lang="en-US" sz="1200" b="1" i="0" u="none" strike="noStrike">
                        <a:solidFill>
                          <a:srgbClr val="000000"/>
                        </a:solidFill>
                        <a:effectLst/>
                        <a:latin typeface="Helvetica Neue" charset="0"/>
                      </a:endParaRPr>
                    </a:p>
                  </a:txBody>
                  <a:tcPr marL="6350" marR="6350" marT="6350" marB="0" anchor="ctr"/>
                </a:tc>
                <a:tc>
                  <a:txBody>
                    <a:bodyPr/>
                    <a:lstStyle/>
                    <a:p>
                      <a:pPr algn="l" fontAlgn="b"/>
                      <a:r>
                        <a:rPr lang="en-US" sz="1200" u="none" strike="noStrike" dirty="0">
                          <a:effectLst/>
                        </a:rPr>
                        <a:t>Upper West Side</a:t>
                      </a:r>
                      <a:endParaRPr lang="en-US" sz="1200" b="1"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smtClean="0">
                          <a:effectLst/>
                        </a:rPr>
                        <a:t>✔️</a:t>
                      </a:r>
                      <a:endParaRPr lang="sk-SK" sz="1200" b="0" i="0" u="none" strike="noStrike">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endParaRPr lang="sk-SK" sz="1200" b="0" i="0" u="none" strike="noStrike" dirty="0">
                        <a:solidFill>
                          <a:srgbClr val="000000"/>
                        </a:solidFill>
                        <a:effectLst/>
                        <a:latin typeface="Helvetica Neue" charset="0"/>
                      </a:endParaRPr>
                    </a:p>
                  </a:txBody>
                  <a:tcPr marL="6350" marR="6350" marT="6350" marB="0" anchor="ctr"/>
                </a:tc>
                <a:tc>
                  <a:txBody>
                    <a:bodyPr/>
                    <a:lstStyle/>
                    <a:p>
                      <a:pPr algn="ctr" fontAlgn="b"/>
                      <a:r>
                        <a:rPr lang="sk-SK" sz="1200" u="none" strike="noStrike" dirty="0" smtClean="0">
                          <a:effectLst/>
                        </a:rPr>
                        <a:t>✔️</a:t>
                      </a:r>
                      <a:r>
                        <a:rPr lang="sk-SK" sz="1200" u="none" strike="noStrike" dirty="0">
                          <a:effectLst/>
                        </a:rPr>
                        <a:t> </a:t>
                      </a:r>
                      <a:endParaRPr lang="sk-SK" sz="1200" b="0" i="0" u="none" strike="noStrike" dirty="0">
                        <a:solidFill>
                          <a:srgbClr val="000000"/>
                        </a:solidFill>
                        <a:effectLst/>
                        <a:latin typeface="Helvetica Neue" charset="0"/>
                      </a:endParaRPr>
                    </a:p>
                  </a:txBody>
                  <a:tcPr marL="6350" marR="6350" marT="6350" marB="0" anchor="ctr"/>
                </a:tc>
              </a:tr>
            </a:tbl>
          </a:graphicData>
        </a:graphic>
      </p:graphicFrame>
      <p:sp>
        <p:nvSpPr>
          <p:cNvPr id="6" name="TextBox 5"/>
          <p:cNvSpPr txBox="1"/>
          <p:nvPr/>
        </p:nvSpPr>
        <p:spPr>
          <a:xfrm>
            <a:off x="869950" y="4944139"/>
            <a:ext cx="3818674" cy="276999"/>
          </a:xfrm>
          <a:prstGeom prst="rect">
            <a:avLst/>
          </a:prstGeom>
          <a:noFill/>
        </p:spPr>
        <p:txBody>
          <a:bodyPr wrap="none" rtlCol="0">
            <a:spAutoFit/>
          </a:bodyPr>
          <a:lstStyle/>
          <a:p>
            <a:r>
              <a:rPr lang="en-US" sz="1200" dirty="0" smtClean="0"/>
              <a:t>Top 10 most frequently reviewed venues in New York</a:t>
            </a:r>
            <a:endParaRPr lang="en-US" sz="1200" dirty="0"/>
          </a:p>
        </p:txBody>
      </p:sp>
    </p:spTree>
    <p:extLst>
      <p:ext uri="{BB962C8B-B14F-4D97-AF65-F5344CB8AC3E}">
        <p14:creationId xmlns:p14="http://schemas.microsoft.com/office/powerpoint/2010/main" val="149517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5371" y="2248450"/>
            <a:ext cx="2843142" cy="230228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7942" y="2248450"/>
            <a:ext cx="2982001" cy="230228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79943" y="2248450"/>
            <a:ext cx="2843142" cy="2302284"/>
          </a:xfrm>
          <a:prstGeom prst="rect">
            <a:avLst/>
          </a:prstGeom>
        </p:spPr>
      </p:pic>
    </p:spTree>
    <p:extLst>
      <p:ext uri="{BB962C8B-B14F-4D97-AF65-F5344CB8AC3E}">
        <p14:creationId xmlns:p14="http://schemas.microsoft.com/office/powerpoint/2010/main" val="143778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436939"/>
            <a:ext cx="8229600" cy="743100"/>
          </a:xfrm>
          <a:prstGeom prst="rect">
            <a:avLst/>
          </a:prstGeom>
        </p:spPr>
        <p:txBody>
          <a:bodyPr lIns="91425" tIns="91425" rIns="91425" bIns="91425" anchor="ctr" anchorCtr="0">
            <a:noAutofit/>
          </a:bodyPr>
          <a:lstStyle/>
          <a:p>
            <a:pPr lvl="0"/>
            <a:r>
              <a:rPr lang="en-US" dirty="0"/>
              <a:t>What should you work out?</a:t>
            </a:r>
            <a:endParaRPr lang="en-US" dirty="0"/>
          </a:p>
        </p:txBody>
      </p:sp>
      <p:sp>
        <p:nvSpPr>
          <p:cNvPr id="101" name="Shape 101"/>
          <p:cNvSpPr txBox="1">
            <a:spLocks noGrp="1"/>
          </p:cNvSpPr>
          <p:nvPr>
            <p:ph type="sldNum" idx="12"/>
          </p:nvPr>
        </p:nvSpPr>
        <p:spPr>
          <a:xfrm>
            <a:off x="6578857" y="6420489"/>
            <a:ext cx="2133599" cy="365099"/>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99" y="2421283"/>
            <a:ext cx="2785609" cy="2009874"/>
          </a:xfrm>
          <a:prstGeom prst="rect">
            <a:avLst/>
          </a:prstGeom>
        </p:spPr>
      </p:pic>
      <p:pic>
        <p:nvPicPr>
          <p:cNvPr id="7" name="Picture 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3355" y="2421283"/>
            <a:ext cx="2877290" cy="2009874"/>
          </a:xfrm>
          <a:prstGeom prst="rect">
            <a:avLst/>
          </a:prstGeom>
        </p:spPr>
      </p:pic>
      <p:pic>
        <p:nvPicPr>
          <p:cNvPr id="8" name="Picture 7"/>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32492" y="2421283"/>
            <a:ext cx="2743298" cy="2009874"/>
          </a:xfrm>
          <a:prstGeom prst="rect">
            <a:avLst/>
          </a:prstGeom>
        </p:spPr>
      </p:pic>
    </p:spTree>
    <p:extLst>
      <p:ext uri="{BB962C8B-B14F-4D97-AF65-F5344CB8AC3E}">
        <p14:creationId xmlns:p14="http://schemas.microsoft.com/office/powerpoint/2010/main" val="1212054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3999</TotalTime>
  <Words>672</Words>
  <Application>Microsoft Macintosh PowerPoint</Application>
  <PresentationFormat>On-screen Show (4:3)</PresentationFormat>
  <Paragraphs>195</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Helvetica Neue</vt:lpstr>
      <vt:lpstr>Impact</vt:lpstr>
      <vt:lpstr>Mangal</vt:lpstr>
      <vt:lpstr>Merriweather Sans</vt:lpstr>
      <vt:lpstr>Noto Symbol</vt:lpstr>
      <vt:lpstr>Wingdings</vt:lpstr>
      <vt:lpstr>Arial</vt:lpstr>
      <vt:lpstr>Office Theme</vt:lpstr>
      <vt:lpstr>ClassPass Web Scraping project</vt:lpstr>
      <vt:lpstr>OVERVIEW</vt:lpstr>
      <vt:lpstr>Motivation for this topic</vt:lpstr>
      <vt:lpstr>The scraping</vt:lpstr>
      <vt:lpstr>Where should you work out?</vt:lpstr>
      <vt:lpstr>Where should you work out?</vt:lpstr>
      <vt:lpstr>Where should you work out?</vt:lpstr>
      <vt:lpstr>What should you work out?</vt:lpstr>
      <vt:lpstr>What should you work out?</vt:lpstr>
      <vt:lpstr>How much should you spend?</vt:lpstr>
      <vt:lpstr>How much should you spend? </vt:lpstr>
      <vt:lpstr>Future Investigations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Alster, George</cp:lastModifiedBy>
  <cp:revision>16</cp:revision>
  <dcterms:modified xsi:type="dcterms:W3CDTF">2019-04-22T15:45:42Z</dcterms:modified>
</cp:coreProperties>
</file>