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09" r:id="rId2"/>
    <p:sldId id="428" r:id="rId3"/>
    <p:sldId id="411" r:id="rId4"/>
    <p:sldId id="412" r:id="rId5"/>
    <p:sldId id="415" r:id="rId6"/>
    <p:sldId id="416" r:id="rId7"/>
    <p:sldId id="417" r:id="rId8"/>
    <p:sldId id="418" r:id="rId9"/>
    <p:sldId id="42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0">
          <p15:clr>
            <a:srgbClr val="A4A3A4"/>
          </p15:clr>
        </p15:guide>
        <p15:guide id="2" pos="38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0" y="84"/>
      </p:cViewPr>
      <p:guideLst>
        <p:guide orient="horz" pos="2140"/>
        <p:guide pos="381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2021/3/21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5154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026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2021/3/21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slideLayout" Target="../slideLayouts/slideLayout2.xml"/><Relationship Id="rId21" Type="http://schemas.openxmlformats.org/officeDocument/2006/relationships/oleObject" Target="../embeddings/oleObject9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7.bin"/><Relationship Id="rId25" Type="http://schemas.openxmlformats.org/officeDocument/2006/relationships/oleObject" Target="../embeddings/oleObject11.bin"/><Relationship Id="rId2" Type="http://schemas.openxmlformats.org/officeDocument/2006/relationships/tags" Target="../tags/tag64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8.bin"/><Relationship Id="rId31" Type="http://schemas.openxmlformats.org/officeDocument/2006/relationships/oleObject" Target="../embeddings/oleObject14.bin"/><Relationship Id="rId4" Type="http://schemas.openxmlformats.org/officeDocument/2006/relationships/image" Target="../media/image16.e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2.bin"/><Relationship Id="rId30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2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19.bin"/><Relationship Id="rId17" Type="http://schemas.openxmlformats.org/officeDocument/2006/relationships/oleObject" Target="../embeddings/oleObject22.bin"/><Relationship Id="rId2" Type="http://schemas.openxmlformats.org/officeDocument/2006/relationships/tags" Target="../tags/tag65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9.w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4.bin"/><Relationship Id="rId2" Type="http://schemas.openxmlformats.org/officeDocument/2006/relationships/tags" Target="../tags/tag6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6.w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7.bin"/><Relationship Id="rId2" Type="http://schemas.openxmlformats.org/officeDocument/2006/relationships/tags" Target="../tags/tag6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0.w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5.wmf"/><Relationship Id="rId2" Type="http://schemas.openxmlformats.org/officeDocument/2006/relationships/tags" Target="../tags/tag6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4.w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4.bin"/><Relationship Id="rId2" Type="http://schemas.openxmlformats.org/officeDocument/2006/relationships/tags" Target="../tags/tag6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9.w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3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7.bin"/><Relationship Id="rId2" Type="http://schemas.openxmlformats.org/officeDocument/2006/relationships/tags" Target="../tags/tag7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3.w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3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276350"/>
            <a:ext cx="7391400" cy="43053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0" y="617855"/>
            <a:ext cx="8953500" cy="26955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3648710" cy="705485"/>
          </a:xfrm>
        </p:spPr>
        <p:txBody>
          <a:bodyPr>
            <a:normAutofit/>
          </a:bodyPr>
          <a:lstStyle/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练习一、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113030" y="6116955"/>
            <a:ext cx="3081655" cy="12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567055" y="3479165"/>
            <a:ext cx="25400" cy="31927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4455" y="6075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23260" y="5831205"/>
            <a:ext cx="3632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76250" y="2962275"/>
            <a:ext cx="3632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2" name="弧形 11"/>
          <p:cNvSpPr/>
          <p:nvPr/>
        </p:nvSpPr>
        <p:spPr>
          <a:xfrm rot="5400000">
            <a:off x="-2110105" y="1002030"/>
            <a:ext cx="5511800" cy="474980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579755" y="5523865"/>
            <a:ext cx="2245995" cy="605790"/>
            <a:chOff x="913" y="8699"/>
            <a:chExt cx="3537" cy="954"/>
          </a:xfrm>
        </p:grpSpPr>
        <p:cxnSp>
          <p:nvCxnSpPr>
            <p:cNvPr id="13" name="直接箭头连接符 12"/>
            <p:cNvCxnSpPr/>
            <p:nvPr/>
          </p:nvCxnSpPr>
          <p:spPr>
            <a:xfrm flipV="1">
              <a:off x="913" y="8699"/>
              <a:ext cx="2405" cy="9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" name="对象 1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318" y="8699"/>
            <a:ext cx="1133" cy="8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r:id="rId5" imgW="279400" imgH="203200" progId="Equation.KSEE3">
                    <p:embed/>
                  </p:oleObj>
                </mc:Choice>
                <mc:Fallback>
                  <p:oleObj r:id="rId5" imgW="279400" imgH="2032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318" y="8699"/>
                          <a:ext cx="1133" cy="8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弧形 16"/>
          <p:cNvSpPr/>
          <p:nvPr/>
        </p:nvSpPr>
        <p:spPr>
          <a:xfrm>
            <a:off x="1487170" y="5014595"/>
            <a:ext cx="608330" cy="752475"/>
          </a:xfrm>
          <a:prstGeom prst="arc">
            <a:avLst>
              <a:gd name="adj1" fmla="val 16200000"/>
              <a:gd name="adj2" fmla="val 1264257"/>
            </a:avLst>
          </a:prstGeom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349375" y="3542030"/>
            <a:ext cx="1527175" cy="1425575"/>
            <a:chOff x="2125" y="5578"/>
            <a:chExt cx="2405" cy="2245"/>
          </a:xfrm>
        </p:grpSpPr>
        <p:cxnSp>
          <p:nvCxnSpPr>
            <p:cNvPr id="18" name="直接连接符 17"/>
            <p:cNvCxnSpPr/>
            <p:nvPr/>
          </p:nvCxnSpPr>
          <p:spPr>
            <a:xfrm flipH="1" flipV="1">
              <a:off x="2125" y="7089"/>
              <a:ext cx="656" cy="735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 flipV="1">
              <a:off x="3914" y="5578"/>
              <a:ext cx="616" cy="696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2304" y="5757"/>
              <a:ext cx="1730" cy="1511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560705" y="3655695"/>
            <a:ext cx="3971290" cy="2477135"/>
            <a:chOff x="883" y="5757"/>
            <a:chExt cx="6254" cy="3901"/>
          </a:xfrm>
        </p:grpSpPr>
        <p:cxnSp>
          <p:nvCxnSpPr>
            <p:cNvPr id="14" name="直接箭头连接符 13"/>
            <p:cNvCxnSpPr/>
            <p:nvPr/>
          </p:nvCxnSpPr>
          <p:spPr>
            <a:xfrm flipV="1">
              <a:off x="883" y="6175"/>
              <a:ext cx="3804" cy="3483"/>
            </a:xfrm>
            <a:prstGeom prst="straightConnector1">
              <a:avLst/>
            </a:prstGeom>
            <a:ln w="38100" cap="flat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对象 2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871" y="5757"/>
            <a:ext cx="2266" cy="8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r:id="rId7" imgW="558800" imgH="203200" progId="Equation.KSEE3">
                    <p:embed/>
                  </p:oleObj>
                </mc:Choice>
                <mc:Fallback>
                  <p:oleObj r:id="rId7" imgW="558800" imgH="2032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871" y="5757"/>
                          <a:ext cx="2266" cy="8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组合 27"/>
          <p:cNvGrpSpPr/>
          <p:nvPr/>
        </p:nvGrpSpPr>
        <p:grpSpPr>
          <a:xfrm>
            <a:off x="2022475" y="3921125"/>
            <a:ext cx="930275" cy="1602740"/>
            <a:chOff x="3185" y="6175"/>
            <a:chExt cx="1465" cy="2524"/>
          </a:xfrm>
        </p:grpSpPr>
        <p:cxnSp>
          <p:nvCxnSpPr>
            <p:cNvPr id="15" name="直接箭头连接符 14"/>
            <p:cNvCxnSpPr/>
            <p:nvPr/>
          </p:nvCxnSpPr>
          <p:spPr>
            <a:xfrm flipV="1">
              <a:off x="3318" y="6175"/>
              <a:ext cx="1332" cy="252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对象 2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185" y="7196"/>
            <a:ext cx="877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r:id="rId9" imgW="215900" imgH="165100" progId="Equation.KSEE3">
                    <p:embed/>
                  </p:oleObj>
                </mc:Choice>
                <mc:Fallback>
                  <p:oleObj r:id="rId9" imgW="2159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185" y="7196"/>
                          <a:ext cx="877" cy="6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21473" y="3704590"/>
          <a:ext cx="52451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11" imgW="203200" imgH="165100" progId="Equation.KSEE3">
                  <p:embed/>
                </p:oleObj>
              </mc:Choice>
              <mc:Fallback>
                <p:oleObj r:id="rId11" imgW="2032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21473" y="3704590"/>
                        <a:ext cx="524510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50503" y="4614863"/>
          <a:ext cx="523240" cy="457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r:id="rId13" imgW="203200" imgH="177165" progId="Equation.KSEE3">
                  <p:embed/>
                </p:oleObj>
              </mc:Choice>
              <mc:Fallback>
                <p:oleObj r:id="rId13" imgW="2032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50503" y="4614863"/>
                        <a:ext cx="523240" cy="457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" name="组合 49"/>
          <p:cNvGrpSpPr/>
          <p:nvPr/>
        </p:nvGrpSpPr>
        <p:grpSpPr>
          <a:xfrm>
            <a:off x="4305935" y="3983990"/>
            <a:ext cx="3528060" cy="1071880"/>
            <a:chOff x="7253" y="5834"/>
            <a:chExt cx="5556" cy="1688"/>
          </a:xfrm>
        </p:grpSpPr>
        <p:sp>
          <p:nvSpPr>
            <p:cNvPr id="32" name="文本框 31"/>
            <p:cNvSpPr txBox="1"/>
            <p:nvPr/>
          </p:nvSpPr>
          <p:spPr>
            <a:xfrm>
              <a:off x="7253" y="6125"/>
              <a:ext cx="3488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>
                  <a:latin typeface="华文楷体" panose="02010600040101010101" charset="-122"/>
                  <a:ea typeface="华文楷体" panose="02010600040101010101" charset="-122"/>
                </a:rPr>
                <a:t>平均速度：</a:t>
              </a:r>
            </a:p>
          </p:txBody>
        </p:sp>
        <p:graphicFrame>
          <p:nvGraphicFramePr>
            <p:cNvPr id="34" name="对象 3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0741" y="5834"/>
            <a:ext cx="2068" cy="1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r:id="rId15" imgW="482600" imgH="393700" progId="Equation.KSEE3">
                    <p:embed/>
                  </p:oleObj>
                </mc:Choice>
                <mc:Fallback>
                  <p:oleObj r:id="rId15" imgW="482600" imgH="3937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0741" y="5834"/>
                          <a:ext cx="2068" cy="16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组合 50"/>
          <p:cNvGrpSpPr/>
          <p:nvPr/>
        </p:nvGrpSpPr>
        <p:grpSpPr>
          <a:xfrm>
            <a:off x="4255770" y="5026660"/>
            <a:ext cx="4020185" cy="690880"/>
            <a:chOff x="7253" y="7479"/>
            <a:chExt cx="6331" cy="1088"/>
          </a:xfrm>
        </p:grpSpPr>
        <p:sp>
          <p:nvSpPr>
            <p:cNvPr id="33" name="文本框 32"/>
            <p:cNvSpPr txBox="1"/>
            <p:nvPr/>
          </p:nvSpPr>
          <p:spPr>
            <a:xfrm>
              <a:off x="7253" y="7596"/>
              <a:ext cx="4378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>
                  <a:latin typeface="华文楷体" panose="02010600040101010101" charset="-122"/>
                  <a:ea typeface="华文楷体" panose="02010600040101010101" charset="-122"/>
                </a:rPr>
                <a:t>当</a:t>
              </a:r>
              <a:r>
                <a:rPr lang="zh-CN" altLang="en-US" sz="32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∆</a:t>
              </a:r>
              <a:r>
                <a:rPr lang="en-US" altLang="zh-CN" sz="32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t→0</a:t>
              </a:r>
              <a:r>
                <a:rPr lang="zh-CN" altLang="en-US" sz="3200">
                  <a:latin typeface="Arial" panose="020B0604020202020204" pitchFamily="34" charset="0"/>
                  <a:ea typeface="华文楷体" panose="02010600040101010101" charset="-122"/>
                  <a:cs typeface="Arial" panose="020B0604020202020204" pitchFamily="34" charset="0"/>
                </a:rPr>
                <a:t>时有</a:t>
              </a:r>
              <a:r>
                <a:rPr lang="zh-CN" altLang="en-US" sz="3200">
                  <a:latin typeface="华文楷体" panose="02010600040101010101" charset="-122"/>
                  <a:ea typeface="华文楷体" panose="02010600040101010101" charset="-122"/>
                </a:rPr>
                <a:t>：</a:t>
              </a:r>
            </a:p>
          </p:txBody>
        </p:sp>
        <p:graphicFrame>
          <p:nvGraphicFramePr>
            <p:cNvPr id="35" name="对象 3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1302" y="7479"/>
            <a:ext cx="2283" cy="1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r:id="rId17" imgW="533400" imgH="254000" progId="Equation.KSEE3">
                    <p:embed/>
                  </p:oleObj>
                </mc:Choice>
                <mc:Fallback>
                  <p:oleObj r:id="rId17" imgW="533400" imgH="2540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1302" y="7479"/>
                          <a:ext cx="2283" cy="10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组合 51"/>
          <p:cNvGrpSpPr/>
          <p:nvPr/>
        </p:nvGrpSpPr>
        <p:grpSpPr>
          <a:xfrm>
            <a:off x="4041140" y="5720715"/>
            <a:ext cx="6105525" cy="1071880"/>
            <a:chOff x="6915" y="8572"/>
            <a:chExt cx="9615" cy="1688"/>
          </a:xfrm>
        </p:grpSpPr>
        <p:sp>
          <p:nvSpPr>
            <p:cNvPr id="39" name="文本框 38"/>
            <p:cNvSpPr txBox="1"/>
            <p:nvPr/>
          </p:nvSpPr>
          <p:spPr>
            <a:xfrm>
              <a:off x="6915" y="8948"/>
              <a:ext cx="4768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>
                  <a:latin typeface="华文楷体" panose="02010600040101010101" charset="-122"/>
                  <a:ea typeface="华文楷体" panose="02010600040101010101" charset="-122"/>
                </a:rPr>
                <a:t>（瞬时）速度：</a:t>
              </a:r>
            </a:p>
          </p:txBody>
        </p:sp>
        <p:graphicFrame>
          <p:nvGraphicFramePr>
            <p:cNvPr id="40" name="对象 3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1302" y="8572"/>
            <a:ext cx="5228" cy="1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r:id="rId19" imgW="1219200" imgH="393700" progId="Equation.KSEE3">
                    <p:embed/>
                  </p:oleObj>
                </mc:Choice>
                <mc:Fallback>
                  <p:oleObj r:id="rId19" imgW="1219200" imgH="3937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1302" y="8572"/>
                          <a:ext cx="5228" cy="16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" name="组合 52"/>
          <p:cNvGrpSpPr/>
          <p:nvPr/>
        </p:nvGrpSpPr>
        <p:grpSpPr>
          <a:xfrm>
            <a:off x="4197350" y="1735455"/>
            <a:ext cx="7724775" cy="490220"/>
            <a:chOff x="6819" y="2733"/>
            <a:chExt cx="12165" cy="772"/>
          </a:xfrm>
        </p:grpSpPr>
        <p:grpSp>
          <p:nvGrpSpPr>
            <p:cNvPr id="45" name="组合 44"/>
            <p:cNvGrpSpPr/>
            <p:nvPr/>
          </p:nvGrpSpPr>
          <p:grpSpPr>
            <a:xfrm>
              <a:off x="13502" y="2733"/>
              <a:ext cx="5482" cy="772"/>
              <a:chOff x="7032" y="2606"/>
              <a:chExt cx="5482" cy="980"/>
            </a:xfrm>
          </p:grpSpPr>
          <p:graphicFrame>
            <p:nvGraphicFramePr>
              <p:cNvPr id="42" name="对象 41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7032" y="2606"/>
              <a:ext cx="1029" cy="9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9" r:id="rId21" imgW="266700" imgH="254000" progId="Equation.KSEE3">
                      <p:embed/>
                    </p:oleObj>
                  </mc:Choice>
                  <mc:Fallback>
                    <p:oleObj r:id="rId21" imgW="266700" imgH="254000" progId="Equation.KSEE3">
                      <p:embed/>
                      <p:pic>
                        <p:nvPicPr>
                          <p:cNvPr id="0" name="图片 1025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7032" y="2606"/>
                            <a:ext cx="1029" cy="98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" name="文本框 43"/>
              <p:cNvSpPr txBox="1"/>
              <p:nvPr/>
            </p:nvSpPr>
            <p:spPr>
              <a:xfrm>
                <a:off x="7906" y="2606"/>
                <a:ext cx="4608" cy="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>
                    <a:latin typeface="华文楷体" panose="02010600040101010101" charset="-122"/>
                    <a:ea typeface="华文楷体" panose="02010600040101010101" charset="-122"/>
                  </a:rPr>
                  <a:t>是先取取差再取大小。</a:t>
                </a: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6819" y="2733"/>
              <a:ext cx="6670" cy="772"/>
              <a:chOff x="6420" y="2606"/>
              <a:chExt cx="6670" cy="980"/>
            </a:xfrm>
          </p:grpSpPr>
          <p:graphicFrame>
            <p:nvGraphicFramePr>
              <p:cNvPr id="47" name="对象 46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6420" y="2606"/>
              <a:ext cx="2252" cy="9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0" r:id="rId23" imgW="584200" imgH="254000" progId="Equation.KSEE3">
                      <p:embed/>
                    </p:oleObj>
                  </mc:Choice>
                  <mc:Fallback>
                    <p:oleObj r:id="rId23" imgW="584200" imgH="254000" progId="Equation.KSEE3">
                      <p:embed/>
                      <p:pic>
                        <p:nvPicPr>
                          <p:cNvPr id="0" name="图片 1025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6420" y="2606"/>
                            <a:ext cx="2252" cy="98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" name="文本框 48"/>
              <p:cNvSpPr txBox="1"/>
              <p:nvPr/>
            </p:nvSpPr>
            <p:spPr>
              <a:xfrm>
                <a:off x="8482" y="2642"/>
                <a:ext cx="4608" cy="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>
                    <a:latin typeface="华文楷体" panose="02010600040101010101" charset="-122"/>
                    <a:ea typeface="华文楷体" panose="02010600040101010101" charset="-122"/>
                  </a:rPr>
                  <a:t>，即先取大小再取差。</a:t>
                </a:r>
              </a:p>
            </p:txBody>
          </p:sp>
        </p:grpSp>
      </p:grpSp>
      <p:grpSp>
        <p:nvGrpSpPr>
          <p:cNvPr id="119" name="组合 118"/>
          <p:cNvGrpSpPr/>
          <p:nvPr/>
        </p:nvGrpSpPr>
        <p:grpSpPr>
          <a:xfrm>
            <a:off x="6601460" y="-379730"/>
            <a:ext cx="5452745" cy="6062980"/>
            <a:chOff x="10396" y="-598"/>
            <a:chExt cx="8587" cy="9548"/>
          </a:xfrm>
        </p:grpSpPr>
        <p:cxnSp>
          <p:nvCxnSpPr>
            <p:cNvPr id="80" name="直接箭头连接符 79"/>
            <p:cNvCxnSpPr/>
            <p:nvPr/>
          </p:nvCxnSpPr>
          <p:spPr>
            <a:xfrm flipV="1">
              <a:off x="13348" y="8076"/>
              <a:ext cx="4853" cy="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 flipV="1">
              <a:off x="14063" y="3922"/>
              <a:ext cx="40" cy="50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/>
            <p:cNvSpPr txBox="1"/>
            <p:nvPr/>
          </p:nvSpPr>
          <p:spPr>
            <a:xfrm>
              <a:off x="13303" y="8011"/>
              <a:ext cx="75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8041" y="7840"/>
              <a:ext cx="91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32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3353" y="3790"/>
              <a:ext cx="757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32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14083" y="7142"/>
              <a:ext cx="3538" cy="954"/>
              <a:chOff x="913" y="8699"/>
              <a:chExt cx="3538" cy="954"/>
            </a:xfrm>
          </p:grpSpPr>
          <p:cxnSp>
            <p:nvCxnSpPr>
              <p:cNvPr id="86" name="直接箭头连接符 85"/>
              <p:cNvCxnSpPr/>
              <p:nvPr/>
            </p:nvCxnSpPr>
            <p:spPr>
              <a:xfrm flipV="1">
                <a:off x="913" y="8699"/>
                <a:ext cx="2405" cy="954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87" name="对象 86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3318" y="8699"/>
              <a:ext cx="1133" cy="8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1" r:id="rId25" imgW="279400" imgH="203200" progId="Equation.KSEE3">
                      <p:embed/>
                    </p:oleObj>
                  </mc:Choice>
                  <mc:Fallback>
                    <p:oleObj r:id="rId25" imgW="279400" imgH="2032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3318" y="8699"/>
                            <a:ext cx="1133" cy="82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9" name="弧形 88"/>
            <p:cNvSpPr/>
            <p:nvPr/>
          </p:nvSpPr>
          <p:spPr>
            <a:xfrm>
              <a:off x="15398" y="6311"/>
              <a:ext cx="1152" cy="1111"/>
            </a:xfrm>
            <a:prstGeom prst="arc">
              <a:avLst>
                <a:gd name="adj1" fmla="val 16200000"/>
                <a:gd name="adj2" fmla="val 1264257"/>
              </a:avLst>
            </a:prstGeom>
            <a:ln w="38100" cmpd="sng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15295" y="4021"/>
              <a:ext cx="2405" cy="2245"/>
              <a:chOff x="2125" y="5578"/>
              <a:chExt cx="2405" cy="2245"/>
            </a:xfrm>
          </p:grpSpPr>
          <p:cxnSp>
            <p:nvCxnSpPr>
              <p:cNvPr id="91" name="直接连接符 90"/>
              <p:cNvCxnSpPr/>
              <p:nvPr/>
            </p:nvCxnSpPr>
            <p:spPr>
              <a:xfrm flipH="1" flipV="1">
                <a:off x="2125" y="7089"/>
                <a:ext cx="656" cy="73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flipH="1" flipV="1">
                <a:off x="3914" y="5578"/>
                <a:ext cx="616" cy="696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/>
              <p:nvPr/>
            </p:nvCxnSpPr>
            <p:spPr>
              <a:xfrm flipV="1">
                <a:off x="2304" y="5757"/>
                <a:ext cx="1730" cy="1511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组合 93"/>
            <p:cNvGrpSpPr/>
            <p:nvPr/>
          </p:nvGrpSpPr>
          <p:grpSpPr>
            <a:xfrm>
              <a:off x="14053" y="4375"/>
              <a:ext cx="4930" cy="3726"/>
              <a:chOff x="883" y="5932"/>
              <a:chExt cx="4930" cy="3726"/>
            </a:xfrm>
          </p:grpSpPr>
          <p:cxnSp>
            <p:nvCxnSpPr>
              <p:cNvPr id="95" name="直接箭头连接符 94"/>
              <p:cNvCxnSpPr/>
              <p:nvPr/>
            </p:nvCxnSpPr>
            <p:spPr>
              <a:xfrm flipV="1">
                <a:off x="883" y="6175"/>
                <a:ext cx="3804" cy="3483"/>
              </a:xfrm>
              <a:prstGeom prst="straightConnector1">
                <a:avLst/>
              </a:prstGeom>
              <a:ln w="38100" cap="flat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96" name="对象 95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4650" y="5932"/>
              <a:ext cx="1163" cy="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2" r:id="rId27" imgW="558800" imgH="203200" progId="Equation.KSEE3">
                      <p:embed/>
                    </p:oleObj>
                  </mc:Choice>
                  <mc:Fallback>
                    <p:oleObj r:id="rId27" imgW="558800" imgH="2032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4650" y="5932"/>
                            <a:ext cx="1163" cy="42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8" name="组合 97"/>
            <p:cNvGrpSpPr/>
            <p:nvPr/>
          </p:nvGrpSpPr>
          <p:grpSpPr>
            <a:xfrm>
              <a:off x="16317" y="4618"/>
              <a:ext cx="1503" cy="2524"/>
              <a:chOff x="3147" y="6175"/>
              <a:chExt cx="1503" cy="2524"/>
            </a:xfrm>
          </p:grpSpPr>
          <p:cxnSp>
            <p:nvCxnSpPr>
              <p:cNvPr id="99" name="直接箭头连接符 98"/>
              <p:cNvCxnSpPr/>
              <p:nvPr/>
            </p:nvCxnSpPr>
            <p:spPr>
              <a:xfrm flipV="1">
                <a:off x="3318" y="6175"/>
                <a:ext cx="1332" cy="252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00" name="对象 99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3147" y="7171"/>
              <a:ext cx="877" cy="7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3" r:id="rId29" imgW="215900" imgH="177165" progId="Equation.KSEE3">
                      <p:embed/>
                    </p:oleObj>
                  </mc:Choice>
                  <mc:Fallback>
                    <p:oleObj r:id="rId29" imgW="215900" imgH="177165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3147" y="7171"/>
                            <a:ext cx="877" cy="72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2" name="对象 10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5698" y="4252"/>
            <a:ext cx="878" cy="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r:id="rId31" imgW="215900" imgH="177165" progId="Equation.KSEE3">
                    <p:embed/>
                  </p:oleObj>
                </mc:Choice>
                <mc:Fallback>
                  <p:oleObj r:id="rId31" imgW="2159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5698" y="4252"/>
                          <a:ext cx="878" cy="7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" name="弧形 105"/>
            <p:cNvSpPr/>
            <p:nvPr/>
          </p:nvSpPr>
          <p:spPr>
            <a:xfrm rot="5400000">
              <a:off x="9796" y="2"/>
              <a:ext cx="8680" cy="7480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0" name="文本框 119"/>
          <p:cNvSpPr txBox="1"/>
          <p:nvPr/>
        </p:nvSpPr>
        <p:spPr>
          <a:xfrm>
            <a:off x="4130675" y="1024890"/>
            <a:ext cx="6685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accent2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</a:rPr>
              <a:t>把位置坐标换成速度，可直接类比。</a:t>
            </a:r>
            <a:endParaRPr lang="en-US" altLang="zh-CN" sz="3200">
              <a:solidFill>
                <a:schemeClr val="accent2">
                  <a:lumMod val="75000"/>
                </a:schemeClr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517015" y="2102485"/>
            <a:ext cx="655955" cy="1378585"/>
            <a:chOff x="2389" y="3311"/>
            <a:chExt cx="1033" cy="2171"/>
          </a:xfrm>
        </p:grpSpPr>
        <p:sp>
          <p:nvSpPr>
            <p:cNvPr id="11" name="文本框 10"/>
            <p:cNvSpPr txBox="1"/>
            <p:nvPr/>
          </p:nvSpPr>
          <p:spPr>
            <a:xfrm>
              <a:off x="2389" y="3311"/>
              <a:ext cx="1004" cy="13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4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√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418" y="4176"/>
              <a:ext cx="1004" cy="13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4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√</a:t>
              </a: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  <p:bldP spid="17" grpId="2" bldLvl="0" animBg="1"/>
      <p:bldP spid="120" grpId="0"/>
      <p:bldP spid="12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9285"/>
            <a:ext cx="10096500" cy="2847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0675" y="3646170"/>
            <a:ext cx="5340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A. 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反例：平抛运动。运动方向：切向。</a:t>
            </a: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0" y="0"/>
            <a:ext cx="3648710" cy="705485"/>
          </a:xfrm>
        </p:spPr>
        <p:txBody>
          <a:bodyPr>
            <a:normAutofit/>
          </a:bodyPr>
          <a:lstStyle/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练习一、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986155" y="4323715"/>
            <a:ext cx="2207895" cy="1767205"/>
            <a:chOff x="853" y="6809"/>
            <a:chExt cx="3477" cy="2783"/>
          </a:xfrm>
        </p:grpSpPr>
        <p:cxnSp>
          <p:nvCxnSpPr>
            <p:cNvPr id="18" name="直接箭头连接符 17"/>
            <p:cNvCxnSpPr/>
            <p:nvPr/>
          </p:nvCxnSpPr>
          <p:spPr>
            <a:xfrm flipV="1">
              <a:off x="853" y="7506"/>
              <a:ext cx="2863" cy="20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" name="对象 1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716" y="6809"/>
            <a:ext cx="614" cy="8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" r:id="rId5" imgW="127000" imgH="177165" progId="Equation.KSEE3">
                    <p:embed/>
                  </p:oleObj>
                </mc:Choice>
                <mc:Fallback>
                  <p:oleObj r:id="rId5" imgW="1270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716" y="6809"/>
                          <a:ext cx="614" cy="8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组合 26"/>
          <p:cNvGrpSpPr/>
          <p:nvPr/>
        </p:nvGrpSpPr>
        <p:grpSpPr>
          <a:xfrm>
            <a:off x="869315" y="4164965"/>
            <a:ext cx="1252855" cy="2708275"/>
            <a:chOff x="669" y="6573"/>
            <a:chExt cx="1973" cy="4265"/>
          </a:xfrm>
        </p:grpSpPr>
        <p:cxnSp>
          <p:nvCxnSpPr>
            <p:cNvPr id="20" name="直接箭头连接符 19"/>
            <p:cNvCxnSpPr/>
            <p:nvPr/>
          </p:nvCxnSpPr>
          <p:spPr>
            <a:xfrm flipV="1">
              <a:off x="853" y="6830"/>
              <a:ext cx="1789" cy="276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853" y="9593"/>
              <a:ext cx="1193" cy="83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对象 2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39" y="9728"/>
            <a:ext cx="737" cy="1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r:id="rId7" imgW="152400" imgH="228600" progId="Equation.KSEE3">
                    <p:embed/>
                  </p:oleObj>
                </mc:Choice>
                <mc:Fallback>
                  <p:oleObj r:id="rId7" imgW="1524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9" y="9728"/>
                          <a:ext cx="737" cy="11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69" y="6573"/>
            <a:ext cx="857" cy="1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r:id="rId9" imgW="177165" imgH="228600" progId="Equation.KSEE3">
                    <p:embed/>
                  </p:oleObj>
                </mc:Choice>
                <mc:Fallback>
                  <p:oleObj r:id="rId9" imgW="177165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69" y="6573"/>
                          <a:ext cx="857" cy="11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组合 27"/>
          <p:cNvGrpSpPr/>
          <p:nvPr/>
        </p:nvGrpSpPr>
        <p:grpSpPr>
          <a:xfrm>
            <a:off x="999207" y="4164965"/>
            <a:ext cx="1437898" cy="2327910"/>
            <a:chOff x="532" y="6573"/>
            <a:chExt cx="2265" cy="3666"/>
          </a:xfrm>
        </p:grpSpPr>
        <p:cxnSp>
          <p:nvCxnSpPr>
            <p:cNvPr id="29" name="直接箭头连接符 28"/>
            <p:cNvCxnSpPr/>
            <p:nvPr/>
          </p:nvCxnSpPr>
          <p:spPr>
            <a:xfrm flipV="1">
              <a:off x="532" y="6797"/>
              <a:ext cx="755" cy="27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533" y="9522"/>
              <a:ext cx="2027" cy="55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1" name="对象 3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060" y="9129"/>
            <a:ext cx="737" cy="1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" r:id="rId11" imgW="152400" imgH="228600" progId="Equation.KSEE3">
                    <p:embed/>
                  </p:oleObj>
                </mc:Choice>
                <mc:Fallback>
                  <p:oleObj r:id="rId11" imgW="1524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060" y="9129"/>
                          <a:ext cx="737" cy="11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277" y="6573"/>
            <a:ext cx="857" cy="1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" r:id="rId12" imgW="177165" imgH="228600" progId="Equation.KSEE3">
                    <p:embed/>
                  </p:oleObj>
                </mc:Choice>
                <mc:Fallback>
                  <p:oleObj r:id="rId12" imgW="177165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77" y="6573"/>
                          <a:ext cx="857" cy="11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文本框 35"/>
          <p:cNvSpPr txBox="1"/>
          <p:nvPr/>
        </p:nvSpPr>
        <p:spPr>
          <a:xfrm>
            <a:off x="5661025" y="5989320"/>
            <a:ext cx="61868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C. 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从速度空间角度看，</a:t>
            </a:r>
            <a:r>
              <a:rPr 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只有匀变速率直线运动才成立。</a:t>
            </a:r>
            <a:endParaRPr lang="zh-CN" altLang="zh-CN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6242050" y="3843655"/>
            <a:ext cx="2654300" cy="923925"/>
            <a:chOff x="9830" y="6053"/>
            <a:chExt cx="4180" cy="1455"/>
          </a:xfrm>
        </p:grpSpPr>
        <p:graphicFrame>
          <p:nvGraphicFramePr>
            <p:cNvPr id="37" name="对象 3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2281" y="6053"/>
            <a:ext cx="1729" cy="1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r:id="rId13" imgW="469900" imgH="393700" progId="Equation.KSEE3">
                    <p:embed/>
                  </p:oleObj>
                </mc:Choice>
                <mc:Fallback>
                  <p:oleObj r:id="rId13" imgW="469900" imgH="3937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2281" y="6053"/>
                          <a:ext cx="1729" cy="14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文本框 38"/>
            <p:cNvSpPr txBox="1"/>
            <p:nvPr/>
          </p:nvSpPr>
          <p:spPr>
            <a:xfrm>
              <a:off x="9830" y="6258"/>
              <a:ext cx="24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平均速率</a:t>
              </a:r>
              <a:r>
                <a:rPr lang="en-US" altLang="zh-CN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: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242050" y="4572000"/>
            <a:ext cx="4516120" cy="1129030"/>
            <a:chOff x="9830" y="6980"/>
            <a:chExt cx="7112" cy="1778"/>
          </a:xfrm>
        </p:grpSpPr>
        <p:sp>
          <p:nvSpPr>
            <p:cNvPr id="40" name="文本框 39"/>
            <p:cNvSpPr txBox="1"/>
            <p:nvPr/>
          </p:nvSpPr>
          <p:spPr>
            <a:xfrm>
              <a:off x="9830" y="7506"/>
              <a:ext cx="346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平均速度大小</a:t>
              </a:r>
              <a:r>
                <a:rPr lang="en-US" altLang="zh-CN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:</a:t>
              </a:r>
            </a:p>
          </p:txBody>
        </p:sp>
        <p:graphicFrame>
          <p:nvGraphicFramePr>
            <p:cNvPr id="43" name="对象 4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3082" y="6980"/>
            <a:ext cx="3861" cy="17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r:id="rId15" imgW="965200" imgH="444500" progId="Equation.KSEE3">
                    <p:embed/>
                  </p:oleObj>
                </mc:Choice>
                <mc:Fallback>
                  <p:oleObj r:id="rId15" imgW="965200" imgH="444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3082" y="6980"/>
                          <a:ext cx="3861" cy="177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" name="对象 4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741478" y="5468620"/>
          <a:ext cx="1452245" cy="645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r:id="rId17" imgW="571500" imgH="254000" progId="Equation.KSEE3">
                  <p:embed/>
                </p:oleObj>
              </mc:Choice>
              <mc:Fallback>
                <p:oleObj r:id="rId17" imgW="571500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41478" y="5468620"/>
                        <a:ext cx="1452245" cy="645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文本框 45"/>
          <p:cNvSpPr txBox="1"/>
          <p:nvPr/>
        </p:nvSpPr>
        <p:spPr>
          <a:xfrm>
            <a:off x="6052820" y="3531870"/>
            <a:ext cx="4736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B. 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平均的概念有别于瞬时概念。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467475" y="3016885"/>
            <a:ext cx="5063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D. </a:t>
            </a:r>
            <a:r>
              <a:rPr 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比如匀速率圆周运动</a:t>
            </a:r>
            <a:endParaRPr lang="zh-CN" altLang="zh-CN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0" y="3013710"/>
            <a:ext cx="6375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5" grpId="2"/>
      <p:bldP spid="36" grpId="1"/>
      <p:bldP spid="36" grpId="2"/>
      <p:bldP spid="46" grpId="1"/>
      <p:bldP spid="46" grpId="2"/>
      <p:bldP spid="47" grpId="1"/>
      <p:bldP spid="47" grpId="2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" y="705485"/>
            <a:ext cx="12082145" cy="395287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0"/>
            <a:ext cx="3648710" cy="705485"/>
          </a:xfrm>
        </p:spPr>
        <p:txBody>
          <a:bodyPr>
            <a:normAutofit/>
          </a:bodyPr>
          <a:lstStyle/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练习一、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graphicFrame>
        <p:nvGraphicFramePr>
          <p:cNvPr id="7" name="Object 51"/>
          <p:cNvGraphicFramePr>
            <a:graphicFrameLocks noChangeAspect="1"/>
          </p:cNvGraphicFramePr>
          <p:nvPr/>
        </p:nvGraphicFramePr>
        <p:xfrm>
          <a:off x="5404168" y="2485073"/>
          <a:ext cx="6378575" cy="1008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5" imgW="2628900" imgH="419100" progId="Equation.3">
                  <p:embed/>
                </p:oleObj>
              </mc:Choice>
              <mc:Fallback>
                <p:oleObj r:id="rId5" imgW="2628900" imgH="4191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04168" y="2485073"/>
                        <a:ext cx="6378575" cy="1008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1"/>
          <p:cNvGraphicFramePr>
            <a:graphicFrameLocks noChangeAspect="1"/>
          </p:cNvGraphicFramePr>
          <p:nvPr/>
        </p:nvGraphicFramePr>
        <p:xfrm>
          <a:off x="5512435" y="3592830"/>
          <a:ext cx="4157345" cy="1065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7" imgW="1524000" imgH="393700" progId="Equation.3">
                  <p:embed/>
                </p:oleObj>
              </mc:Choice>
              <mc:Fallback>
                <p:oleObj r:id="rId7" imgW="1524000" imgH="3937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12435" y="3592830"/>
                        <a:ext cx="4157345" cy="10655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1"/>
          <p:cNvGraphicFramePr>
            <a:graphicFrameLocks noChangeAspect="1"/>
          </p:cNvGraphicFramePr>
          <p:nvPr/>
        </p:nvGraphicFramePr>
        <p:xfrm>
          <a:off x="5512435" y="4658360"/>
          <a:ext cx="3326765" cy="171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9" imgW="1219200" imgH="634365" progId="Equation.3">
                  <p:embed/>
                </p:oleObj>
              </mc:Choice>
              <mc:Fallback>
                <p:oleObj r:id="rId9" imgW="1219200" imgH="634365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12435" y="4658360"/>
                        <a:ext cx="3326765" cy="17170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文本框 49"/>
          <p:cNvSpPr txBox="1"/>
          <p:nvPr/>
        </p:nvSpPr>
        <p:spPr>
          <a:xfrm>
            <a:off x="843915" y="3014345"/>
            <a:ext cx="6375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0"/>
            <a:ext cx="3648710" cy="705485"/>
          </a:xfrm>
        </p:spPr>
        <p:txBody>
          <a:bodyPr>
            <a:normAutofit/>
          </a:bodyPr>
          <a:lstStyle/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练习一、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" y="648335"/>
            <a:ext cx="11772900" cy="1600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3880" y="2353945"/>
            <a:ext cx="53403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“SI”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表示国际单位制。</a:t>
            </a: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79805" y="2937510"/>
          <a:ext cx="653732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5" imgW="2463165" imgH="393700" progId="Equation.KSEE3">
                  <p:embed/>
                </p:oleObj>
              </mc:Choice>
              <mc:Fallback>
                <p:oleObj r:id="rId5" imgW="2463165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9805" y="2937510"/>
                        <a:ext cx="6537325" cy="104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52780" y="4084320"/>
            <a:ext cx="53403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）将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t=0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带入，得：</a:t>
            </a:r>
          </a:p>
        </p:txBody>
      </p:sp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77715" y="4012565"/>
          <a:ext cx="4789805" cy="689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7" imgW="1676400" imgH="241300" progId="Equation.KSEE3">
                  <p:embed/>
                </p:oleObj>
              </mc:Choice>
              <mc:Fallback>
                <p:oleObj r:id="rId7" imgW="16764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7715" y="4012565"/>
                        <a:ext cx="4789805" cy="689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52780" y="4966335"/>
            <a:ext cx="53403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</a:t>
            </a:r>
          </a:p>
        </p:txBody>
      </p:sp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84985" y="4789805"/>
          <a:ext cx="7395845" cy="2068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9" imgW="2908300" imgH="812800" progId="Equation.KSEE3">
                  <p:embed/>
                </p:oleObj>
              </mc:Choice>
              <mc:Fallback>
                <p:oleObj r:id="rId9" imgW="2908300" imgH="812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84985" y="4789805"/>
                        <a:ext cx="7395845" cy="2068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9" grpId="2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0"/>
            <a:ext cx="3648710" cy="705485"/>
          </a:xfrm>
        </p:spPr>
        <p:txBody>
          <a:bodyPr>
            <a:normAutofit/>
          </a:bodyPr>
          <a:lstStyle/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练习一、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" y="705485"/>
            <a:ext cx="12095480" cy="1026795"/>
          </a:xfrm>
          <a:prstGeom prst="rect">
            <a:avLst/>
          </a:prstGeom>
        </p:spPr>
      </p:pic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41998" y="3435350"/>
          <a:ext cx="4652010" cy="1282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r:id="rId5" imgW="1752600" imgH="482600" progId="Equation.KSEE3">
                  <p:embed/>
                </p:oleObj>
              </mc:Choice>
              <mc:Fallback>
                <p:oleObj r:id="rId5" imgW="17526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1998" y="3435350"/>
                        <a:ext cx="4652010" cy="1282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525145" y="2084705"/>
            <a:ext cx="53403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秒指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t=1s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至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t=2s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的时间段。</a:t>
            </a:r>
          </a:p>
          <a:p>
            <a:pPr algn="just"/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将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t=1s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和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t=2s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分别代入运动方程，得：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86410" y="4688205"/>
            <a:ext cx="5340350" cy="1685290"/>
            <a:chOff x="766" y="7383"/>
            <a:chExt cx="8410" cy="2654"/>
          </a:xfrm>
        </p:grpSpPr>
        <p:sp>
          <p:nvSpPr>
            <p:cNvPr id="23" name="文本框 22"/>
            <p:cNvSpPr txBox="1"/>
            <p:nvPr/>
          </p:nvSpPr>
          <p:spPr>
            <a:xfrm>
              <a:off x="766" y="7383"/>
              <a:ext cx="8410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32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所以第</a:t>
              </a:r>
              <a:r>
                <a:rPr lang="en-US" altLang="zh-CN" sz="32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2</a:t>
              </a:r>
              <a:r>
                <a:rPr lang="zh-CN" altLang="en-US" sz="32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秒平均速度为：</a:t>
              </a:r>
            </a:p>
          </p:txBody>
        </p:sp>
        <p:graphicFrame>
          <p:nvGraphicFramePr>
            <p:cNvPr id="26" name="对象 2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909" y="8283"/>
            <a:ext cx="8123" cy="1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" r:id="rId7" imgW="1943100" imgH="419100" progId="Equation.KSEE3">
                    <p:embed/>
                  </p:oleObj>
                </mc:Choice>
                <mc:Fallback>
                  <p:oleObj r:id="rId7" imgW="1943100" imgH="419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09" y="8283"/>
                          <a:ext cx="8123" cy="17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9" name="直接连接符 28"/>
          <p:cNvCxnSpPr/>
          <p:nvPr/>
        </p:nvCxnSpPr>
        <p:spPr>
          <a:xfrm>
            <a:off x="5935345" y="1778000"/>
            <a:ext cx="0" cy="498919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153150" y="1960880"/>
            <a:ext cx="57359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求解路程，需知道整个运动过程。这点跟位移问题不同，位移只需考虑始末位置。</a:t>
            </a:r>
          </a:p>
        </p:txBody>
      </p:sp>
      <p:graphicFrame>
        <p:nvGraphicFramePr>
          <p:cNvPr id="31" name="对象 3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58865" y="3435350"/>
          <a:ext cx="5905500" cy="1546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r:id="rId9" imgW="2425700" imgH="634365" progId="Equation.KSEE3">
                  <p:embed/>
                </p:oleObj>
              </mc:Choice>
              <mc:Fallback>
                <p:oleObj r:id="rId9" imgW="2425700" imgH="6343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58865" y="3435350"/>
                        <a:ext cx="5905500" cy="1546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255385" y="5066030"/>
          <a:ext cx="5634355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r:id="rId11" imgW="1714500" imgH="457200" progId="Equation.KSEE3">
                  <p:embed/>
                </p:oleObj>
              </mc:Choice>
              <mc:Fallback>
                <p:oleObj r:id="rId11" imgW="17145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55385" y="5066030"/>
                        <a:ext cx="5634355" cy="150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1"/>
      <p:bldP spid="25" grpId="2"/>
      <p:bldP spid="30" grpId="1"/>
      <p:bldP spid="30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0" y="0"/>
            <a:ext cx="3648710" cy="705485"/>
          </a:xfrm>
        </p:spPr>
        <p:txBody>
          <a:bodyPr>
            <a:normAutofit/>
          </a:bodyPr>
          <a:lstStyle/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练习一、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05485"/>
            <a:ext cx="12102465" cy="2214880"/>
          </a:xfrm>
          <a:prstGeom prst="rect">
            <a:avLst/>
          </a:prstGeom>
        </p:spPr>
      </p:pic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98208" y="2882265"/>
          <a:ext cx="8911590" cy="680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r:id="rId5" imgW="2997200" imgH="228600" progId="Equation.KSEE3">
                  <p:embed/>
                </p:oleObj>
              </mc:Choice>
              <mc:Fallback>
                <p:oleObj r:id="rId5" imgW="29972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8208" y="2882265"/>
                        <a:ext cx="8911590" cy="680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85190" y="3601085"/>
          <a:ext cx="6924040" cy="178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r:id="rId7" imgW="2514600" imgH="647700" progId="Equation.KSEE3">
                  <p:embed/>
                </p:oleObj>
              </mc:Choice>
              <mc:Fallback>
                <p:oleObj r:id="rId7" imgW="2514600" imgH="647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5190" y="3601085"/>
                        <a:ext cx="6924040" cy="1786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41070" y="5387340"/>
          <a:ext cx="4749165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r:id="rId9" imgW="1562100" imgH="482600" progId="Equation.KSEE3">
                  <p:embed/>
                </p:oleObj>
              </mc:Choice>
              <mc:Fallback>
                <p:oleObj r:id="rId9" imgW="15621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1070" y="5387340"/>
                        <a:ext cx="4749165" cy="147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0" y="0"/>
            <a:ext cx="3648710" cy="705485"/>
          </a:xfrm>
        </p:spPr>
        <p:txBody>
          <a:bodyPr>
            <a:normAutofit/>
          </a:bodyPr>
          <a:lstStyle/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练习一、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5" y="628650"/>
            <a:ext cx="12100560" cy="1010920"/>
          </a:xfrm>
          <a:prstGeom prst="rect">
            <a:avLst/>
          </a:prstGeom>
        </p:spPr>
      </p:pic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13355" y="1803400"/>
          <a:ext cx="7006590" cy="188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r:id="rId5" imgW="2171700" imgH="584200" progId="Equation.KSEE3">
                  <p:embed/>
                </p:oleObj>
              </mc:Choice>
              <mc:Fallback>
                <p:oleObj r:id="rId5" imgW="2171700" imgH="584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13355" y="1803400"/>
                        <a:ext cx="7006590" cy="1884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5803900" y="3168015"/>
            <a:ext cx="3220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sz="3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等式两边积分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004503" y="3983673"/>
          <a:ext cx="3522345" cy="1147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r:id="rId7" imgW="1091565" imgH="355600" progId="Equation.KSEE3">
                  <p:embed/>
                </p:oleObj>
              </mc:Choice>
              <mc:Fallback>
                <p:oleObj r:id="rId7" imgW="1091565" imgH="355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04503" y="3983673"/>
                        <a:ext cx="3522345" cy="1147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508885" y="5313680"/>
            <a:ext cx="1138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sz="3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得：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44888" y="5302568"/>
          <a:ext cx="3361055" cy="655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r:id="rId9" imgW="1041400" imgH="203200" progId="Equation.KSEE3">
                  <p:embed/>
                </p:oleObj>
              </mc:Choice>
              <mc:Fallback>
                <p:oleObj r:id="rId9" imgW="10414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44888" y="5302568"/>
                        <a:ext cx="3361055" cy="655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2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" y="591185"/>
            <a:ext cx="12173585" cy="2266315"/>
          </a:xfrm>
          <a:prstGeom prst="rect">
            <a:avLst/>
          </a:prstGeom>
        </p:spPr>
      </p:pic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0" y="0"/>
            <a:ext cx="3648710" cy="705485"/>
          </a:xfrm>
        </p:spPr>
        <p:txBody>
          <a:bodyPr>
            <a:normAutofit/>
          </a:bodyPr>
          <a:lstStyle/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练习一、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55395" y="3106420"/>
            <a:ext cx="1138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sz="3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证明：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70176" y="2857501"/>
          <a:ext cx="8115300" cy="344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r:id="rId5" imgW="2514600" imgH="1066800" progId="Equation.KSEE3">
                  <p:embed/>
                </p:oleObj>
              </mc:Choice>
              <mc:Fallback>
                <p:oleObj r:id="rId5" imgW="2514600" imgH="1066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70176" y="2857501"/>
                        <a:ext cx="8115300" cy="3444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宽屏</PresentationFormat>
  <Paragraphs>40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仿宋</vt:lpstr>
      <vt:lpstr>华文楷体</vt:lpstr>
      <vt:lpstr>微软雅黑</vt:lpstr>
      <vt:lpstr>Arial</vt:lpstr>
      <vt:lpstr>Times New Roman</vt:lpstr>
      <vt:lpstr>Wingdings</vt:lpstr>
      <vt:lpstr>Office 主题​​</vt:lpstr>
      <vt:lpstr>Equation.KSEE3</vt:lpstr>
      <vt:lpstr>Microsoft 公式 3.0</vt:lpstr>
      <vt:lpstr>PowerPoint 演示文稿</vt:lpstr>
      <vt:lpstr>练习一、第1题</vt:lpstr>
      <vt:lpstr>练习一、第2题</vt:lpstr>
      <vt:lpstr>练习一、第3题</vt:lpstr>
      <vt:lpstr>练习一、第4题</vt:lpstr>
      <vt:lpstr>练习一、第5题</vt:lpstr>
      <vt:lpstr>练习一、第6题</vt:lpstr>
      <vt:lpstr>练习一、第7题</vt:lpstr>
      <vt:lpstr>练习一、第8题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Suthing</cp:lastModifiedBy>
  <cp:revision>184</cp:revision>
  <dcterms:created xsi:type="dcterms:W3CDTF">2019-06-19T02:08:00Z</dcterms:created>
  <dcterms:modified xsi:type="dcterms:W3CDTF">2021-03-21T12:42:11Z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