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7" r:id="rId2"/>
    <p:sldId id="418" r:id="rId3"/>
    <p:sldId id="433" r:id="rId4"/>
    <p:sldId id="427" r:id="rId5"/>
    <p:sldId id="419" r:id="rId6"/>
    <p:sldId id="420" r:id="rId7"/>
    <p:sldId id="421" r:id="rId8"/>
    <p:sldId id="422" r:id="rId9"/>
    <p:sldId id="42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1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552" y="96"/>
      </p:cViewPr>
      <p:guideLst>
        <p:guide orient="horz" pos="2321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2021/4/14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636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2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67.xml"/><Relationship Id="rId7" Type="http://schemas.openxmlformats.org/officeDocument/2006/relationships/oleObject" Target="../embeddings/oleObject1.bin"/><Relationship Id="rId2" Type="http://schemas.openxmlformats.org/officeDocument/2006/relationships/tags" Target="../tags/tag6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tags" Target="../tags/tag69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2" Type="http://schemas.openxmlformats.org/officeDocument/2006/relationships/tags" Target="../tags/tag70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6.bin"/><Relationship Id="rId2" Type="http://schemas.openxmlformats.org/officeDocument/2006/relationships/tags" Target="../tags/tag7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8.bin"/><Relationship Id="rId2" Type="http://schemas.openxmlformats.org/officeDocument/2006/relationships/tags" Target="../tags/tag7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2" Type="http://schemas.openxmlformats.org/officeDocument/2006/relationships/tags" Target="../tags/tag7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6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37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4.wmf"/><Relationship Id="rId17" Type="http://schemas.openxmlformats.org/officeDocument/2006/relationships/image" Target="../media/image36.wmf"/><Relationship Id="rId25" Type="http://schemas.openxmlformats.org/officeDocument/2006/relationships/image" Target="../media/image39.wmf"/><Relationship Id="rId2" Type="http://schemas.openxmlformats.org/officeDocument/2006/relationships/tags" Target="../tags/tag74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3.bin"/><Relationship Id="rId29" Type="http://schemas.openxmlformats.org/officeDocument/2006/relationships/image" Target="../media/image4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35.bin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5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37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2.bin"/><Relationship Id="rId31" Type="http://schemas.openxmlformats.org/officeDocument/2006/relationships/image" Target="../media/image42.w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4.bin"/><Relationship Id="rId27" Type="http://schemas.openxmlformats.org/officeDocument/2006/relationships/image" Target="../media/image40.wmf"/><Relationship Id="rId30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309370"/>
            <a:ext cx="9334500" cy="4238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20" y="651510"/>
            <a:ext cx="12172315" cy="2195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15205" y="2771775"/>
            <a:ext cx="69900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绕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z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轴转动，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P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点速度不可能有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z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轴分量，</a:t>
            </a:r>
            <a:r>
              <a:rPr lang="zh-CN" altLang="en-US" sz="3200" b="1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排除</a:t>
            </a:r>
            <a:r>
              <a:rPr lang="en-US" altLang="zh-CN" sz="3200" b="1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u="sng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D</a:t>
            </a:r>
            <a:r>
              <a:rPr lang="zh-CN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  <a:endParaRPr lang="zh-CN" altLang="en-US" sz="32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1445" y="2992120"/>
            <a:ext cx="4157980" cy="3703320"/>
            <a:chOff x="207" y="4712"/>
            <a:chExt cx="6548" cy="5832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775" y="9720"/>
              <a:ext cx="53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 flipV="1">
              <a:off x="1571" y="5658"/>
              <a:ext cx="1" cy="4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147" y="9260"/>
              <a:ext cx="6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" y="4941"/>
              <a:ext cx="57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18" y="9625"/>
              <a:ext cx="887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O'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39" y="4712"/>
              <a:ext cx="249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z</a:t>
              </a:r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=5</a:t>
              </a:r>
              <a:r>
                <a:rPr lang="zh-CN" altLang="zh-CN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平面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08" y="6180"/>
              <a:ext cx="906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39" y="6824"/>
              <a:ext cx="238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(3,4,5)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421" y="7428"/>
              <a:ext cx="0" cy="228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531" y="7428"/>
              <a:ext cx="189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855" y="9568"/>
              <a:ext cx="132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=3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7" y="7004"/>
              <a:ext cx="1253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=4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91235" y="3387725"/>
            <a:ext cx="1181100" cy="2784475"/>
            <a:chOff x="1561" y="5335"/>
            <a:chExt cx="1860" cy="4385"/>
          </a:xfrm>
        </p:grpSpPr>
        <p:cxnSp>
          <p:nvCxnSpPr>
            <p:cNvPr id="16" name="直接连接符 15"/>
            <p:cNvCxnSpPr/>
            <p:nvPr/>
          </p:nvCxnSpPr>
          <p:spPr>
            <a:xfrm flipH="1">
              <a:off x="1561" y="7452"/>
              <a:ext cx="1830" cy="2268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2009" y="6155"/>
              <a:ext cx="1412" cy="1297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2737" y="7087"/>
              <a:ext cx="329" cy="393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2737" y="7480"/>
              <a:ext cx="386" cy="366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009" y="5488"/>
              <a:ext cx="6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solidFill>
                    <a:srgbClr val="00B0F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67" y="5335"/>
              <a:ext cx="76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815205" y="3908425"/>
            <a:ext cx="6990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画出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z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=5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的平面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xO’y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，画出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P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点。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815205" y="4583430"/>
            <a:ext cx="69900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画出速度方向，易知</a:t>
            </a:r>
            <a:r>
              <a:rPr lang="en-US" altLang="zh-CN" sz="3200" i="1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v</a:t>
            </a:r>
            <a:r>
              <a:rPr lang="en-US" altLang="zh-CN" sz="3200" i="1" baseline="-25000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&lt;0</a:t>
            </a:r>
            <a:r>
              <a:rPr lang="zh-CN" altLang="en-US" sz="3200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3200" i="1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3200" i="1" baseline="-25000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&gt;0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，所以从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中可以选择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为正确答案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32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60110" y="181927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884035" y="6066790"/>
            <a:ext cx="3599180" cy="58356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zh-CN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如何具体计算呢？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27" grpId="0"/>
      <p:bldP spid="2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20" y="651510"/>
            <a:ext cx="12172315" cy="219583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960110" y="181927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84580" y="3430270"/>
            <a:ext cx="7987030" cy="2769870"/>
            <a:chOff x="1708" y="5402"/>
            <a:chExt cx="12578" cy="4362"/>
          </a:xfrm>
        </p:grpSpPr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708" y="5402"/>
            <a:ext cx="12578" cy="4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7" imgW="2527300" imgH="876300" progId="Equation.KSEE3">
                    <p:embed/>
                  </p:oleObj>
                </mc:Choice>
                <mc:Fallback>
                  <p:oleObj r:id="rId7" imgW="2527300" imgH="8763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08" y="5402"/>
                          <a:ext cx="12578" cy="4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矩形 30"/>
            <p:cNvSpPr/>
            <p:nvPr/>
          </p:nvSpPr>
          <p:spPr>
            <a:xfrm>
              <a:off x="2309" y="5402"/>
              <a:ext cx="3104" cy="1015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3" name="表格 32"/>
          <p:cNvGraphicFramePr/>
          <p:nvPr>
            <p:custDataLst>
              <p:tags r:id="rId4"/>
            </p:custDataLst>
          </p:nvPr>
        </p:nvGraphicFramePr>
        <p:xfrm>
          <a:off x="9399270" y="3453765"/>
          <a:ext cx="18262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"/>
                <a:gridCol w="617220"/>
                <a:gridCol w="591820"/>
              </a:tblGrid>
              <a:tr h="4457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noFill/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2π</a:t>
                      </a:r>
                    </a:p>
                  </a:txBody>
                  <a:tcPr>
                    <a:noFill/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 flipH="1">
            <a:off x="9321800" y="3437255"/>
            <a:ext cx="1905" cy="154876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27105" y="3435350"/>
            <a:ext cx="1905" cy="154876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2070" y="597535"/>
            <a:ext cx="12087860" cy="3044825"/>
            <a:chOff x="82" y="941"/>
            <a:chExt cx="19036" cy="479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" y="941"/>
              <a:ext cx="19036" cy="468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96" y="4386"/>
              <a:ext cx="12873" cy="1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27685" y="222377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4080" y="4984750"/>
          <a:ext cx="858202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5" imgW="2463165" imgH="482600" progId="Equation.KSEE3">
                  <p:embed/>
                </p:oleObj>
              </mc:Choice>
              <mc:Fallback>
                <p:oleObj r:id="rId5" imgW="2463165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4080" y="4984750"/>
                        <a:ext cx="8582025" cy="168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8291195" y="2571750"/>
            <a:ext cx="1684020" cy="1906905"/>
            <a:chOff x="13057" y="4050"/>
            <a:chExt cx="2652" cy="3003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13926" y="4066"/>
              <a:ext cx="1" cy="8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057" y="4050"/>
            <a:ext cx="731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r:id="rId7" imgW="177165" imgH="215900" progId="Equation.KSEE3">
                    <p:embed/>
                  </p:oleObj>
                </mc:Choice>
                <mc:Fallback>
                  <p:oleObj r:id="rId7" imgW="177165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057" y="4050"/>
                          <a:ext cx="731" cy="8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>
              <a:off x="14126" y="5141"/>
              <a:ext cx="0" cy="10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576" y="6215"/>
            <a:ext cx="1101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r:id="rId9" imgW="266700" imgH="203200" progId="Equation.KSEE3">
                    <p:embed/>
                  </p:oleObj>
                </mc:Choice>
                <mc:Fallback>
                  <p:oleObj r:id="rId9" imgW="2667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576" y="6215"/>
                          <a:ext cx="1101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箭头连接符 10"/>
            <p:cNvCxnSpPr/>
            <p:nvPr/>
          </p:nvCxnSpPr>
          <p:spPr>
            <a:xfrm>
              <a:off x="14923" y="4712"/>
              <a:ext cx="0" cy="10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923" y="5232"/>
            <a:ext cx="787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r:id="rId11" imgW="190500" imgH="215900" progId="Equation.KSEE3">
                    <p:embed/>
                  </p:oleObj>
                </mc:Choice>
                <mc:Fallback>
                  <p:oleObj r:id="rId11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923" y="5232"/>
                          <a:ext cx="787" cy="8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10533380" y="2777490"/>
            <a:ext cx="1274445" cy="1109980"/>
            <a:chOff x="16588" y="4374"/>
            <a:chExt cx="2007" cy="1748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16953" y="4386"/>
              <a:ext cx="0" cy="10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6588" y="5232"/>
            <a:ext cx="731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r:id="rId13" imgW="177165" imgH="215900" progId="Equation.KSEE3">
                    <p:embed/>
                  </p:oleObj>
                </mc:Choice>
                <mc:Fallback>
                  <p:oleObj r:id="rId13" imgW="177165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588" y="5232"/>
                          <a:ext cx="731" cy="8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箭头连接符 17"/>
            <p:cNvCxnSpPr/>
            <p:nvPr/>
          </p:nvCxnSpPr>
          <p:spPr>
            <a:xfrm>
              <a:off x="17809" y="4374"/>
              <a:ext cx="0" cy="10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7809" y="4894"/>
            <a:ext cx="787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r:id="rId15" imgW="190500" imgH="215900" progId="Equation.KSEE3">
                    <p:embed/>
                  </p:oleObj>
                </mc:Choice>
                <mc:Fallback>
                  <p:oleObj r:id="rId15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809" y="4894"/>
                          <a:ext cx="787" cy="8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/>
          <p:cNvSpPr txBox="1"/>
          <p:nvPr/>
        </p:nvSpPr>
        <p:spPr>
          <a:xfrm>
            <a:off x="894080" y="3322320"/>
            <a:ext cx="6493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虽然拉力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F=mg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，但是拉力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是完全作用在滑轮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上，而重物重力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，需要作用在物体和滑轮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上。因而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的角加速度小于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的角加速度。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495" y="45720"/>
            <a:ext cx="12107545" cy="6228715"/>
            <a:chOff x="29" y="29"/>
            <a:chExt cx="19067" cy="9809"/>
          </a:xfrm>
        </p:grpSpPr>
        <p:sp>
          <p:nvSpPr>
            <p:cNvPr id="17" name="标题 1"/>
            <p:cNvSpPr>
              <a:spLocks noGrp="1"/>
            </p:cNvSpPr>
            <p:nvPr/>
          </p:nvSpPr>
          <p:spPr>
            <a:xfrm>
              <a:off x="29" y="29"/>
              <a:ext cx="5746" cy="1111"/>
            </a:xfrm>
            <a:prstGeom prst="rect">
              <a:avLst/>
            </a:prstGeom>
          </p:spPr>
          <p:txBody>
            <a:bodyPr vert="horz" lIns="90000" tIns="46800" rIns="90000" bIns="46800" rtlCol="0" anchor="ctr" anchorCtr="0">
              <a:normAutofit/>
            </a:bodyPr>
            <a:lstStyle>
              <a:lvl1pPr marL="0" marR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buNone/>
                <a:defRPr kumimoji="0" lang="zh-CN" altLang="en-US" sz="3600" b="1" i="0" u="none" strike="noStrike" kern="1200" cap="none" spc="300" normalizeH="0" baseline="0" noProof="1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+mn-ea"/>
                </a:defRPr>
              </a:lvl1pPr>
            </a:lstStyle>
            <a:p>
              <a:r>
                <a:rPr altLang="zh-CN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练习</a:t>
              </a:r>
              <a:r>
                <a:rPr lang="en-US" altLang="zh-CN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十</a:t>
              </a:r>
              <a:r>
                <a:rPr altLang="zh-CN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、</a:t>
              </a:r>
              <a:r>
                <a:rPr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第</a:t>
              </a:r>
              <a:r>
                <a:rPr lang="en-US" altLang="zh-CN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</a:t>
              </a:r>
              <a:r>
                <a:rPr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题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" y="874"/>
              <a:ext cx="19011" cy="896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3429" y="874"/>
              <a:ext cx="1095" cy="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91660" y="3061970"/>
            <a:ext cx="3300730" cy="3669030"/>
            <a:chOff x="6916" y="4822"/>
            <a:chExt cx="5198" cy="5778"/>
          </a:xfrm>
        </p:grpSpPr>
        <p:cxnSp>
          <p:nvCxnSpPr>
            <p:cNvPr id="11" name="直接箭头连接符 10"/>
            <p:cNvCxnSpPr/>
            <p:nvPr/>
          </p:nvCxnSpPr>
          <p:spPr>
            <a:xfrm flipH="1">
              <a:off x="10805" y="4863"/>
              <a:ext cx="1" cy="14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>
              <a:off x="7600" y="9619"/>
              <a:ext cx="22" cy="9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9075" y="4822"/>
              <a:ext cx="1549" cy="22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7281" y="6914"/>
              <a:ext cx="1477" cy="22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806" y="5916"/>
            <a:ext cx="13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r:id="rId5" imgW="316865" imgH="203200" progId="Equation.KSEE3">
                    <p:embed/>
                  </p:oleObj>
                </mc:Choice>
                <mc:Fallback>
                  <p:oleObj r:id="rId5" imgW="316865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806" y="5916"/>
                          <a:ext cx="13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922" y="9918"/>
            <a:ext cx="997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r:id="rId7" imgW="241300" imgH="165100" progId="Equation.KSEE3">
                    <p:embed/>
                  </p:oleObj>
                </mc:Choice>
                <mc:Fallback>
                  <p:oleObj r:id="rId7" imgW="2413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922" y="9918"/>
                          <a:ext cx="997" cy="6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916" y="7808"/>
            <a:ext cx="684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r:id="rId9" imgW="165100" imgH="228600" progId="Equation.KSEE3">
                    <p:embed/>
                  </p:oleObj>
                </mc:Choice>
                <mc:Fallback>
                  <p:oleObj r:id="rId9" imgW="1651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916" y="7808"/>
                          <a:ext cx="684" cy="9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814" y="5106"/>
            <a:ext cx="895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r:id="rId11" imgW="215900" imgH="228600" progId="Equation.KSEE3">
                    <p:embed/>
                  </p:oleObj>
                </mc:Choice>
                <mc:Fallback>
                  <p:oleObj r:id="rId11" imgW="2159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814" y="5106"/>
                          <a:ext cx="895" cy="9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955" y="3104515"/>
          <a:ext cx="504444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13" imgW="2413000" imgH="419100" progId="Equation.KSEE3">
                  <p:embed/>
                </p:oleObj>
              </mc:Choice>
              <mc:Fallback>
                <p:oleObj r:id="rId13" imgW="24130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955" y="3104515"/>
                        <a:ext cx="504444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71155" y="3242310"/>
          <a:ext cx="376047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15" imgW="1739900" imgH="1168400" progId="Equation.KSEE3">
                  <p:embed/>
                </p:oleObj>
              </mc:Choice>
              <mc:Fallback>
                <p:oleObj r:id="rId15" imgW="1739900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71155" y="3242310"/>
                        <a:ext cx="3760470" cy="252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61810" y="5774055"/>
          <a:ext cx="505015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17" imgW="2374265" imgH="393700" progId="Equation.KSEE3">
                  <p:embed/>
                </p:oleObj>
              </mc:Choice>
              <mc:Fallback>
                <p:oleObj r:id="rId17" imgW="23742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61810" y="5774055"/>
                        <a:ext cx="505015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78180" y="4331970"/>
            <a:ext cx="27533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轻质细杆，质量可以忽略不计，只需要计算两个小球的转动惯量。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693025" y="2340610"/>
            <a:ext cx="4316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问的是杆转动到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水平位置</a:t>
            </a:r>
            <a:r>
              <a:rPr kumimoji="1"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时的合外力矩，而不是图示位置。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" y="606425"/>
            <a:ext cx="12098020" cy="87757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68240" y="2487295"/>
          <a:ext cx="4364355" cy="125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5" imgW="1371600" imgH="393700" progId="Equation.KSEE3">
                  <p:embed/>
                </p:oleObj>
              </mc:Choice>
              <mc:Fallback>
                <p:oleObj r:id="rId5" imgW="1371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8240" y="2487295"/>
                        <a:ext cx="4364355" cy="125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209675" y="2821940"/>
            <a:ext cx="3758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均匀加速，所以：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13618" y="4166870"/>
          <a:ext cx="5253990" cy="133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7" imgW="1651000" imgH="419100" progId="Equation.KSEE3">
                  <p:embed/>
                </p:oleObj>
              </mc:Choice>
              <mc:Fallback>
                <p:oleObj r:id="rId7" imgW="16510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3618" y="4166870"/>
                        <a:ext cx="5253990" cy="133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" y="610235"/>
            <a:ext cx="12173585" cy="8223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813810" y="1835150"/>
            <a:ext cx="4908550" cy="4232910"/>
            <a:chOff x="6006" y="2890"/>
            <a:chExt cx="7730" cy="6666"/>
          </a:xfrm>
        </p:grpSpPr>
        <p:sp>
          <p:nvSpPr>
            <p:cNvPr id="13" name="文本框 12"/>
            <p:cNvSpPr txBox="1"/>
            <p:nvPr/>
          </p:nvSpPr>
          <p:spPr>
            <a:xfrm>
              <a:off x="6006" y="2890"/>
              <a:ext cx="670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latin typeface="华文楷体" panose="02010600040101010101" charset="-122"/>
                  <a:ea typeface="华文楷体" panose="02010600040101010101" charset="-122"/>
                </a:rPr>
                <a:t>根据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转动定律</a:t>
              </a:r>
              <a:r>
                <a:rPr kumimoji="1" lang="zh-CN" altLang="en-US" sz="2800" dirty="0">
                  <a:latin typeface="华文楷体" panose="02010600040101010101" charset="-122"/>
                  <a:ea typeface="华文楷体" panose="02010600040101010101" charset="-122"/>
                </a:rPr>
                <a:t>可以得到：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06" y="6360"/>
              <a:ext cx="333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latin typeface="华文楷体" panose="02010600040101010101" charset="-122"/>
                  <a:ea typeface="华文楷体" panose="02010600040101010101" charset="-122"/>
                </a:rPr>
                <a:t>两边积分：</a:t>
              </a:r>
            </a:p>
          </p:txBody>
        </p:sp>
        <p:graphicFrame>
          <p:nvGraphicFramePr>
            <p:cNvPr id="3" name="对象 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120" y="4063"/>
            <a:ext cx="7137" cy="1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r:id="rId5" imgW="1765300" imgH="393700" progId="Equation.KSEE3">
                    <p:embed/>
                  </p:oleObj>
                </mc:Choice>
                <mc:Fallback>
                  <p:oleObj r:id="rId5" imgW="1765300" imgH="3937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20" y="4063"/>
                          <a:ext cx="7137" cy="1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908" y="5807"/>
            <a:ext cx="4828" cy="1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r:id="rId7" imgW="1193800" imgH="393700" progId="Equation.KSEE3">
                    <p:embed/>
                  </p:oleObj>
                </mc:Choice>
                <mc:Fallback>
                  <p:oleObj r:id="rId7" imgW="1193800" imgH="3937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908" y="5807"/>
                          <a:ext cx="4828" cy="1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6120" y="8349"/>
              <a:ext cx="333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latin typeface="华文楷体" panose="02010600040101010101" charset="-122"/>
                  <a:ea typeface="华文楷体" panose="02010600040101010101" charset="-122"/>
                </a:rPr>
                <a:t>解得：</a:t>
              </a: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911" y="7964"/>
            <a:ext cx="2466" cy="1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r:id="rId9" imgW="609600" imgH="393700" progId="Equation.KSEE3">
                    <p:embed/>
                  </p:oleObj>
                </mc:Choice>
                <mc:Fallback>
                  <p:oleObj r:id="rId9" imgW="609600" imgH="3937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11" y="7964"/>
                          <a:ext cx="2466" cy="1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09600"/>
            <a:ext cx="12172950" cy="12801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790065" y="1978660"/>
            <a:ext cx="9415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已知恒力矩大小为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=20Nm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，设阻力矩为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，转动惯量为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90065" y="2597150"/>
            <a:ext cx="8589010" cy="877570"/>
            <a:chOff x="4037" y="3495"/>
            <a:chExt cx="13526" cy="1382"/>
          </a:xfrm>
        </p:grpSpPr>
        <p:sp>
          <p:nvSpPr>
            <p:cNvPr id="3" name="文本框 2"/>
            <p:cNvSpPr txBox="1"/>
            <p:nvPr/>
          </p:nvSpPr>
          <p:spPr>
            <a:xfrm>
              <a:off x="4037" y="3708"/>
              <a:ext cx="592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加速阶段的角加速度：</a:t>
              </a:r>
            </a:p>
          </p:txBody>
        </p:sp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637" y="3495"/>
            <a:ext cx="7926" cy="1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r:id="rId5" imgW="2476500" imgH="431800" progId="Equation.KSEE3">
                    <p:embed/>
                  </p:oleObj>
                </mc:Choice>
                <mc:Fallback>
                  <p:oleObj r:id="rId5" imgW="24765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37" y="3495"/>
                          <a:ext cx="7926" cy="13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1790065" y="3519805"/>
            <a:ext cx="9302115" cy="877570"/>
            <a:chOff x="4037" y="3495"/>
            <a:chExt cx="14649" cy="1382"/>
          </a:xfrm>
        </p:grpSpPr>
        <p:sp>
          <p:nvSpPr>
            <p:cNvPr id="14" name="文本框 13"/>
            <p:cNvSpPr txBox="1"/>
            <p:nvPr/>
          </p:nvSpPr>
          <p:spPr>
            <a:xfrm>
              <a:off x="4037" y="3708"/>
              <a:ext cx="592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制动阶段的角加速度：</a:t>
              </a:r>
            </a:p>
          </p:txBody>
        </p:sp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540" y="3495"/>
            <a:ext cx="9146" cy="1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r:id="rId7" imgW="2857500" imgH="431800" progId="Equation.KSEE3">
                    <p:embed/>
                  </p:oleObj>
                </mc:Choice>
                <mc:Fallback>
                  <p:oleObj r:id="rId7" imgW="28575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540" y="3495"/>
                          <a:ext cx="9146" cy="13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790065" y="4852035"/>
            <a:ext cx="9100185" cy="981075"/>
            <a:chOff x="3222" y="3708"/>
            <a:chExt cx="14331" cy="1545"/>
          </a:xfrm>
        </p:grpSpPr>
        <p:sp>
          <p:nvSpPr>
            <p:cNvPr id="18" name="文本框 17"/>
            <p:cNvSpPr txBox="1"/>
            <p:nvPr/>
          </p:nvSpPr>
          <p:spPr>
            <a:xfrm>
              <a:off x="3222" y="3708"/>
              <a:ext cx="111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加速阶段和制动阶段，由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转动定律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分别为有：</a:t>
              </a:r>
            </a:p>
          </p:txBody>
        </p: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625" y="3708"/>
            <a:ext cx="2928" cy="1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r:id="rId9" imgW="914400" imgH="482600" progId="Equation.KSEE3">
                    <p:embed/>
                  </p:oleObj>
                </mc:Choice>
                <mc:Fallback>
                  <p:oleObj r:id="rId9" imgW="914400" imgH="482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625" y="3708"/>
                          <a:ext cx="2928" cy="15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1790065" y="5730875"/>
            <a:ext cx="5148580" cy="878205"/>
            <a:chOff x="3222" y="3547"/>
            <a:chExt cx="8108" cy="1383"/>
          </a:xfrm>
        </p:grpSpPr>
        <p:sp>
          <p:nvSpPr>
            <p:cNvPr id="22" name="文本框 21"/>
            <p:cNvSpPr txBox="1"/>
            <p:nvPr/>
          </p:nvSpPr>
          <p:spPr>
            <a:xfrm>
              <a:off x="3222" y="3708"/>
              <a:ext cx="810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解得：</a:t>
              </a:r>
            </a:p>
          </p:txBody>
        </p:sp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893" y="3547"/>
            <a:ext cx="5612" cy="1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r:id="rId11" imgW="1752600" imgH="431800" progId="Equation.KSEE3">
                    <p:embed/>
                  </p:oleObj>
                </mc:Choice>
                <mc:Fallback>
                  <p:oleObj r:id="rId11" imgW="17526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93" y="3547"/>
                          <a:ext cx="5612" cy="13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" y="585470"/>
            <a:ext cx="12078335" cy="41179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07010" y="2403475"/>
            <a:ext cx="73825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绳与滑轮间无相对滑动，因此绳子加速度，即物体加速度与滑轮边缘的切线加速度相等。</a:t>
            </a:r>
            <a:r>
              <a:rPr kumimoji="1" lang="zh-CN" altLang="en-US" sz="2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平动物体以加速度方向为正方向</a:t>
            </a:r>
            <a:r>
              <a:rPr kumimoji="1" lang="zh-CN" altLang="en-US" sz="2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kumimoji="1" lang="zh-CN" altLang="en-US" sz="2400" dirty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转动滑轮以转动方向</a:t>
            </a:r>
            <a:r>
              <a:rPr kumimoji="1" lang="en-US" altLang="zh-CN" sz="2400" dirty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“</a:t>
            </a:r>
            <a:r>
              <a:rPr kumimoji="1" lang="zh-CN" altLang="en-US" sz="2400" dirty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sym typeface="Wingdings 2" panose="05020102010507070707" charset="0"/>
              </a:rPr>
              <a:t></a:t>
            </a:r>
            <a:r>
              <a:rPr kumimoji="1" lang="en-US" altLang="zh-CN" sz="2400" dirty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kumimoji="1" lang="zh-CN" altLang="en-US" sz="2400" dirty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为正方向</a:t>
            </a:r>
            <a:r>
              <a:rPr kumimoji="1"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。根据</a:t>
            </a:r>
            <a:r>
              <a:rPr kumimoji="1" lang="zh-CN" altLang="en-US" sz="2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牛顿定律和转动定律</a:t>
            </a:r>
            <a:r>
              <a:rPr kumimoji="1" lang="zh-CN" altLang="en-US" sz="2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分别</a:t>
            </a:r>
            <a:r>
              <a:rPr kumimoji="1"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可以得到：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902950" y="3755390"/>
            <a:ext cx="1016635" cy="1423670"/>
            <a:chOff x="17170" y="5914"/>
            <a:chExt cx="1601" cy="2242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7684" y="6919"/>
              <a:ext cx="4" cy="8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7170" y="7495"/>
            <a:ext cx="1031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r:id="rId5" imgW="316865" imgH="203200" progId="Equation.KSEE3">
                    <p:embed/>
                  </p:oleObj>
                </mc:Choice>
                <mc:Fallback>
                  <p:oleObj r:id="rId5" imgW="316865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70" y="7495"/>
                          <a:ext cx="1031" cy="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箭头连接符 2"/>
            <p:cNvCxnSpPr/>
            <p:nvPr/>
          </p:nvCxnSpPr>
          <p:spPr>
            <a:xfrm>
              <a:off x="18357" y="6661"/>
              <a:ext cx="14" cy="8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8357" y="6792"/>
            <a:ext cx="41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r:id="rId7" imgW="127000" imgH="139700" progId="Equation.KSEE3">
                    <p:embed/>
                  </p:oleObj>
                </mc:Choice>
                <mc:Fallback>
                  <p:oleObj r:id="rId7" imgW="127000" imgH="139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357" y="6792"/>
                          <a:ext cx="414" cy="4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箭头连接符 5"/>
            <p:cNvCxnSpPr/>
            <p:nvPr/>
          </p:nvCxnSpPr>
          <p:spPr>
            <a:xfrm flipV="1">
              <a:off x="17842" y="6184"/>
              <a:ext cx="5" cy="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7942" y="5914"/>
            <a:ext cx="539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r:id="rId9" imgW="165100" imgH="215900" progId="Equation.KSEE3">
                    <p:embed/>
                  </p:oleObj>
                </mc:Choice>
                <mc:Fallback>
                  <p:oleObj r:id="rId9" imgW="1651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942" y="5914"/>
                          <a:ext cx="539" cy="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8102600" y="3828415"/>
            <a:ext cx="1029970" cy="1537335"/>
            <a:chOff x="12760" y="6029"/>
            <a:chExt cx="1622" cy="2421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13475" y="7069"/>
              <a:ext cx="19" cy="7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091" y="7912"/>
            <a:ext cx="786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r:id="rId11" imgW="241300" imgH="165100" progId="Equation.KSEE3">
                    <p:embed/>
                  </p:oleObj>
                </mc:Choice>
                <mc:Fallback>
                  <p:oleObj r:id="rId11" imgW="2413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091" y="7912"/>
                          <a:ext cx="786" cy="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直接箭头连接符 14"/>
            <p:cNvCxnSpPr/>
            <p:nvPr/>
          </p:nvCxnSpPr>
          <p:spPr>
            <a:xfrm flipV="1">
              <a:off x="13959" y="6620"/>
              <a:ext cx="9" cy="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对象 2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968" y="6919"/>
            <a:ext cx="41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r:id="rId13" imgW="127000" imgH="139700" progId="Equation.KSEE3">
                    <p:embed/>
                  </p:oleObj>
                </mc:Choice>
                <mc:Fallback>
                  <p:oleObj r:id="rId13" imgW="127000" imgH="139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968" y="6919"/>
                          <a:ext cx="414" cy="4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接箭头连接符 22"/>
            <p:cNvCxnSpPr/>
            <p:nvPr/>
          </p:nvCxnSpPr>
          <p:spPr>
            <a:xfrm flipV="1">
              <a:off x="13306" y="6184"/>
              <a:ext cx="5" cy="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760" y="6029"/>
            <a:ext cx="49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r:id="rId14" imgW="152400" imgH="215900" progId="Equation.KSEE3">
                    <p:embed/>
                  </p:oleObj>
                </mc:Choice>
                <mc:Fallback>
                  <p:oleObj r:id="rId14" imgW="1524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760" y="6029"/>
                          <a:ext cx="499" cy="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8223250" y="3011805"/>
            <a:ext cx="1307465" cy="744855"/>
            <a:chOff x="12950" y="4743"/>
            <a:chExt cx="2059" cy="1173"/>
          </a:xfrm>
        </p:grpSpPr>
        <p:cxnSp>
          <p:nvCxnSpPr>
            <p:cNvPr id="26" name="直接箭头连接符 25"/>
            <p:cNvCxnSpPr/>
            <p:nvPr/>
          </p:nvCxnSpPr>
          <p:spPr>
            <a:xfrm flipV="1">
              <a:off x="13968" y="4743"/>
              <a:ext cx="798" cy="2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551" y="4826"/>
            <a:ext cx="459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r:id="rId16" imgW="139700" imgH="165100" progId="Equation.KSEE3">
                    <p:embed/>
                  </p:oleObj>
                </mc:Choice>
                <mc:Fallback>
                  <p:oleObj r:id="rId1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551" y="4826"/>
                          <a:ext cx="459" cy="5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直接箭头连接符 33"/>
            <p:cNvCxnSpPr/>
            <p:nvPr/>
          </p:nvCxnSpPr>
          <p:spPr>
            <a:xfrm>
              <a:off x="13494" y="5022"/>
              <a:ext cx="0" cy="89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对象 3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950" y="5116"/>
            <a:ext cx="49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r:id="rId18" imgW="152400" imgH="215900" progId="Equation.KSEE3">
                    <p:embed/>
                  </p:oleObj>
                </mc:Choice>
                <mc:Fallback>
                  <p:oleObj r:id="rId18" imgW="1524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950" y="5116"/>
                          <a:ext cx="499" cy="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/>
          <p:cNvGrpSpPr/>
          <p:nvPr/>
        </p:nvGrpSpPr>
        <p:grpSpPr>
          <a:xfrm>
            <a:off x="10285730" y="3024505"/>
            <a:ext cx="1216025" cy="660400"/>
            <a:chOff x="16198" y="4763"/>
            <a:chExt cx="1915" cy="1040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16198" y="4763"/>
              <a:ext cx="972" cy="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6198" y="4826"/>
            <a:ext cx="459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r:id="rId19" imgW="139700" imgH="165100" progId="Equation.KSEE3">
                    <p:embed/>
                  </p:oleObj>
                </mc:Choice>
                <mc:Fallback>
                  <p:oleObj r:id="rId19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198" y="4826"/>
                          <a:ext cx="459" cy="5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接箭头连接符 36"/>
            <p:cNvCxnSpPr/>
            <p:nvPr/>
          </p:nvCxnSpPr>
          <p:spPr>
            <a:xfrm>
              <a:off x="17585" y="4997"/>
              <a:ext cx="4" cy="80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对象 3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7575" y="4996"/>
            <a:ext cx="53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r:id="rId20" imgW="165100" imgH="215900" progId="Equation.KSEE3">
                    <p:embed/>
                  </p:oleObj>
                </mc:Choice>
                <mc:Fallback>
                  <p:oleObj r:id="rId20" imgW="1651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7575" y="4996"/>
                          <a:ext cx="539" cy="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7835" y="4046855"/>
          <a:ext cx="2971800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22" imgW="1231265" imgH="215900" progId="Equation.KSEE3">
                  <p:embed/>
                </p:oleObj>
              </mc:Choice>
              <mc:Fallback>
                <p:oleObj r:id="rId22" imgW="1231265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7835" y="4046855"/>
                        <a:ext cx="2971800" cy="52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6095" y="4602480"/>
          <a:ext cx="201422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r:id="rId24" imgW="838200" imgH="215900" progId="Equation.KSEE3">
                  <p:embed/>
                </p:oleObj>
              </mc:Choice>
              <mc:Fallback>
                <p:oleObj r:id="rId24" imgW="8382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095" y="4602480"/>
                        <a:ext cx="201422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4813" y="4993640"/>
          <a:ext cx="3926840" cy="9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26" imgW="1676400" imgH="393700" progId="Equation.KSEE3">
                  <p:embed/>
                </p:oleObj>
              </mc:Choice>
              <mc:Fallback>
                <p:oleObj r:id="rId26" imgW="16764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04813" y="4993640"/>
                        <a:ext cx="3926840" cy="92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9418" y="5919470"/>
          <a:ext cx="389763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28" imgW="1663700" imgH="393700" progId="Equation.KSEE3">
                  <p:embed/>
                </p:oleObj>
              </mc:Choice>
              <mc:Fallback>
                <p:oleObj r:id="rId28" imgW="16637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19418" y="5919470"/>
                        <a:ext cx="389763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4275455" y="4276725"/>
            <a:ext cx="3196590" cy="2359660"/>
            <a:chOff x="6733" y="6735"/>
            <a:chExt cx="5034" cy="3716"/>
          </a:xfrm>
        </p:grpSpPr>
        <p:sp>
          <p:nvSpPr>
            <p:cNvPr id="49" name="右大括号 48"/>
            <p:cNvSpPr/>
            <p:nvPr/>
          </p:nvSpPr>
          <p:spPr>
            <a:xfrm>
              <a:off x="6733" y="6735"/>
              <a:ext cx="637" cy="3716"/>
            </a:xfrm>
            <a:prstGeom prst="rightBrace">
              <a:avLst>
                <a:gd name="adj1" fmla="val 83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710" y="8450"/>
              <a:ext cx="19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解得：</a:t>
              </a:r>
            </a:p>
          </p:txBody>
        </p:sp>
        <p:graphicFrame>
          <p:nvGraphicFramePr>
            <p:cNvPr id="51" name="对象 5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331" y="8156"/>
            <a:ext cx="2437" cy="1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r:id="rId30" imgW="660400" imgH="393700" progId="Equation.KSEE3">
                    <p:embed/>
                  </p:oleObj>
                </mc:Choice>
                <mc:Fallback>
                  <p:oleObj r:id="rId30" imgW="660400" imgH="3937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9331" y="8156"/>
                          <a:ext cx="2437" cy="14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文本框 15"/>
          <p:cNvSpPr txBox="1"/>
          <p:nvPr/>
        </p:nvSpPr>
        <p:spPr>
          <a:xfrm>
            <a:off x="7781290" y="5401945"/>
            <a:ext cx="4353560" cy="1322070"/>
          </a:xfrm>
          <a:prstGeom prst="rect">
            <a:avLst/>
          </a:prstGeom>
          <a:noFill/>
          <a:ln w="12700" cmpd="sng">
            <a:solidFill>
              <a:schemeClr val="accent3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zh-CN" sz="2000" dirty="0">
                <a:latin typeface="华文楷体" panose="02010600040101010101" charset="-122"/>
                <a:ea typeface="华文楷体" panose="02010600040101010101" charset="-122"/>
              </a:rPr>
              <a:t>备注：绳子跨过滑轮，一端被</a:t>
            </a:r>
            <a:r>
              <a:rPr kumimoji="1" lang="en-US" altLang="zh-CN" sz="2000" dirty="0">
                <a:latin typeface="华文楷体" panose="02010600040101010101" charset="-122"/>
                <a:ea typeface="华文楷体" panose="02010600040101010101" charset="-122"/>
              </a:rPr>
              <a:t>“</a:t>
            </a:r>
            <a:r>
              <a:rPr kumimoji="1" lang="zh-CN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拉入</a:t>
            </a:r>
            <a:r>
              <a:rPr kumimoji="1" lang="en-US" altLang="zh-CN" sz="2000" dirty="0"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滑轮</a:t>
            </a:r>
            <a:r>
              <a:rPr kumimoji="1" lang="zh-CN" sz="2000" dirty="0">
                <a:latin typeface="华文楷体" panose="02010600040101010101" charset="-122"/>
                <a:ea typeface="华文楷体" panose="02010600040101010101" charset="-122"/>
              </a:rPr>
              <a:t>，一端从滑轮</a:t>
            </a:r>
            <a:r>
              <a:rPr kumimoji="1" lang="en-US" altLang="zh-CN" sz="2000" dirty="0">
                <a:latin typeface="华文楷体" panose="02010600040101010101" charset="-122"/>
                <a:ea typeface="华文楷体" panose="02010600040101010101" charset="-122"/>
              </a:rPr>
              <a:t>“</a:t>
            </a:r>
            <a:r>
              <a:rPr kumimoji="1" lang="zh-CN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拉出</a:t>
            </a:r>
            <a:r>
              <a:rPr kumimoji="1" lang="en-US" altLang="zh-CN" sz="2000" dirty="0"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。拉出对应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动力矩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，与滑轮转动方向相同；拉入为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阻力矩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与滑轮转动方向相反。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30734204"/>
  <p:tag name="KSO_WM_UNIT_PLACING_PICTURE_USER_VIEWPORT" val="{&quot;height&quot;:4005,&quot;width&quot;:22200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30734204"/>
  <p:tag name="KSO_WM_UNIT_PLACING_PICTURE_USER_VIEWPORT" val="{&quot;height&quot;:4005,&quot;width&quot;:22200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9016097-7d65-4968-bd3c-c26e3e8a6c12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516</Words>
  <Application>Microsoft Office PowerPoint</Application>
  <PresentationFormat>宽屏</PresentationFormat>
  <Paragraphs>49</Paragraphs>
  <Slides>9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仿宋</vt:lpstr>
      <vt:lpstr>华文楷体</vt:lpstr>
      <vt:lpstr>楷体</vt:lpstr>
      <vt:lpstr>微软雅黑</vt:lpstr>
      <vt:lpstr>Arial</vt:lpstr>
      <vt:lpstr>Times New Roman</vt:lpstr>
      <vt:lpstr>Wingdings</vt:lpstr>
      <vt:lpstr>Wingdings 2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林志阳</cp:lastModifiedBy>
  <cp:revision>290</cp:revision>
  <dcterms:created xsi:type="dcterms:W3CDTF">2019-06-19T02:08:00Z</dcterms:created>
  <dcterms:modified xsi:type="dcterms:W3CDTF">2021-04-14T06:52:08Z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