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8" y="6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2020/4/9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10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9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6.xml"/><Relationship Id="rId7" Type="http://schemas.openxmlformats.org/officeDocument/2006/relationships/image" Target="../media/image6.emf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wmf"/><Relationship Id="rId5" Type="http://schemas.openxmlformats.org/officeDocument/2006/relationships/tags" Target="../tags/tag6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67.xml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7.wmf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tags" Target="../tags/tag7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2" Type="http://schemas.openxmlformats.org/officeDocument/2006/relationships/tags" Target="../tags/tag7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tags" Target="../tags/tag7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7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724025"/>
            <a:ext cx="7734300" cy="3409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265" y="723900"/>
            <a:ext cx="7710805" cy="2925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70150" y="186944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8210" name="对象 8209"/>
          <p:cNvGraphicFramePr>
            <a:graphicFrameLocks noChangeAspect="1"/>
          </p:cNvGraphicFramePr>
          <p:nvPr/>
        </p:nvGraphicFramePr>
        <p:xfrm>
          <a:off x="2546668" y="3967798"/>
          <a:ext cx="5884545" cy="112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5" imgW="2286000" imgH="419100" progId="Equation.3">
                  <p:embed/>
                </p:oleObj>
              </mc:Choice>
              <mc:Fallback>
                <p:oleObj r:id="rId5" imgW="22860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668" y="3967798"/>
                        <a:ext cx="5884545" cy="112585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5750" y="648335"/>
            <a:ext cx="11620500" cy="3448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9625" y="361823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84885" y="4931410"/>
          <a:ext cx="171513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8" imgW="660400" imgH="393700" progId="Equation.KSEE3">
                  <p:embed/>
                </p:oleObj>
              </mc:Choice>
              <mc:Fallback>
                <p:oleObj r:id="rId8" imgW="66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4885" y="4931410"/>
                        <a:ext cx="171513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17520" y="4295775"/>
            <a:ext cx="8323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latin typeface="华文楷体" panose="02010600040101010101" charset="-122"/>
                <a:ea typeface="华文楷体" panose="02010600040101010101" charset="-122"/>
              </a:rPr>
              <a:t>以子弹和棒为系统。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端是固定的，有外力作用，所以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动量不守恒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。子弹和棒的相互作用是内力，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端外力的力矩为零，所以系统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角动量守恒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126105" y="5679440"/>
          <a:ext cx="656399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0" imgW="2527300" imgH="393700" progId="Equation.KSEE3">
                  <p:embed/>
                </p:oleObj>
              </mc:Choice>
              <mc:Fallback>
                <p:oleObj r:id="rId10" imgW="2527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6105" y="5679440"/>
                        <a:ext cx="656399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915" y="723900"/>
            <a:ext cx="7277100" cy="2152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21915" y="227711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52600" y="3040380"/>
            <a:ext cx="9344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绕固定光滑轴自由转动→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角动量守恒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，即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Jw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恒定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11183" y="3623628"/>
          <a:ext cx="5443220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6" imgW="2095500" imgH="508000" progId="Equation.KSEE3">
                  <p:embed/>
                </p:oleObj>
              </mc:Choice>
              <mc:Fallback>
                <p:oleObj r:id="rId6" imgW="20955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183" y="3623628"/>
                        <a:ext cx="5443220" cy="132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537460" y="5186680"/>
            <a:ext cx="6591300" cy="1570355"/>
            <a:chOff x="4481" y="8340"/>
            <a:chExt cx="10380" cy="2473"/>
          </a:xfrm>
        </p:grpSpPr>
        <p:sp>
          <p:nvSpPr>
            <p:cNvPr id="4" name="矩形 3"/>
            <p:cNvSpPr/>
            <p:nvPr/>
          </p:nvSpPr>
          <p:spPr>
            <a:xfrm>
              <a:off x="5112" y="9536"/>
              <a:ext cx="2831" cy="1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17" y="9475"/>
              <a:ext cx="3845" cy="1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097" y="8441"/>
              <a:ext cx="15" cy="2314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805" y="8862"/>
              <a:ext cx="125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膨胀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81" y="9398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" name="弧形 10"/>
            <p:cNvSpPr/>
            <p:nvPr/>
          </p:nvSpPr>
          <p:spPr>
            <a:xfrm>
              <a:off x="4937" y="8340"/>
              <a:ext cx="591" cy="329"/>
            </a:xfrm>
            <a:prstGeom prst="arc">
              <a:avLst>
                <a:gd name="adj1" fmla="val 1872976"/>
                <a:gd name="adj2" fmla="val 18527495"/>
              </a:avLst>
            </a:prstGeom>
            <a:ln w="38100">
              <a:solidFill>
                <a:srgbClr val="00B050"/>
              </a:solidFill>
              <a:headEnd type="arrow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0998" y="8499"/>
              <a:ext cx="15" cy="2314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420" y="9361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4" name="弧形 13"/>
            <p:cNvSpPr/>
            <p:nvPr/>
          </p:nvSpPr>
          <p:spPr>
            <a:xfrm>
              <a:off x="10838" y="8417"/>
              <a:ext cx="591" cy="329"/>
            </a:xfrm>
            <a:prstGeom prst="arc">
              <a:avLst>
                <a:gd name="adj1" fmla="val 1872976"/>
                <a:gd name="adj2" fmla="val 18527495"/>
              </a:avLst>
            </a:prstGeom>
            <a:ln w="38100">
              <a:solidFill>
                <a:srgbClr val="00B050"/>
              </a:solidFill>
              <a:headEnd type="arrow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15" y="8729"/>
              <a:ext cx="159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m, L</a:t>
              </a:r>
              <a:r>
                <a:rPr lang="en-US" altLang="zh-CN" sz="28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45" y="8696"/>
              <a:ext cx="159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m, </a:t>
              </a:r>
              <a:r>
                <a:rPr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</a:t>
              </a:r>
              <a:r>
                <a:rPr lang="en-US" altLang="zh-CN" sz="28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 </a:t>
              </a:r>
              <a:endParaRPr lang="zh-CN" altLang="en-US" sz="2800" b="1" baseline="-25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8678" y="9475"/>
              <a:ext cx="1377" cy="306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80085" y="564134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举个例子：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44025" y="5525135"/>
            <a:ext cx="23882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这是一维的例子</a:t>
            </a:r>
            <a:r>
              <a:rPr lang="en-US" altLang="zh-CN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,</a:t>
            </a:r>
            <a:endParaRPr lang="zh-CN" altLang="en-US" sz="24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可以拓展到三维</a:t>
            </a:r>
            <a:r>
              <a:rPr lang="en-US" altLang="zh-CN" sz="24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-6985" y="-70167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589915"/>
            <a:ext cx="11988165" cy="317627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-635" y="3693795"/>
            <a:ext cx="11935167" cy="561340"/>
            <a:chOff x="886" y="5988"/>
            <a:chExt cx="16897" cy="884"/>
          </a:xfrm>
        </p:grpSpPr>
        <p:sp>
          <p:nvSpPr>
            <p:cNvPr id="20" name="文本框 19"/>
            <p:cNvSpPr txBox="1"/>
            <p:nvPr/>
          </p:nvSpPr>
          <p:spPr>
            <a:xfrm>
              <a:off x="886" y="6050"/>
              <a:ext cx="168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如图所示，假定物体达到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C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点时绷紧，此时速度：            ，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OC</a:t>
              </a:r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与</a:t>
              </a:r>
              <a:r>
                <a:rPr lang="en-US" altLang="zh-CN" sz="2800" i="1">
                  <a:latin typeface="华文楷体" panose="02010600040101010101" charset="-122"/>
                  <a:ea typeface="华文楷体" panose="02010600040101010101" charset="-122"/>
                </a:rPr>
                <a:t>AC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夹角为</a:t>
              </a:r>
              <a:r>
                <a:rPr lang="zh-CN" altLang="en-US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θ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。</a:t>
              </a:r>
            </a:p>
          </p:txBody>
        </p: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690" y="5988"/>
            <a:ext cx="1816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r:id="rId5" imgW="469900" imgH="228600" progId="Equation.KSEE3">
                    <p:embed/>
                  </p:oleObj>
                </mc:Choice>
                <mc:Fallback>
                  <p:oleObj r:id="rId5" imgW="4699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0" y="5988"/>
                          <a:ext cx="1816" cy="8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-6985" y="4272280"/>
            <a:ext cx="12228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物体绷紧之前，拉力为零；拉紧后拉力力矩为零。所以，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角动量守恒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1454" y="5221288"/>
          <a:ext cx="683069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7" imgW="2501900" imgH="393700" progId="Equation.KSEE3">
                  <p:embed/>
                </p:oleObj>
              </mc:Choice>
              <mc:Fallback>
                <p:oleObj r:id="rId7" imgW="2501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454" y="5221288"/>
                        <a:ext cx="683069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1136" y="5935346"/>
          <a:ext cx="9222740" cy="96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9" imgW="3377565" imgH="393700" progId="Equation.KSEE3">
                  <p:embed/>
                </p:oleObj>
              </mc:Choice>
              <mc:Fallback>
                <p:oleObj r:id="rId9" imgW="33775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136" y="5935346"/>
                        <a:ext cx="9222740" cy="96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8289" y="4758056"/>
          <a:ext cx="662368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11" imgW="2425700" imgH="228600" progId="Equation.KSEE3">
                  <p:embed/>
                </p:oleObj>
              </mc:Choice>
              <mc:Fallback>
                <p:oleObj r:id="rId11" imgW="2425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289" y="4758056"/>
                        <a:ext cx="662368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439910" y="1308100"/>
            <a:ext cx="2781300" cy="1659890"/>
            <a:chOff x="14866" y="2060"/>
            <a:chExt cx="4380" cy="2614"/>
          </a:xfrm>
        </p:grpSpPr>
        <p:grpSp>
          <p:nvGrpSpPr>
            <p:cNvPr id="19" name="组合 18"/>
            <p:cNvGrpSpPr/>
            <p:nvPr/>
          </p:nvGrpSpPr>
          <p:grpSpPr>
            <a:xfrm>
              <a:off x="14866" y="2060"/>
              <a:ext cx="4380" cy="2614"/>
              <a:chOff x="14866" y="2060"/>
              <a:chExt cx="4380" cy="2614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15646" y="3949"/>
                <a:ext cx="230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14866" y="2060"/>
                <a:ext cx="4293" cy="2544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/>
              <p:cNvSpPr/>
              <p:nvPr/>
            </p:nvSpPr>
            <p:spPr>
              <a:xfrm>
                <a:off x="18006" y="3850"/>
                <a:ext cx="179" cy="19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7806" y="3949"/>
                <a:ext cx="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3" name="直接箭头连接符 12"/>
              <p:cNvCxnSpPr>
                <a:stCxn id="6" idx="0"/>
              </p:cNvCxnSpPr>
              <p:nvPr/>
            </p:nvCxnSpPr>
            <p:spPr>
              <a:xfrm flipV="1">
                <a:off x="18096" y="3948"/>
                <a:ext cx="964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18384" y="2855"/>
                <a:ext cx="862" cy="1034"/>
                <a:chOff x="11413" y="7251"/>
                <a:chExt cx="862" cy="1034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11426" y="7366"/>
                  <a:ext cx="849" cy="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CN" sz="3200" i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1413" y="7251"/>
                  <a:ext cx="768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18474" y="3835"/>
                <a:ext cx="496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6509" y="2459"/>
              <a:ext cx="57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32381" y="-84991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519113"/>
            <a:ext cx="120396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305" y="1523365"/>
            <a:ext cx="11121390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视卫星和地球为一系统</a:t>
            </a:r>
            <a:r>
              <a:rPr lang="zh-CN" altLang="en-US" sz="2800">
                <a:solidFill>
                  <a:srgbClr val="00B05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r>
              <a:rPr lang="zh-CN" altLang="en-US" sz="2800">
                <a:solidFill>
                  <a:schemeClr val="tx1"/>
                </a:solidFill>
                <a:effectLst/>
                <a:latin typeface="Calibri" panose="020F0502020204030204" charset="0"/>
                <a:ea typeface="华文楷体" panose="02010600040101010101" charset="-122"/>
                <a:sym typeface="+mn-ea"/>
              </a:rPr>
              <a:t>①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系统不受外力作用，只受内力</a:t>
            </a:r>
            <a:r>
              <a:rPr lang="en-US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万有引力，</a:t>
            </a:r>
            <a:r>
              <a:rPr lang="zh-CN" altLang="zh-CN" sz="2800" b="1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有心力</a:t>
            </a:r>
            <a:r>
              <a:rPr lang="en-US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相互作用，</a:t>
            </a:r>
            <a:r>
              <a:rPr lang="zh-CN" altLang="en-US" sz="2800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系统角动量守恒</a:t>
            </a:r>
            <a:r>
              <a:rPr lang="zh-CN" altLang="en-US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r>
              <a:rPr lang="zh-CN" altLang="en-US" sz="2800">
                <a:solidFill>
                  <a:schemeClr val="tx1"/>
                </a:solidFill>
                <a:effectLst/>
                <a:latin typeface="Calibri" panose="020F0502020204030204" charset="0"/>
                <a:ea typeface="华文楷体" panose="02010600040101010101" charset="-122"/>
                <a:sym typeface="+mn-ea"/>
              </a:rPr>
              <a:t>②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以地心为参考系，</a:t>
            </a:r>
            <a:r>
              <a:rPr lang="zh-CN" altLang="zh-CN" sz="2800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地球角动量为零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r>
              <a:rPr lang="zh-CN" altLang="zh-CN" sz="2800">
                <a:solidFill>
                  <a:schemeClr val="tx1"/>
                </a:solidFill>
                <a:effectLst/>
                <a:latin typeface="Calibri" panose="020F0502020204030204" charset="0"/>
                <a:ea typeface="华文楷体" panose="02010600040101010101" charset="-122"/>
                <a:sym typeface="+mn-ea"/>
              </a:rPr>
              <a:t>③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系统角动量守恒</a:t>
            </a:r>
            <a:r>
              <a:rPr lang="zh-CN" altLang="zh-CN" sz="2800" smtClean="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，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又</a:t>
            </a:r>
            <a:r>
              <a:rPr lang="zh-CN" altLang="zh-CN" sz="2800" smtClean="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地球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角动量为零，</a:t>
            </a:r>
            <a:r>
              <a:rPr lang="zh-CN" altLang="zh-CN" sz="2800">
                <a:solidFill>
                  <a:srgbClr val="FF0000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所以卫星角动量守恒</a:t>
            </a:r>
            <a:r>
              <a:rPr lang="zh-CN" altLang="zh-CN" sz="28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zh-CN" altLang="en-US" sz="28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41495" y="1085850"/>
          <a:ext cx="60706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5" imgW="127000" imgH="101600" progId="Equation.KSEE3">
                  <p:embed/>
                </p:oleObj>
              </mc:Choice>
              <mc:Fallback>
                <p:oleObj r:id="rId5" imgW="127000" imgH="10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1495" y="1085850"/>
                        <a:ext cx="60706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8415" y="3489325"/>
            <a:ext cx="1216025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200" y="3553460"/>
            <a:ext cx="37452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讨论：单独考虑卫星。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078" y="6225540"/>
          <a:ext cx="519430" cy="6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7" imgW="177165" imgH="215900" progId="Equation.KSEE3">
                  <p:embed/>
                </p:oleObj>
              </mc:Choice>
              <mc:Fallback>
                <p:oleObj r:id="rId7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078" y="6225540"/>
                        <a:ext cx="519430" cy="63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-31115" y="4272915"/>
            <a:ext cx="3843655" cy="2338070"/>
            <a:chOff x="-49" y="6729"/>
            <a:chExt cx="6053" cy="3682"/>
          </a:xfrm>
        </p:grpSpPr>
        <p:sp>
          <p:nvSpPr>
            <p:cNvPr id="9" name="椭圆 8"/>
            <p:cNvSpPr/>
            <p:nvPr/>
          </p:nvSpPr>
          <p:spPr>
            <a:xfrm>
              <a:off x="586" y="7291"/>
              <a:ext cx="4810" cy="31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355" y="8772"/>
              <a:ext cx="119" cy="1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91" y="7935"/>
            <a:ext cx="703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r:id="rId9" imgW="152400" imgH="215900" progId="Equation.KSEE3">
                    <p:embed/>
                  </p:oleObj>
                </mc:Choice>
                <mc:Fallback>
                  <p:oleObj r:id="rId9" imgW="1524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91" y="7935"/>
                          <a:ext cx="703" cy="9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/>
            <p:cNvCxnSpPr>
              <a:stCxn id="9" idx="2"/>
              <a:endCxn id="9" idx="6"/>
            </p:cNvCxnSpPr>
            <p:nvPr/>
          </p:nvCxnSpPr>
          <p:spPr>
            <a:xfrm>
              <a:off x="586" y="8851"/>
              <a:ext cx="4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16" y="7935"/>
            <a:ext cx="703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r:id="rId11" imgW="152400" imgH="215900" progId="Equation.KSEE3">
                    <p:embed/>
                  </p:oleObj>
                </mc:Choice>
                <mc:Fallback>
                  <p:oleObj r:id="rId11" imgW="1524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16" y="7935"/>
                          <a:ext cx="703" cy="9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>
              <a:off x="586" y="8931"/>
              <a:ext cx="0" cy="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 flipV="1">
              <a:off x="5385" y="7725"/>
              <a:ext cx="11" cy="11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57" y="6729"/>
            <a:ext cx="818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r:id="rId13" imgW="177165" imgH="215900" progId="Equation.KSEE3">
                    <p:embed/>
                  </p:oleObj>
                </mc:Choice>
                <mc:Fallback>
                  <p:oleObj r:id="rId13" imgW="177165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57" y="6729"/>
                          <a:ext cx="818" cy="9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-49" y="8488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6" y="8489"/>
              <a:ext cx="6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5344" y="8772"/>
              <a:ext cx="119" cy="1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27" y="8768"/>
              <a:ext cx="119" cy="1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57" y="8971"/>
              <a:ext cx="136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地心</a:t>
              </a:r>
            </a:p>
          </p:txBody>
        </p:sp>
      </p:grpSp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6075" y="3553460"/>
          <a:ext cx="7931785" cy="10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15" imgW="3365500" imgH="457200" progId="Equation.KSEE3">
                  <p:embed/>
                </p:oleObj>
              </mc:Choice>
              <mc:Fallback>
                <p:oleObj r:id="rId15" imgW="33655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6075" y="3553460"/>
                        <a:ext cx="7931785" cy="10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6075" y="4556125"/>
          <a:ext cx="793305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17" imgW="3162300" imgH="685800" progId="Equation.KSEE3">
                  <p:embed/>
                </p:oleObj>
              </mc:Choice>
              <mc:Fallback>
                <p:oleObj r:id="rId17" imgW="3162300" imgH="685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6075" y="4556125"/>
                        <a:ext cx="793305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8428355" y="5777230"/>
            <a:ext cx="3658870" cy="1014730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卫星在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椭圆轨道上每一个点角动量守恒，因为：万有引力是有心力，且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以地心为参考系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0960" y="3489325"/>
            <a:ext cx="12131040" cy="346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-119639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46735"/>
            <a:ext cx="120396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260" y="2809875"/>
            <a:ext cx="7077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视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轮和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轮为一系统。设两飞轮的共同转速都为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单位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r/min)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，此时角速度为</a:t>
            </a:r>
            <a:r>
              <a:rPr lang="zh-CN" altLang="en-US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=2πn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单位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rad/min)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。依题意，系统只有内力作用，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角动量守恒：</a:t>
            </a:r>
            <a:endParaRPr lang="zh-CN" altLang="en-US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9305" y="4008755"/>
          <a:ext cx="432816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1854200" imgH="673100" progId="Equation.KSEE3">
                  <p:embed/>
                </p:oleObj>
              </mc:Choice>
              <mc:Fallback>
                <p:oleObj r:id="rId5" imgW="1854200" imgH="673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305" y="4008755"/>
                        <a:ext cx="432816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8435" y="5693410"/>
            <a:ext cx="3328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(2)A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轮受到的冲量矩：</a:t>
            </a:r>
            <a:endParaRPr lang="en-US" altLang="zh-CN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145" y="6238240"/>
            <a:ext cx="3328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轮受到的冲量矩：</a:t>
            </a:r>
            <a:endParaRPr lang="en-US" altLang="zh-CN" sz="24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3718" y="5693410"/>
          <a:ext cx="908050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7" imgW="4800600" imgH="279400" progId="Equation.KSEE3">
                  <p:embed/>
                </p:oleObj>
              </mc:Choice>
              <mc:Fallback>
                <p:oleObj r:id="rId7" imgW="48006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3718" y="5693410"/>
                        <a:ext cx="9080500" cy="528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0700" y="6238240"/>
          <a:ext cx="883475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9" imgW="4622800" imgH="279400" progId="Equation.KSEE3">
                  <p:embed/>
                </p:oleObj>
              </mc:Choice>
              <mc:Fallback>
                <p:oleObj r:id="rId9" imgW="4622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6238240"/>
                        <a:ext cx="8834755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97035" y="2360295"/>
          <a:ext cx="267906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11" imgW="1143000" imgH="279400" progId="Equation.KSEE3">
                  <p:embed/>
                </p:oleObj>
              </mc:Choice>
              <mc:Fallback>
                <p:oleObj r:id="rId11" imgW="1143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97035" y="2360295"/>
                        <a:ext cx="2679065" cy="654685"/>
                      </a:xfrm>
                      <a:prstGeom prst="rect">
                        <a:avLst/>
                      </a:prstGeom>
                      <a:ln w="12700" cmpd="sng">
                        <a:solidFill>
                          <a:srgbClr val="FF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809865" y="23602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相互作用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584835"/>
            <a:ext cx="11963400" cy="4943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" y="3269615"/>
            <a:ext cx="8875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(1)</a:t>
            </a:r>
            <a:r>
              <a:rPr lang="zh-CN" altLang="zh-CN" sz="2400">
                <a:latin typeface="华文楷体" panose="02010600040101010101" charset="-122"/>
                <a:ea typeface="华文楷体" panose="02010600040101010101" charset="-122"/>
              </a:rPr>
              <a:t>设圆盘质量为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，则人质量为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m/10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；设人相对圆盘运动后圆盘的角速度为</a:t>
            </a:r>
            <a:r>
              <a:rPr lang="zh-CN" altLang="en-US" sz="24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ω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。视圆盘与人为系统，系统外力矩为零，所以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角动量守恒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990" y="4311650"/>
          <a:ext cx="864616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3708400" imgH="393700" progId="Equation.KSEE3">
                  <p:embed/>
                </p:oleObj>
              </mc:Choice>
              <mc:Fallback>
                <p:oleObj r:id="rId5" imgW="3708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990" y="4311650"/>
                        <a:ext cx="864616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186690" y="5027930"/>
            <a:ext cx="8740140" cy="711200"/>
            <a:chOff x="362" y="8324"/>
            <a:chExt cx="13764" cy="1120"/>
          </a:xfrm>
        </p:grpSpPr>
        <p:grpSp>
          <p:nvGrpSpPr>
            <p:cNvPr id="7" name="组合 6"/>
            <p:cNvGrpSpPr/>
            <p:nvPr/>
          </p:nvGrpSpPr>
          <p:grpSpPr>
            <a:xfrm>
              <a:off x="362" y="8719"/>
              <a:ext cx="1808" cy="725"/>
              <a:chOff x="476" y="8738"/>
              <a:chExt cx="1808" cy="72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53" y="8738"/>
                <a:ext cx="81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盘</a:t>
                </a: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476" y="8738"/>
                <a:ext cx="1808" cy="0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6629" y="8699"/>
              <a:ext cx="1808" cy="725"/>
              <a:chOff x="324" y="8738"/>
              <a:chExt cx="1808" cy="72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53" y="8738"/>
                <a:ext cx="81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盘</a:t>
                </a: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24" y="8738"/>
                <a:ext cx="1808" cy="0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3546" y="8585"/>
              <a:ext cx="793" cy="724"/>
              <a:chOff x="3698" y="8585"/>
              <a:chExt cx="793" cy="724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3698" y="8585"/>
                <a:ext cx="787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人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V="1">
                <a:off x="3717" y="8680"/>
                <a:ext cx="774" cy="1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4738" y="8585"/>
              <a:ext cx="947" cy="725"/>
              <a:chOff x="3698" y="8585"/>
              <a:chExt cx="947" cy="72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3698" y="8585"/>
                <a:ext cx="947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人</a:t>
                </a: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V="1">
                <a:off x="3717" y="8680"/>
                <a:ext cx="774" cy="1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9324" y="8585"/>
              <a:ext cx="993" cy="725"/>
              <a:chOff x="3492" y="8585"/>
              <a:chExt cx="993" cy="72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3698" y="8585"/>
                <a:ext cx="787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人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3492" y="8679"/>
                <a:ext cx="689" cy="16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10253" y="8547"/>
              <a:ext cx="1011" cy="725"/>
              <a:chOff x="3419" y="8547"/>
              <a:chExt cx="1011" cy="72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483" y="8547"/>
                <a:ext cx="947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人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V="1">
                <a:off x="3419" y="8660"/>
                <a:ext cx="774" cy="19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1434" y="8585"/>
              <a:ext cx="1152" cy="727"/>
              <a:chOff x="3621" y="8594"/>
              <a:chExt cx="1152" cy="72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621" y="8594"/>
                <a:ext cx="1152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baseline="-250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盘</a:t>
                </a:r>
                <a:r>
                  <a:rPr lang="zh-CN" altLang="en-US" sz="2400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地</a:t>
                </a:r>
                <a:endPara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V="1">
                <a:off x="3698" y="8669"/>
                <a:ext cx="971" cy="11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12797" y="8324"/>
              <a:ext cx="1329" cy="727"/>
              <a:chOff x="3421" y="8552"/>
              <a:chExt cx="1329" cy="72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598" y="8552"/>
                <a:ext cx="1152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baseline="-250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</a:rPr>
                  <a:t>人盘</a:t>
                </a:r>
                <a:endPara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flipV="1">
                <a:off x="3421" y="8585"/>
                <a:ext cx="971" cy="11"/>
              </a:xfrm>
              <a:prstGeom prst="line">
                <a:avLst/>
              </a:prstGeom>
              <a:ln w="25400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本框 29"/>
          <p:cNvSpPr txBox="1"/>
          <p:nvPr/>
        </p:nvSpPr>
        <p:spPr>
          <a:xfrm>
            <a:off x="405765" y="615505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解得：</a:t>
            </a: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11593" y="5911850"/>
          <a:ext cx="2200275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7" imgW="914400" imgH="393700" progId="Equation.KSEE3">
                  <p:embed/>
                </p:oleObj>
              </mc:Choice>
              <mc:Fallback>
                <p:oleObj r:id="rId7" imgW="914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1593" y="5911850"/>
                        <a:ext cx="2200275" cy="94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953510" y="5832475"/>
            <a:ext cx="4130040" cy="946150"/>
            <a:chOff x="6226" y="9185"/>
            <a:chExt cx="6504" cy="1490"/>
          </a:xfrm>
        </p:grpSpPr>
        <p:sp>
          <p:nvSpPr>
            <p:cNvPr id="34" name="文本框 33"/>
            <p:cNvSpPr txBox="1"/>
            <p:nvPr/>
          </p:nvSpPr>
          <p:spPr>
            <a:xfrm>
              <a:off x="6226" y="9449"/>
              <a:ext cx="65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华文楷体" panose="02010600040101010101" charset="-122"/>
                  <a:ea typeface="华文楷体" panose="02010600040101010101" charset="-122"/>
                </a:rPr>
                <a:t>(2)</a:t>
              </a:r>
              <a:r>
                <a:rPr lang="zh-CN" altLang="zh-CN" sz="2400">
                  <a:latin typeface="华文楷体" panose="02010600040101010101" charset="-122"/>
                  <a:ea typeface="华文楷体" panose="02010600040101010101" charset="-122"/>
                </a:rPr>
                <a:t>令</a:t>
              </a:r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ω</a:t>
              </a:r>
              <a:r>
                <a:rPr lang="en-US" altLang="zh-CN" sz="2400">
                  <a:latin typeface="华文楷体" panose="02010600040101010101" charset="-122"/>
                  <a:ea typeface="华文楷体" panose="02010600040101010101" charset="-122"/>
                </a:rPr>
                <a:t>=0</a:t>
              </a:r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，则：</a:t>
              </a:r>
            </a:p>
          </p:txBody>
        </p: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462" y="9185"/>
            <a:ext cx="3080" cy="1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r:id="rId9" imgW="812800" imgH="393700" progId="Equation.KSEE3">
                    <p:embed/>
                  </p:oleObj>
                </mc:Choice>
                <mc:Fallback>
                  <p:oleObj r:id="rId9" imgW="8128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62" y="9185"/>
                          <a:ext cx="3080" cy="14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37"/>
          <p:cNvSpPr txBox="1"/>
          <p:nvPr/>
        </p:nvSpPr>
        <p:spPr>
          <a:xfrm>
            <a:off x="8195310" y="6075680"/>
            <a:ext cx="3882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负号表示人方向与图示方向相反，与圆盘转向相同。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30,&quot;width&quot;:183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339290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339290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3392908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416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仿宋</vt:lpstr>
      <vt:lpstr>华文楷体</vt:lpstr>
      <vt:lpstr>微软雅黑</vt:lpstr>
      <vt:lpstr>Arial</vt:lpstr>
      <vt:lpstr>Calibri</vt:lpstr>
      <vt:lpstr>Times New Roman</vt:lpstr>
      <vt:lpstr>Wingdings</vt:lpstr>
      <vt:lpstr>Office 主题​​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293</cp:revision>
  <dcterms:created xsi:type="dcterms:W3CDTF">2019-06-19T02:08:00Z</dcterms:created>
  <dcterms:modified xsi:type="dcterms:W3CDTF">2020-04-09T14:46:17Z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