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417" r:id="rId2"/>
    <p:sldId id="418" r:id="rId3"/>
    <p:sldId id="427" r:id="rId4"/>
    <p:sldId id="419" r:id="rId5"/>
    <p:sldId id="420" r:id="rId6"/>
    <p:sldId id="421" r:id="rId7"/>
    <p:sldId id="422" r:id="rId8"/>
    <p:sldId id="42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2" d="100"/>
          <a:sy n="72" d="100"/>
        </p:scale>
        <p:origin x="198" y="72"/>
      </p:cViewPr>
      <p:guideLst>
        <p:guide orient="horz" pos="2194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4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2020/4/9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96280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802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430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1264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单击此处编辑文本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2020/4/9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单击此处编辑文本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515600"/>
            <a:ext cx="10969200" cy="473688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2.bin"/><Relationship Id="rId2" Type="http://schemas.openxmlformats.org/officeDocument/2006/relationships/tags" Target="../tags/tag6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13" Type="http://schemas.openxmlformats.org/officeDocument/2006/relationships/oleObject" Target="../embeddings/oleObject4.bin"/><Relationship Id="rId18" Type="http://schemas.openxmlformats.org/officeDocument/2006/relationships/image" Target="../media/image10.wmf"/><Relationship Id="rId3" Type="http://schemas.openxmlformats.org/officeDocument/2006/relationships/tags" Target="../tags/tag68.xml"/><Relationship Id="rId7" Type="http://schemas.openxmlformats.org/officeDocument/2006/relationships/tags" Target="../tags/tag72.xml"/><Relationship Id="rId12" Type="http://schemas.openxmlformats.org/officeDocument/2006/relationships/image" Target="../media/image7.wmf"/><Relationship Id="rId17" Type="http://schemas.openxmlformats.org/officeDocument/2006/relationships/oleObject" Target="../embeddings/oleObject6.bin"/><Relationship Id="rId2" Type="http://schemas.openxmlformats.org/officeDocument/2006/relationships/tags" Target="../tags/tag67.xml"/><Relationship Id="rId16" Type="http://schemas.openxmlformats.org/officeDocument/2006/relationships/image" Target="../media/image9.wmf"/><Relationship Id="rId20" Type="http://schemas.openxmlformats.org/officeDocument/2006/relationships/image" Target="../media/image11.wmf"/><Relationship Id="rId1" Type="http://schemas.openxmlformats.org/officeDocument/2006/relationships/vmlDrawing" Target="../drawings/vmlDrawing2.vml"/><Relationship Id="rId6" Type="http://schemas.openxmlformats.org/officeDocument/2006/relationships/tags" Target="../tags/tag71.xml"/><Relationship Id="rId11" Type="http://schemas.openxmlformats.org/officeDocument/2006/relationships/oleObject" Target="../embeddings/oleObject3.bin"/><Relationship Id="rId5" Type="http://schemas.openxmlformats.org/officeDocument/2006/relationships/tags" Target="../tags/tag70.xml"/><Relationship Id="rId15" Type="http://schemas.openxmlformats.org/officeDocument/2006/relationships/oleObject" Target="../embeddings/oleObject5.bin"/><Relationship Id="rId10" Type="http://schemas.openxmlformats.org/officeDocument/2006/relationships/image" Target="../media/image12.emf"/><Relationship Id="rId19" Type="http://schemas.openxmlformats.org/officeDocument/2006/relationships/oleObject" Target="../embeddings/oleObject7.bin"/><Relationship Id="rId4" Type="http://schemas.openxmlformats.org/officeDocument/2006/relationships/tags" Target="../tags/tag69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tags" Target="../tags/tag75.xml"/><Relationship Id="rId7" Type="http://schemas.openxmlformats.org/officeDocument/2006/relationships/oleObject" Target="../embeddings/oleObject8.bin"/><Relationship Id="rId2" Type="http://schemas.openxmlformats.org/officeDocument/2006/relationships/tags" Target="../tags/tag7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emf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4.wmf"/><Relationship Id="rId4" Type="http://schemas.openxmlformats.org/officeDocument/2006/relationships/tags" Target="../tags/tag76.xml"/><Relationship Id="rId9" Type="http://schemas.openxmlformats.org/officeDocument/2006/relationships/oleObject" Target="../embeddings/oleObject9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9.wmf"/><Relationship Id="rId2" Type="http://schemas.openxmlformats.org/officeDocument/2006/relationships/tags" Target="../tags/tag7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8.wmf"/><Relationship Id="rId4" Type="http://schemas.openxmlformats.org/officeDocument/2006/relationships/image" Target="../media/image20.emf"/><Relationship Id="rId9" Type="http://schemas.openxmlformats.org/officeDocument/2006/relationships/oleObject" Target="../embeddings/oleObject12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24.wmf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1.wmf"/><Relationship Id="rId12" Type="http://schemas.openxmlformats.org/officeDocument/2006/relationships/oleObject" Target="../embeddings/oleObject17.bin"/><Relationship Id="rId2" Type="http://schemas.openxmlformats.org/officeDocument/2006/relationships/tags" Target="../tags/tag78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23.wmf"/><Relationship Id="rId5" Type="http://schemas.openxmlformats.org/officeDocument/2006/relationships/image" Target="../media/image25.emf"/><Relationship Id="rId10" Type="http://schemas.openxmlformats.org/officeDocument/2006/relationships/oleObject" Target="../embeddings/oleObject16.bin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2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550" y="1690370"/>
            <a:ext cx="9486900" cy="34766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/>
        </p:nvSpPr>
        <p:spPr>
          <a:xfrm>
            <a:off x="18415" y="18415"/>
            <a:ext cx="3648710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 fontScale="90000"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十二</a:t>
            </a:r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" y="584835"/>
            <a:ext cx="11963400" cy="26193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26110" y="2240915"/>
            <a:ext cx="489585" cy="7683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4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√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40790" y="3428365"/>
            <a:ext cx="99364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latin typeface="华文楷体" panose="02010600040101010101" charset="-122"/>
                <a:ea typeface="华文楷体" panose="02010600040101010101" charset="-122"/>
              </a:rPr>
              <a:t>人与哑铃组成的系统，外力包括：重力和转台支撑力，</a:t>
            </a:r>
          </a:p>
          <a:p>
            <a:r>
              <a:rPr lang="zh-CN" altLang="en-US" sz="3200">
                <a:latin typeface="华文楷体" panose="02010600040101010101" charset="-122"/>
                <a:ea typeface="华文楷体" panose="02010600040101010101" charset="-122"/>
              </a:rPr>
              <a:t>合外力矩为零，所以系统</a:t>
            </a:r>
            <a:r>
              <a:rPr lang="zh-CN" altLang="en-US" sz="32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角动量守恒</a:t>
            </a:r>
            <a:r>
              <a:rPr lang="zh-CN" altLang="en-US" sz="3200">
                <a:latin typeface="华文楷体" panose="02010600040101010101" charset="-122"/>
                <a:ea typeface="华文楷体" panose="02010600040101010101" charset="-122"/>
              </a:rPr>
              <a:t>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240790" y="5624195"/>
            <a:ext cx="10342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>
                <a:latin typeface="华文楷体" panose="02010600040101010101" charset="-122"/>
                <a:ea typeface="华文楷体" panose="02010600040101010101" charset="-122"/>
              </a:rPr>
              <a:t>人与哑铃组成的系统，非保守</a:t>
            </a:r>
            <a:r>
              <a:rPr lang="zh-CN" altLang="en-US" sz="3200">
                <a:latin typeface="华文楷体" panose="02010600040101010101" charset="-122"/>
                <a:ea typeface="华文楷体" panose="02010600040101010101" charset="-122"/>
                <a:sym typeface="+mn-ea"/>
              </a:rPr>
              <a:t>内力</a:t>
            </a:r>
            <a:r>
              <a:rPr lang="zh-CN" altLang="en-US" sz="3200">
                <a:latin typeface="华文楷体" panose="02010600040101010101" charset="-122"/>
                <a:ea typeface="华文楷体" panose="02010600040101010101" charset="-122"/>
              </a:rPr>
              <a:t>做功，</a:t>
            </a:r>
            <a:r>
              <a:rPr lang="zh-CN" altLang="en-US" sz="32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机械能不守恒</a:t>
            </a:r>
            <a:r>
              <a:rPr lang="zh-CN" altLang="en-US" sz="3200">
                <a:latin typeface="华文楷体" panose="02010600040101010101" charset="-122"/>
                <a:ea typeface="华文楷体" panose="02010600040101010101" charset="-122"/>
              </a:rPr>
              <a:t>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91920" y="4504690"/>
            <a:ext cx="81076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</a:rPr>
              <a:t>（注意：双臂张开时转动惯量大，双臂收缩时转动惯量小。</a:t>
            </a:r>
          </a:p>
          <a:p>
            <a:pPr algn="l"/>
            <a:r>
              <a:rPr lang="en-US" altLang="zh-CN" sz="2400" i="1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L </a:t>
            </a:r>
            <a:r>
              <a:rPr lang="en-US" altLang="zh-CN" sz="24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Jω</a:t>
            </a: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</a:rPr>
              <a:t>守恒，所以双臂从张开到收缩过程中</a:t>
            </a:r>
            <a:r>
              <a:rPr lang="en-US" altLang="zh-CN" sz="2400" i="1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ω</a:t>
            </a: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</a:rPr>
              <a:t>增大。）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/>
        </p:nvSpPr>
        <p:spPr>
          <a:xfrm>
            <a:off x="18415" y="18415"/>
            <a:ext cx="3648710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 fontScale="90000"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十二</a:t>
            </a:r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" y="648335"/>
            <a:ext cx="12001500" cy="35052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22630" y="3223895"/>
            <a:ext cx="489585" cy="7683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4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76935" y="4153535"/>
            <a:ext cx="10293985" cy="7372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800">
                <a:solidFill>
                  <a:srgbClr val="FF0000"/>
                </a:solidFill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纯滚动</a:t>
            </a:r>
            <a:r>
              <a:rPr lang="zh-CN" altLang="en-US" sz="2800">
                <a:solidFill>
                  <a:schemeClr val="tx1"/>
                </a:solidFill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：切地点（与支撑面接触点）相对地（支撑面）速度为零。</a:t>
            </a:r>
            <a:endParaRPr lang="en-US" altLang="zh-CN" sz="2800">
              <a:solidFill>
                <a:schemeClr val="tx1"/>
              </a:solidFill>
              <a:effectLst/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04875" y="5628005"/>
            <a:ext cx="11287125" cy="7372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800">
                <a:solidFill>
                  <a:schemeClr val="tx1"/>
                </a:solidFill>
                <a:effectLst/>
                <a:latin typeface="华文楷体" panose="02010600040101010101" charset="-122"/>
                <a:ea typeface="华文楷体" panose="02010600040101010101" charset="-122"/>
                <a:sym typeface="+mn-ea"/>
              </a:rPr>
              <a:t>摩擦力的方向与相对运动方向相反，所以做负功，会消耗机械能。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76935" y="4890770"/>
            <a:ext cx="10974705" cy="7372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800">
                <a:solidFill>
                  <a:schemeClr val="tx1"/>
                </a:solidFill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纯滚动之前，显然</a:t>
            </a:r>
            <a:r>
              <a:rPr lang="zh-CN" altLang="en-US" sz="2800"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在切地点</a:t>
            </a:r>
            <a:r>
              <a:rPr lang="zh-CN" altLang="en-US" sz="2800">
                <a:solidFill>
                  <a:schemeClr val="tx1"/>
                </a:solidFill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轮滑相对向后运动，所以受到摩擦力向前。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4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/>
        </p:nvSpPr>
        <p:spPr>
          <a:xfrm>
            <a:off x="18415" y="18415"/>
            <a:ext cx="3648710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 fontScale="90000"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十二</a:t>
            </a:r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613410"/>
            <a:ext cx="12039600" cy="41148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651875" y="4156710"/>
            <a:ext cx="489585" cy="7683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4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71830" y="4816475"/>
            <a:ext cx="9940925" cy="9531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fontAlgn="auto">
              <a:lnSpc>
                <a:spcPct val="100000"/>
              </a:lnSpc>
            </a:pPr>
            <a:r>
              <a:rPr lang="zh-CN" altLang="en-US" sz="2800">
                <a:solidFill>
                  <a:schemeClr val="tx1"/>
                </a:solidFill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轻杆和小球组成的系统，在细线烧断前后，合外力矩都为零，所以</a:t>
            </a:r>
            <a:r>
              <a:rPr lang="zh-CN" altLang="en-US" sz="2800">
                <a:solidFill>
                  <a:srgbClr val="FF0000"/>
                </a:solidFill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角动量守恒</a:t>
            </a:r>
            <a:r>
              <a:rPr lang="zh-CN" altLang="en-US" sz="2800">
                <a:solidFill>
                  <a:schemeClr val="tx1"/>
                </a:solidFill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：</a:t>
            </a:r>
            <a:endParaRPr lang="en-US" altLang="zh-CN" sz="2800">
              <a:solidFill>
                <a:schemeClr val="tx1"/>
              </a:solidFill>
              <a:effectLst/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r:id="rId5" imgW="914400" imgH="215900" progId="Equation.KSEE3">
                  <p:embed/>
                </p:oleObj>
              </mc:Choice>
              <mc:Fallback>
                <p:oleObj r:id="rId5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473133" y="5337175"/>
          <a:ext cx="6834505" cy="1270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r:id="rId7" imgW="2527300" imgH="469900" progId="Equation.KSEE3">
                  <p:embed/>
                </p:oleObj>
              </mc:Choice>
              <mc:Fallback>
                <p:oleObj r:id="rId7" imgW="2527300" imgH="469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73133" y="5337175"/>
                        <a:ext cx="6834505" cy="12706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3473133" y="1030310"/>
            <a:ext cx="2296602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/>
        </p:nvSpPr>
        <p:spPr>
          <a:xfrm>
            <a:off x="18415" y="18415"/>
            <a:ext cx="3648710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 fontScale="90000"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十二</a:t>
            </a:r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4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76200" y="622935"/>
            <a:ext cx="12039600" cy="137160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7078980" y="1940560"/>
            <a:ext cx="5145405" cy="1015365"/>
            <a:chOff x="819" y="3045"/>
            <a:chExt cx="8103" cy="1599"/>
          </a:xfrm>
        </p:grpSpPr>
        <p:sp>
          <p:nvSpPr>
            <p:cNvPr id="5" name="文本框 4"/>
            <p:cNvSpPr txBox="1"/>
            <p:nvPr/>
          </p:nvSpPr>
          <p:spPr>
            <a:xfrm>
              <a:off x="819" y="3450"/>
              <a:ext cx="8103" cy="82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pPr fontAlgn="auto">
                <a:lnSpc>
                  <a:spcPct val="100000"/>
                </a:lnSpc>
              </a:pPr>
              <a:r>
                <a:rPr lang="zh-CN" altLang="en-US" sz="2800">
                  <a:solidFill>
                    <a:schemeClr val="tx1"/>
                  </a:solidFill>
                  <a:effectLst/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，由转动定律：</a:t>
              </a:r>
            </a:p>
          </p:txBody>
        </p:sp>
        <p:graphicFrame>
          <p:nvGraphicFramePr>
            <p:cNvPr id="6" name="对象 5">
              <a:hlinkClick r:id="" action="ppaction://ole?verb=0"/>
            </p:cNvPr>
            <p:cNvGraphicFramePr>
              <a:graphicFrameLocks noChangeAspect="1"/>
            </p:cNvGraphicFramePr>
            <p:nvPr>
              <p:custDataLst>
                <p:tags r:id="rId8"/>
              </p:custDataLst>
            </p:nvPr>
          </p:nvGraphicFramePr>
          <p:xfrm>
            <a:off x="4751" y="3045"/>
            <a:ext cx="4120" cy="15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" r:id="rId11" imgW="1016000" imgH="393700" progId="Equation.KSEE3">
                    <p:embed/>
                  </p:oleObj>
                </mc:Choice>
                <mc:Fallback>
                  <p:oleObj r:id="rId11" imgW="1016000" imgH="3937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751" y="3045"/>
                          <a:ext cx="4120" cy="159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组合 3"/>
          <p:cNvGrpSpPr/>
          <p:nvPr/>
        </p:nvGrpSpPr>
        <p:grpSpPr>
          <a:xfrm>
            <a:off x="205740" y="2189480"/>
            <a:ext cx="6699885" cy="534670"/>
            <a:chOff x="819" y="3430"/>
            <a:chExt cx="10551" cy="842"/>
          </a:xfrm>
        </p:grpSpPr>
        <p:sp>
          <p:nvSpPr>
            <p:cNvPr id="8" name="文本框 7"/>
            <p:cNvSpPr txBox="1"/>
            <p:nvPr/>
          </p:nvSpPr>
          <p:spPr>
            <a:xfrm>
              <a:off x="819" y="3450"/>
              <a:ext cx="8103" cy="82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pPr fontAlgn="auto">
                <a:lnSpc>
                  <a:spcPct val="100000"/>
                </a:lnSpc>
              </a:pPr>
              <a:r>
                <a:rPr lang="zh-CN" altLang="en-US" sz="2800">
                  <a:solidFill>
                    <a:schemeClr val="tx1"/>
                  </a:solidFill>
                  <a:effectLst/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依题意，制动过程，阻力矩为：</a:t>
              </a:r>
              <a:endParaRPr lang="en-US" altLang="zh-CN" sz="2800">
                <a:solidFill>
                  <a:schemeClr val="tx1"/>
                </a:solidFill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endParaRPr>
            </a:p>
          </p:txBody>
        </p:sp>
        <p:graphicFrame>
          <p:nvGraphicFramePr>
            <p:cNvPr id="9" name="对象 8">
              <a:hlinkClick r:id="" action="ppaction://ole?verb=0"/>
            </p:cNvPr>
            <p:cNvGraphicFramePr>
              <a:graphicFrameLocks noChangeAspect="1"/>
            </p:cNvGraphicFramePr>
            <p:nvPr>
              <p:custDataLst>
                <p:tags r:id="rId7"/>
              </p:custDataLst>
            </p:nvPr>
          </p:nvGraphicFramePr>
          <p:xfrm>
            <a:off x="8583" y="3430"/>
            <a:ext cx="2787" cy="8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" r:id="rId13" imgW="673100" imgH="203200" progId="Equation.KSEE3">
                    <p:embed/>
                  </p:oleObj>
                </mc:Choice>
                <mc:Fallback>
                  <p:oleObj r:id="rId13" imgW="673100" imgH="2032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8583" y="3430"/>
                          <a:ext cx="2787" cy="84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组合 10"/>
          <p:cNvGrpSpPr/>
          <p:nvPr/>
        </p:nvGrpSpPr>
        <p:grpSpPr>
          <a:xfrm>
            <a:off x="67325" y="4055906"/>
            <a:ext cx="10786265" cy="1068707"/>
            <a:chOff x="-4987" y="2728"/>
            <a:chExt cx="19903" cy="2056"/>
          </a:xfrm>
        </p:grpSpPr>
        <p:sp>
          <p:nvSpPr>
            <p:cNvPr id="12" name="文本框 11"/>
            <p:cNvSpPr txBox="1"/>
            <p:nvPr/>
          </p:nvSpPr>
          <p:spPr>
            <a:xfrm>
              <a:off x="-4987" y="3208"/>
              <a:ext cx="2458" cy="100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pPr fontAlgn="auto">
                <a:lnSpc>
                  <a:spcPct val="100000"/>
                </a:lnSpc>
              </a:pPr>
              <a:r>
                <a:rPr lang="zh-CN" altLang="en-US" sz="2800">
                  <a:solidFill>
                    <a:schemeClr val="tx1"/>
                  </a:solidFill>
                  <a:effectLst/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（</a:t>
              </a:r>
              <a:r>
                <a:rPr lang="en-US" altLang="zh-CN" sz="2800">
                  <a:solidFill>
                    <a:schemeClr val="tx1"/>
                  </a:solidFill>
                  <a:effectLst/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2</a:t>
              </a:r>
              <a:r>
                <a:rPr lang="zh-CN" altLang="en-US" sz="2800">
                  <a:solidFill>
                    <a:schemeClr val="tx1"/>
                  </a:solidFill>
                  <a:effectLst/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）</a:t>
              </a:r>
            </a:p>
          </p:txBody>
        </p:sp>
        <p:graphicFrame>
          <p:nvGraphicFramePr>
            <p:cNvPr id="13" name="对象 12">
              <a:hlinkClick r:id="" action="ppaction://ole?verb=0"/>
            </p:cNvPr>
            <p:cNvGraphicFramePr>
              <a:graphicFrameLocks noChangeAspect="1"/>
            </p:cNvGraphicFramePr>
            <p:nvPr>
              <p:custDataLst>
                <p:tags r:id="rId6"/>
              </p:custDataLst>
            </p:nvPr>
          </p:nvGraphicFramePr>
          <p:xfrm>
            <a:off x="-3318" y="2728"/>
            <a:ext cx="18234" cy="20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0" r:id="rId15" imgW="3834765" imgH="431800" progId="Equation.KSEE3">
                    <p:embed/>
                  </p:oleObj>
                </mc:Choice>
                <mc:Fallback>
                  <p:oleObj r:id="rId15" imgW="3834765" imgH="4318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-3318" y="2728"/>
                          <a:ext cx="18234" cy="205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" name="组合 22"/>
          <p:cNvGrpSpPr/>
          <p:nvPr/>
        </p:nvGrpSpPr>
        <p:grpSpPr>
          <a:xfrm>
            <a:off x="60325" y="2879090"/>
            <a:ext cx="9861772" cy="1099185"/>
            <a:chOff x="266" y="4477"/>
            <a:chExt cx="14334" cy="1731"/>
          </a:xfrm>
        </p:grpSpPr>
        <p:graphicFrame>
          <p:nvGraphicFramePr>
            <p:cNvPr id="20" name="对象 19">
              <a:hlinkClick r:id="" action="ppaction://ole?verb=0"/>
            </p:cNvPr>
            <p:cNvGraphicFramePr>
              <a:graphicFrameLocks noChangeAspect="1"/>
            </p:cNvGraphicFramePr>
            <p:nvPr>
              <p:custDataLst>
                <p:tags r:id="rId5"/>
              </p:custDataLst>
            </p:nvPr>
          </p:nvGraphicFramePr>
          <p:xfrm>
            <a:off x="4794" y="4477"/>
            <a:ext cx="9806" cy="17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1" r:id="rId17" imgW="2451100" imgH="431800" progId="Equation.KSEE3">
                    <p:embed/>
                  </p:oleObj>
                </mc:Choice>
                <mc:Fallback>
                  <p:oleObj r:id="rId17" imgW="2451100" imgH="4318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4794" y="4477"/>
                          <a:ext cx="9806" cy="173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文本框 21"/>
            <p:cNvSpPr txBox="1"/>
            <p:nvPr/>
          </p:nvSpPr>
          <p:spPr>
            <a:xfrm>
              <a:off x="266" y="4932"/>
              <a:ext cx="4271" cy="82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pPr fontAlgn="auto">
                <a:lnSpc>
                  <a:spcPct val="100000"/>
                </a:lnSpc>
              </a:pPr>
              <a:r>
                <a:rPr lang="zh-CN" altLang="en-US" sz="280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80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280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</a:rPr>
                <a:t>）当ω</a:t>
              </a:r>
              <a:r>
                <a:rPr lang="en-US" altLang="zh-CN" sz="280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</a:rPr>
                <a:t>=</a:t>
              </a:r>
              <a:r>
                <a:rPr lang="zh-CN" altLang="en-US" sz="2800">
                  <a:effectLst/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  <a:sym typeface="+mn-ea"/>
                </a:rPr>
                <a:t>ω</a:t>
              </a:r>
              <a:r>
                <a:rPr lang="en-US" altLang="zh-CN" sz="2800" baseline="-25000">
                  <a:effectLst/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  <a:sym typeface="+mn-ea"/>
                </a:rPr>
                <a:t>0</a:t>
              </a:r>
              <a:r>
                <a:rPr lang="en-US" altLang="zh-CN" sz="280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</a:rPr>
                <a:t>/3</a:t>
              </a:r>
              <a:r>
                <a:rPr lang="zh-CN" altLang="zh-CN" sz="280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</a:rPr>
                <a:t>时，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60325" y="5259070"/>
            <a:ext cx="11946255" cy="1036320"/>
            <a:chOff x="266" y="8282"/>
            <a:chExt cx="18813" cy="1632"/>
          </a:xfrm>
        </p:grpSpPr>
        <p:sp>
          <p:nvSpPr>
            <p:cNvPr id="24" name="文本框 23"/>
            <p:cNvSpPr txBox="1"/>
            <p:nvPr/>
          </p:nvSpPr>
          <p:spPr>
            <a:xfrm>
              <a:off x="266" y="8611"/>
              <a:ext cx="8588" cy="82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pPr fontAlgn="auto">
                <a:lnSpc>
                  <a:spcPct val="100000"/>
                </a:lnSpc>
              </a:pPr>
              <a:r>
                <a:rPr lang="zh-CN" altLang="en-US" sz="280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80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</a:rPr>
                <a:t>3</a:t>
              </a:r>
              <a:r>
                <a:rPr lang="zh-CN" altLang="en-US" sz="280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</a:rPr>
                <a:t>）由动能定理得，阻力矩做功：</a:t>
              </a:r>
              <a:endParaRPr lang="zh-CN" altLang="zh-CN" sz="28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5" name="对象 24">
              <a:hlinkClick r:id="" action="ppaction://ole?verb=0"/>
            </p:cNvPr>
            <p:cNvGraphicFramePr>
              <a:graphicFrameLocks noChangeAspect="1"/>
            </p:cNvGraphicFramePr>
            <p:nvPr>
              <p:custDataLst>
                <p:tags r:id="rId4"/>
              </p:custDataLst>
            </p:nvPr>
          </p:nvGraphicFramePr>
          <p:xfrm>
            <a:off x="8983" y="8282"/>
            <a:ext cx="10097" cy="16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2" r:id="rId19" imgW="2438400" imgH="393700" progId="Equation.KSEE3">
                    <p:embed/>
                  </p:oleObj>
                </mc:Choice>
                <mc:Fallback>
                  <p:oleObj r:id="rId19" imgW="2438400" imgH="3937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8983" y="8282"/>
                          <a:ext cx="10097" cy="16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/>
        </p:nvSpPr>
        <p:spPr>
          <a:xfrm>
            <a:off x="18415" y="18415"/>
            <a:ext cx="3648710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 fontScale="90000"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十二</a:t>
            </a:r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5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14300" y="659765"/>
            <a:ext cx="11963400" cy="30289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35585" y="3664585"/>
            <a:ext cx="1172019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</a:rPr>
              <a:t>视物体、滑轮、弹簧、绳子为一系统，不计弹簧和绳子质量。系统只有重力和弹簧拉力两个保守力做功，所以系统</a:t>
            </a:r>
            <a:r>
              <a:rPr lang="zh-CN" altLang="en-US" sz="28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机械能守恒：</a:t>
            </a:r>
            <a:endParaRPr lang="zh-CN" altLang="en-US" sz="2800">
              <a:latin typeface="华文楷体" panose="02010600040101010101" charset="-122"/>
              <a:ea typeface="华文楷体" panose="02010600040101010101" charset="-122"/>
            </a:endParaRP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2590872"/>
              </p:ext>
            </p:extLst>
          </p:nvPr>
        </p:nvGraphicFramePr>
        <p:xfrm>
          <a:off x="2292350" y="4535488"/>
          <a:ext cx="6434138" cy="113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公式" r:id="rId7" imgW="2311200" imgH="406080" progId="Equation.3">
                  <p:embed/>
                </p:oleObj>
              </mc:Choice>
              <mc:Fallback>
                <p:oleObj name="公式" r:id="rId7" imgW="2311200" imgH="406080" progId="Equation.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92350" y="4535488"/>
                        <a:ext cx="6434138" cy="1131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3723640" y="5649278"/>
          <a:ext cx="3569970" cy="127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r:id="rId9" imgW="1282700" imgH="457200" progId="Equation.KSEE3">
                  <p:embed/>
                </p:oleObj>
              </mc:Choice>
              <mc:Fallback>
                <p:oleObj r:id="rId9" imgW="1282700" imgH="457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723640" y="5649278"/>
                        <a:ext cx="3569970" cy="1273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/>
        </p:nvSpPr>
        <p:spPr>
          <a:xfrm>
            <a:off x="18415" y="18415"/>
            <a:ext cx="3648710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 fontScale="90000"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十二</a:t>
            </a:r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6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" y="551815"/>
            <a:ext cx="12001500" cy="4667250"/>
          </a:xfrm>
          <a:prstGeom prst="rect">
            <a:avLst/>
          </a:prstGeom>
        </p:spPr>
      </p:pic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95250" y="2879090"/>
          <a:ext cx="7391400" cy="566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r:id="rId5" imgW="3148965" imgH="241300" progId="Equation.KSEE3">
                  <p:embed/>
                </p:oleObj>
              </mc:Choice>
              <mc:Fallback>
                <p:oleObj r:id="rId5" imgW="3148965" imgH="2413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5250" y="2879090"/>
                        <a:ext cx="7391400" cy="566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11175" y="3523615"/>
          <a:ext cx="4591050" cy="1490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r:id="rId7" imgW="1955800" imgH="634365" progId="Equation.KSEE3">
                  <p:embed/>
                </p:oleObj>
              </mc:Choice>
              <mc:Fallback>
                <p:oleObj r:id="rId7" imgW="1955800" imgH="634365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1175" y="3523615"/>
                        <a:ext cx="4591050" cy="14909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94933" y="4908868"/>
          <a:ext cx="5962015" cy="925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r:id="rId9" imgW="2540000" imgH="393700" progId="Equation.KSEE3">
                  <p:embed/>
                </p:oleObj>
              </mc:Choice>
              <mc:Fallback>
                <p:oleObj r:id="rId9" imgW="2540000" imgH="3937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4933" y="4908868"/>
                        <a:ext cx="5962015" cy="9251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10858" y="5834063"/>
          <a:ext cx="6646545" cy="925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r:id="rId11" imgW="2831465" imgH="393700" progId="Equation.KSEE3">
                  <p:embed/>
                </p:oleObj>
              </mc:Choice>
              <mc:Fallback>
                <p:oleObj r:id="rId11" imgW="2831465" imgH="3937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10858" y="5834063"/>
                        <a:ext cx="6646545" cy="9251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/>
        </p:nvSpPr>
        <p:spPr>
          <a:xfrm>
            <a:off x="18415" y="18415"/>
            <a:ext cx="3648710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 fontScale="90000"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十二</a:t>
            </a:r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7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00" y="588645"/>
            <a:ext cx="11963400" cy="47148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4300" y="2711450"/>
            <a:ext cx="938022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（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1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）设子弹和杆的质量分别为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m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和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9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m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。依题意，视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子弹和杆为一系统，则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子弹射入杆的过程中，系统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角动量守恒：</a:t>
            </a:r>
          </a:p>
        </p:txBody>
      </p:sp>
      <p:graphicFrame>
        <p:nvGraphicFramePr>
          <p:cNvPr id="7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22568" y="3511868"/>
          <a:ext cx="4472305" cy="925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r:id="rId6" imgW="1905000" imgH="393700" progId="Equation.KSEE3">
                  <p:embed/>
                </p:oleObj>
              </mc:Choice>
              <mc:Fallback>
                <p:oleObj r:id="rId6" imgW="1905000" imgH="3937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2568" y="3511868"/>
                        <a:ext cx="4472305" cy="9251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226051" y="3511868"/>
          <a:ext cx="3727450" cy="925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r:id="rId8" imgW="1587500" imgH="393700" progId="Equation.KSEE3">
                  <p:embed/>
                </p:oleObj>
              </mc:Choice>
              <mc:Fallback>
                <p:oleObj r:id="rId8" imgW="1587500" imgH="3937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226051" y="3511868"/>
                        <a:ext cx="3727450" cy="9251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直接连接符 5"/>
          <p:cNvCxnSpPr/>
          <p:nvPr/>
        </p:nvCxnSpPr>
        <p:spPr>
          <a:xfrm>
            <a:off x="1572260" y="4425315"/>
            <a:ext cx="2802255" cy="0"/>
          </a:xfrm>
          <a:prstGeom prst="line">
            <a:avLst/>
          </a:prstGeom>
          <a:ln w="25400" cmpd="sng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8740" y="4466590"/>
            <a:ext cx="938022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（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2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）子弹射入杆时间极短，然后二者一起转动，整个过程只有重力这一保守内力做功，所以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机械能守恒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：</a:t>
            </a:r>
            <a:endParaRPr lang="zh-CN" altLang="en-US" sz="280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" name="对象 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0480" y="5419725"/>
          <a:ext cx="848741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r:id="rId10" imgW="4267200" imgH="393700" progId="Equation.KSEE3">
                  <p:embed/>
                </p:oleObj>
              </mc:Choice>
              <mc:Fallback>
                <p:oleObj r:id="rId10" imgW="4267200" imgH="3937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0480" y="5419725"/>
                        <a:ext cx="8487410" cy="784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482965" y="5443855"/>
          <a:ext cx="3709035" cy="1236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r:id="rId12" imgW="2057400" imgH="685800" progId="Equation.KSEE3">
                  <p:embed/>
                </p:oleObj>
              </mc:Choice>
              <mc:Fallback>
                <p:oleObj r:id="rId12" imgW="2057400" imgH="6858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482965" y="5443855"/>
                        <a:ext cx="3709035" cy="12369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组合 15"/>
          <p:cNvGrpSpPr/>
          <p:nvPr/>
        </p:nvGrpSpPr>
        <p:grpSpPr>
          <a:xfrm>
            <a:off x="114300" y="6300470"/>
            <a:ext cx="1399540" cy="398780"/>
            <a:chOff x="180" y="9922"/>
            <a:chExt cx="2204" cy="628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180" y="9949"/>
              <a:ext cx="2204" cy="2"/>
            </a:xfrm>
            <a:prstGeom prst="line">
              <a:avLst/>
            </a:prstGeom>
            <a:ln w="25400" cmpd="sng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351" y="9922"/>
              <a:ext cx="188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>
                  <a:solidFill>
                    <a:srgbClr val="00B050"/>
                  </a:solidFill>
                  <a:latin typeface="华文楷体" panose="02010600040101010101" charset="-122"/>
                  <a:ea typeface="华文楷体" panose="02010600040101010101" charset="-122"/>
                </a:rPr>
                <a:t>子弹动能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906905" y="6221095"/>
            <a:ext cx="1664335" cy="408305"/>
            <a:chOff x="180" y="9949"/>
            <a:chExt cx="2621" cy="643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80" y="9949"/>
              <a:ext cx="2621" cy="15"/>
            </a:xfrm>
            <a:prstGeom prst="line">
              <a:avLst/>
            </a:prstGeom>
            <a:ln w="25400" cmpd="sng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807" y="9964"/>
              <a:ext cx="148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>
                  <a:solidFill>
                    <a:srgbClr val="00B050"/>
                  </a:solidFill>
                  <a:latin typeface="华文楷体" panose="02010600040101010101" charset="-122"/>
                  <a:ea typeface="华文楷体" panose="02010600040101010101" charset="-122"/>
                </a:rPr>
                <a:t>杆动能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400800" y="6205220"/>
            <a:ext cx="1978660" cy="433705"/>
            <a:chOff x="180" y="9909"/>
            <a:chExt cx="3116" cy="683"/>
          </a:xfrm>
        </p:grpSpPr>
        <p:cxnSp>
          <p:nvCxnSpPr>
            <p:cNvPr id="22" name="直接连接符 21"/>
            <p:cNvCxnSpPr/>
            <p:nvPr/>
          </p:nvCxnSpPr>
          <p:spPr>
            <a:xfrm flipV="1">
              <a:off x="180" y="9909"/>
              <a:ext cx="3116" cy="40"/>
            </a:xfrm>
            <a:prstGeom prst="line">
              <a:avLst/>
            </a:prstGeom>
            <a:ln w="25400" cmpd="sng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807" y="9964"/>
              <a:ext cx="188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>
                  <a:solidFill>
                    <a:srgbClr val="00B050"/>
                  </a:solidFill>
                  <a:latin typeface="华文楷体" panose="02010600040101010101" charset="-122"/>
                  <a:ea typeface="华文楷体" panose="02010600040101010101" charset="-122"/>
                </a:rPr>
                <a:t>子弹势能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976370" y="6205220"/>
            <a:ext cx="2144395" cy="433705"/>
            <a:chOff x="180" y="9909"/>
            <a:chExt cx="3377" cy="683"/>
          </a:xfrm>
        </p:grpSpPr>
        <p:cxnSp>
          <p:nvCxnSpPr>
            <p:cNvPr id="25" name="直接连接符 24"/>
            <p:cNvCxnSpPr/>
            <p:nvPr/>
          </p:nvCxnSpPr>
          <p:spPr>
            <a:xfrm flipV="1">
              <a:off x="180" y="9909"/>
              <a:ext cx="3377" cy="40"/>
            </a:xfrm>
            <a:prstGeom prst="line">
              <a:avLst/>
            </a:prstGeom>
            <a:ln w="25400" cmpd="sng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864" y="9964"/>
              <a:ext cx="148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>
                  <a:solidFill>
                    <a:srgbClr val="00B050"/>
                  </a:solidFill>
                  <a:latin typeface="华文楷体" panose="02010600040101010101" charset="-122"/>
                  <a:ea typeface="华文楷体" panose="02010600040101010101" charset="-122"/>
                </a:rPr>
                <a:t>杆势能</a:t>
              </a:r>
            </a:p>
          </p:txBody>
        </p:sp>
      </p:grp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160,&quot;width&quot;:18960}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24583433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24583433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24583433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24583433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24583433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4770,&quot;width&quot;:18840}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22579994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349</Words>
  <Application>Microsoft Office PowerPoint</Application>
  <PresentationFormat>宽屏</PresentationFormat>
  <Paragraphs>31</Paragraphs>
  <Slides>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仿宋</vt:lpstr>
      <vt:lpstr>华文楷体</vt:lpstr>
      <vt:lpstr>微软雅黑</vt:lpstr>
      <vt:lpstr>Arial</vt:lpstr>
      <vt:lpstr>Times New Roman</vt:lpstr>
      <vt:lpstr>Wingdings</vt:lpstr>
      <vt:lpstr>Office 主题​​</vt:lpstr>
      <vt:lpstr>Microsoft 公式 3.0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Suthing</cp:lastModifiedBy>
  <cp:revision>233</cp:revision>
  <dcterms:created xsi:type="dcterms:W3CDTF">2019-06-19T02:08:00Z</dcterms:created>
  <dcterms:modified xsi:type="dcterms:W3CDTF">2020-04-09T15:00:02Z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