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7" r:id="rId2"/>
    <p:sldId id="418" r:id="rId3"/>
    <p:sldId id="427" r:id="rId4"/>
    <p:sldId id="419" r:id="rId5"/>
    <p:sldId id="420" r:id="rId6"/>
    <p:sldId id="421" r:id="rId7"/>
    <p:sldId id="434" r:id="rId8"/>
    <p:sldId id="422" r:id="rId9"/>
    <p:sldId id="435" r:id="rId10"/>
    <p:sldId id="42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>
        <p:guide orient="horz" pos="2232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2021/4/25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761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9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5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2" Type="http://schemas.openxmlformats.org/officeDocument/2006/relationships/tags" Target="../tags/tag7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tags" Target="../tags/tag6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9.bin"/><Relationship Id="rId2" Type="http://schemas.openxmlformats.org/officeDocument/2006/relationships/tags" Target="../tags/tag7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7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428750"/>
            <a:ext cx="10287000" cy="400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3570"/>
            <a:ext cx="12090400" cy="289306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928735" y="2025650"/>
            <a:ext cx="1040765" cy="1168400"/>
            <a:chOff x="14061" y="3190"/>
            <a:chExt cx="1639" cy="1840"/>
          </a:xfrm>
        </p:grpSpPr>
        <p:sp>
          <p:nvSpPr>
            <p:cNvPr id="8" name="任意多边形 7"/>
            <p:cNvSpPr/>
            <p:nvPr/>
          </p:nvSpPr>
          <p:spPr>
            <a:xfrm>
              <a:off x="14400" y="3590"/>
              <a:ext cx="640" cy="600"/>
            </a:xfrm>
            <a:custGeom>
              <a:avLst/>
              <a:gdLst>
                <a:gd name="connisteX0" fmla="*/ 0 w 406400"/>
                <a:gd name="connsiteY0" fmla="*/ 355600 h 355600"/>
                <a:gd name="connisteX1" fmla="*/ 38100 w 406400"/>
                <a:gd name="connsiteY1" fmla="*/ 279400 h 355600"/>
                <a:gd name="connisteX2" fmla="*/ 114300 w 406400"/>
                <a:gd name="connsiteY2" fmla="*/ 215900 h 355600"/>
                <a:gd name="connisteX3" fmla="*/ 177800 w 406400"/>
                <a:gd name="connsiteY3" fmla="*/ 139700 h 355600"/>
                <a:gd name="connisteX4" fmla="*/ 254000 w 406400"/>
                <a:gd name="connsiteY4" fmla="*/ 76200 h 355600"/>
                <a:gd name="connisteX5" fmla="*/ 330200 w 406400"/>
                <a:gd name="connsiteY5" fmla="*/ 38100 h 355600"/>
                <a:gd name="connisteX6" fmla="*/ 406400 w 406400"/>
                <a:gd name="connsiteY6" fmla="*/ 0 h 3556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406400" h="355600">
                  <a:moveTo>
                    <a:pt x="0" y="355600"/>
                  </a:moveTo>
                  <a:cubicBezTo>
                    <a:pt x="6350" y="341630"/>
                    <a:pt x="15240" y="307340"/>
                    <a:pt x="38100" y="279400"/>
                  </a:cubicBezTo>
                  <a:cubicBezTo>
                    <a:pt x="60960" y="251460"/>
                    <a:pt x="86360" y="243840"/>
                    <a:pt x="114300" y="215900"/>
                  </a:cubicBezTo>
                  <a:cubicBezTo>
                    <a:pt x="142240" y="187960"/>
                    <a:pt x="149860" y="167640"/>
                    <a:pt x="177800" y="139700"/>
                  </a:cubicBezTo>
                  <a:cubicBezTo>
                    <a:pt x="205740" y="111760"/>
                    <a:pt x="223520" y="96520"/>
                    <a:pt x="254000" y="76200"/>
                  </a:cubicBezTo>
                  <a:cubicBezTo>
                    <a:pt x="284480" y="55880"/>
                    <a:pt x="299720" y="53340"/>
                    <a:pt x="330200" y="38100"/>
                  </a:cubicBezTo>
                  <a:cubicBezTo>
                    <a:pt x="360680" y="22860"/>
                    <a:pt x="392430" y="6985"/>
                    <a:pt x="40640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5040" y="3590"/>
              <a:ext cx="660" cy="1440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4400" y="4098"/>
              <a:ext cx="1240" cy="872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4061" y="3190"/>
              <a:ext cx="76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37" y="3832"/>
              <a:ext cx="7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415" y="1617980"/>
            <a:ext cx="8255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解：如图，在圆弧上任取弧长为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的微元，其对环心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的张角为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。则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95015" y="2044065"/>
          <a:ext cx="4733290" cy="55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1943100" imgH="228600" progId="Equation.KSEE3">
                  <p:embed/>
                </p:oleObj>
              </mc:Choice>
              <mc:Fallback>
                <p:oleObj r:id="rId5" imgW="194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015" y="2044065"/>
                        <a:ext cx="4733290" cy="55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3860" y="2571115"/>
          <a:ext cx="391223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7" imgW="1701800" imgH="431800" progId="Equation.KSEE3">
                  <p:embed/>
                </p:oleObj>
              </mc:Choice>
              <mc:Fallback>
                <p:oleObj r:id="rId7" imgW="1701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" y="2571115"/>
                        <a:ext cx="391223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9969500" y="3155950"/>
            <a:ext cx="1146810" cy="1084580"/>
            <a:chOff x="15700" y="4970"/>
            <a:chExt cx="1806" cy="170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5700" y="4970"/>
              <a:ext cx="880" cy="11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580" y="5802"/>
            <a:ext cx="926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9" imgW="228600" imgH="215900" progId="Equation.KSEE3">
                    <p:embed/>
                  </p:oleObj>
                </mc:Choice>
                <mc:Fallback>
                  <p:oleObj r:id="rId9" imgW="2286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580" y="5802"/>
                          <a:ext cx="926" cy="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9651365" y="3037205"/>
            <a:ext cx="1362710" cy="1462405"/>
            <a:chOff x="15199" y="4783"/>
            <a:chExt cx="2146" cy="2303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15740" y="4990"/>
              <a:ext cx="920" cy="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5740" y="5030"/>
              <a:ext cx="60" cy="117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263" y="4783"/>
            <a:ext cx="1082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r:id="rId11" imgW="266700" imgH="254000" progId="Equation.KSEE3">
                    <p:embed/>
                  </p:oleObj>
                </mc:Choice>
                <mc:Fallback>
                  <p:oleObj r:id="rId11" imgW="266700" imgH="2540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63" y="4783"/>
                          <a:ext cx="1082" cy="1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199" y="6002"/>
            <a:ext cx="1082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r:id="rId13" imgW="266700" imgH="266700" progId="Equation.KSEE3">
                    <p:embed/>
                  </p:oleObj>
                </mc:Choice>
                <mc:Fallback>
                  <p:oleObj r:id="rId13" imgW="266700" imgH="266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199" y="6002"/>
                          <a:ext cx="1082" cy="10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/>
          <p:cNvSpPr txBox="1"/>
          <p:nvPr/>
        </p:nvSpPr>
        <p:spPr>
          <a:xfrm>
            <a:off x="247015" y="3542665"/>
            <a:ext cx="8255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产生的电场如图所示，可分解为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方向的分量。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47015" y="4064635"/>
            <a:ext cx="9376410" cy="558800"/>
            <a:chOff x="389" y="6773"/>
            <a:chExt cx="14766" cy="880"/>
          </a:xfrm>
        </p:grpSpPr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9" y="6773"/>
            <a:ext cx="1476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r:id="rId15" imgW="4063365" imgH="241300" progId="Equation.KSEE3">
                    <p:embed/>
                  </p:oleObj>
                </mc:Choice>
                <mc:Fallback>
                  <p:oleObj r:id="rId15" imgW="4063365" imgH="241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9" y="6773"/>
                          <a:ext cx="14766" cy="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/>
            <p:cNvCxnSpPr/>
            <p:nvPr/>
          </p:nvCxnSpPr>
          <p:spPr>
            <a:xfrm>
              <a:off x="3340" y="7590"/>
              <a:ext cx="1540" cy="0"/>
            </a:xfrm>
            <a:prstGeom prst="line">
              <a:avLst/>
            </a:prstGeom>
            <a:ln w="25400" cmpd="sng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900" y="7590"/>
              <a:ext cx="1540" cy="0"/>
            </a:xfrm>
            <a:prstGeom prst="line">
              <a:avLst/>
            </a:prstGeom>
            <a:ln w="25400" cmpd="sng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71270" y="4649470"/>
          <a:ext cx="8622030" cy="9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17" imgW="3771900" imgH="431800" progId="Equation.KSEE3">
                  <p:embed/>
                </p:oleObj>
              </mc:Choice>
              <mc:Fallback>
                <p:oleObj r:id="rId17" imgW="3771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1270" y="4649470"/>
                        <a:ext cx="8622030" cy="9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075" y="5666423"/>
          <a:ext cx="9202420" cy="10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19" imgW="3987800" imgH="431800" progId="Equation.KSEE3">
                  <p:embed/>
                </p:oleObj>
              </mc:Choice>
              <mc:Fallback>
                <p:oleObj r:id="rId19" imgW="3987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075" y="5666423"/>
                        <a:ext cx="9202420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221615" y="4832350"/>
            <a:ext cx="1151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所以：</a:t>
            </a:r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69500" y="5092383"/>
          <a:ext cx="2110740" cy="165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21" imgW="914400" imgH="711200" progId="Equation.KSEE3">
                  <p:embed/>
                </p:oleObj>
              </mc:Choice>
              <mc:Fallback>
                <p:oleObj r:id="rId21" imgW="9144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69500" y="5092383"/>
                        <a:ext cx="2110740" cy="165481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4526915" y="101600"/>
            <a:ext cx="5366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其实利用对称性分析可得</a:t>
            </a:r>
            <a:r>
              <a:rPr lang="en-US" altLang="zh-CN" sz="2800" i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0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3" grpId="2"/>
      <p:bldP spid="28" grpId="1"/>
      <p:bldP spid="28" grpId="2"/>
      <p:bldP spid="42" grpId="0"/>
      <p:bldP spid="45" grpId="1"/>
      <p:bldP spid="4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5" y="589915"/>
            <a:ext cx="9334500" cy="2876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8580" y="174053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07085" y="3466465"/>
            <a:ext cx="10572750" cy="2884805"/>
            <a:chOff x="1271" y="5479"/>
            <a:chExt cx="16650" cy="4543"/>
          </a:xfrm>
        </p:grpSpPr>
        <p:sp>
          <p:nvSpPr>
            <p:cNvPr id="4" name="文本框 3"/>
            <p:cNvSpPr txBox="1"/>
            <p:nvPr/>
          </p:nvSpPr>
          <p:spPr>
            <a:xfrm>
              <a:off x="1271" y="5807"/>
              <a:ext cx="16650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在静电场中，场强</a:t>
              </a:r>
              <a:r>
                <a:rPr lang="en-US" altLang="zh-CN" sz="2800" b="1" i="1">
                  <a:latin typeface="华文楷体" panose="02010600040101010101" charset="-122"/>
                  <a:ea typeface="华文楷体" panose="02010600040101010101" charset="-122"/>
                </a:rPr>
                <a:t>E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是场源电荷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自身的属性，表示在静电荷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的激发下，空间中电场强度分布。</a:t>
              </a:r>
            </a:p>
            <a:p>
              <a:r>
                <a:rPr lang="zh-CN" altLang="zh-CN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如果</a:t>
              </a:r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在空间某一位置放入正的试探电荷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en-US" altLang="zh-CN" sz="2800" baseline="-2500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，则</a:t>
              </a:r>
            </a:p>
            <a:p>
              <a:endParaRPr lang="zh-CN" altLang="en-US" sz="2800">
                <a:latin typeface="华文楷体" panose="02010600040101010101" charset="-122"/>
                <a:ea typeface="华文楷体" panose="02010600040101010101" charset="-122"/>
              </a:endParaRPr>
            </a:p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 场源电荷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激发的电场，跟放不放入试探电荷无关，放入试探电荷只是为了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“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试探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”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研究某一位置场的性质。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75" y="5479"/>
              <a:ext cx="60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477" y="6788"/>
            <a:ext cx="1793" cy="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5" imgW="469900" imgH="457200" progId="Equation.KSEE3">
                    <p:embed/>
                  </p:oleObj>
                </mc:Choice>
                <mc:Fallback>
                  <p:oleObj r:id="rId5" imgW="469900" imgH="457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7" y="6788"/>
                          <a:ext cx="1793" cy="1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连接符 6"/>
          <p:cNvCxnSpPr/>
          <p:nvPr/>
        </p:nvCxnSpPr>
        <p:spPr>
          <a:xfrm>
            <a:off x="7661275" y="1163955"/>
            <a:ext cx="895985" cy="517525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72805" y="233743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与试探电荷的正负有关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" y="1655445"/>
            <a:ext cx="6092825" cy="4855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" y="596265"/>
            <a:ext cx="11998325" cy="1059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3920" y="5187950"/>
            <a:ext cx="85217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9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52270" y="-4445"/>
            <a:ext cx="4573270" cy="1103630"/>
            <a:chOff x="2602" y="-7"/>
            <a:chExt cx="7202" cy="1738"/>
          </a:xfrm>
        </p:grpSpPr>
        <p:sp>
          <p:nvSpPr>
            <p:cNvPr id="6" name="圆角矩形 5"/>
            <p:cNvSpPr/>
            <p:nvPr/>
          </p:nvSpPr>
          <p:spPr>
            <a:xfrm>
              <a:off x="2602" y="1015"/>
              <a:ext cx="1472" cy="7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4034" y="758"/>
              <a:ext cx="2782" cy="2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816" y="278"/>
              <a:ext cx="298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E</a:t>
              </a:r>
              <a:r>
                <a:rPr lang="zh-CN" altLang="en-US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与</a:t>
              </a:r>
              <a:r>
                <a:rPr lang="en-US" altLang="zh-CN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F</a:t>
              </a:r>
              <a:r>
                <a:rPr lang="zh-CN" altLang="en-US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同向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35" y="-7"/>
              <a:ext cx="60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16" y="5"/>
              <a:ext cx="60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05320" y="2378710"/>
          <a:ext cx="4721225" cy="237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6" imgW="1866900" imgH="939800" progId="Equation.KSEE3">
                  <p:embed/>
                </p:oleObj>
              </mc:Choice>
              <mc:Fallback>
                <p:oleObj r:id="rId6" imgW="1866900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5320" y="2378710"/>
                        <a:ext cx="4721225" cy="237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17855"/>
            <a:ext cx="12075795" cy="14890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83260" y="2321560"/>
            <a:ext cx="3484880" cy="3402330"/>
            <a:chOff x="1076" y="3656"/>
            <a:chExt cx="5488" cy="535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27" y="4515"/>
              <a:ext cx="4074" cy="3757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1707" y="4492"/>
              <a:ext cx="4068" cy="383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568" y="4313"/>
              <a:ext cx="357" cy="3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18" y="8192"/>
              <a:ext cx="218" cy="2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654" y="4383"/>
              <a:ext cx="218" cy="2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72" y="7609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41" y="3656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72" y="4091"/>
              <a:ext cx="4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6" y="7869"/>
              <a:ext cx="4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5585" y="8091"/>
              <a:ext cx="357" cy="3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29" y="8192"/>
              <a:ext cx="4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6" y="6365"/>
              <a:ext cx="4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517" y="5446"/>
            <a:ext cx="1221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5" imgW="304800" imgH="215900" progId="Equation.KSEE3">
                    <p:embed/>
                  </p:oleObj>
                </mc:Choice>
                <mc:Fallback>
                  <p:oleObj r:id="rId5" imgW="304800" imgH="2159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17" y="5446"/>
                          <a:ext cx="1221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6119495" y="3274695"/>
            <a:ext cx="5809615" cy="1227455"/>
            <a:chOff x="9637" y="5190"/>
            <a:chExt cx="9149" cy="1933"/>
          </a:xfrm>
        </p:grpSpPr>
        <p:sp>
          <p:nvSpPr>
            <p:cNvPr id="37" name="文本框 36"/>
            <p:cNvSpPr txBox="1"/>
            <p:nvPr/>
          </p:nvSpPr>
          <p:spPr>
            <a:xfrm>
              <a:off x="9637" y="5409"/>
              <a:ext cx="914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合力为零：</a:t>
              </a:r>
              <a:endPara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对象 3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705" y="5190"/>
            <a:ext cx="4416" cy="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r:id="rId7" imgW="1219200" imgH="533400" progId="Equation.KSEE3">
                    <p:embed/>
                  </p:oleObj>
                </mc:Choice>
                <mc:Fallback>
                  <p:oleObj r:id="rId7" imgW="1219200" imgH="533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705" y="5190"/>
                          <a:ext cx="4416" cy="193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4481830" y="2301240"/>
            <a:ext cx="7447280" cy="1661795"/>
            <a:chOff x="7258" y="4209"/>
            <a:chExt cx="11728" cy="2617"/>
          </a:xfrm>
        </p:grpSpPr>
        <p:sp>
          <p:nvSpPr>
            <p:cNvPr id="36" name="文本框 35"/>
            <p:cNvSpPr txBox="1"/>
            <p:nvPr/>
          </p:nvSpPr>
          <p:spPr>
            <a:xfrm>
              <a:off x="9837" y="4241"/>
              <a:ext cx="914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在右下角电荷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Q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上建坐标系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Oxy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，则受力分析如图所示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258" y="4209"/>
              <a:ext cx="2378" cy="2617"/>
              <a:chOff x="7258" y="4209"/>
              <a:chExt cx="2378" cy="261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8621" y="6004"/>
                <a:ext cx="101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8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7258" y="4209"/>
                <a:ext cx="2318" cy="1968"/>
                <a:chOff x="9186" y="6879"/>
                <a:chExt cx="2318" cy="1968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H="1">
                  <a:off x="9447" y="8824"/>
                  <a:ext cx="1581" cy="2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11053" y="7156"/>
                  <a:ext cx="8" cy="16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/>
                <p:cNvSpPr txBox="1"/>
                <p:nvPr/>
              </p:nvSpPr>
              <p:spPr>
                <a:xfrm>
                  <a:off x="10489" y="6879"/>
                  <a:ext cx="1015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zh-CN" sz="2800" i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9186" y="8002"/>
                  <a:ext cx="1015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zh-CN" sz="2800" i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3" name="组合 52"/>
          <p:cNvGrpSpPr/>
          <p:nvPr/>
        </p:nvGrpSpPr>
        <p:grpSpPr>
          <a:xfrm>
            <a:off x="2385695" y="3811905"/>
            <a:ext cx="2740025" cy="2692400"/>
            <a:chOff x="12867" y="6571"/>
            <a:chExt cx="4315" cy="4240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4982" y="8999"/>
              <a:ext cx="1329" cy="1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6168" y="9989"/>
              <a:ext cx="10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13089" y="8913"/>
              <a:ext cx="1581" cy="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4870" y="6989"/>
              <a:ext cx="8" cy="16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4964" y="6837"/>
              <a:ext cx="10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13096" y="8913"/>
              <a:ext cx="1581" cy="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14877" y="7008"/>
              <a:ext cx="8" cy="16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4971" y="6571"/>
              <a:ext cx="1094" cy="1088"/>
              <a:chOff x="14971" y="6571"/>
              <a:chExt cx="1094" cy="108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4971" y="6837"/>
                <a:ext cx="101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i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5381" y="6571"/>
                <a:ext cx="68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zh-CN" altLang="en-US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2867" y="8881"/>
              <a:ext cx="1213" cy="1088"/>
              <a:chOff x="14971" y="6571"/>
              <a:chExt cx="1213" cy="1088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4971" y="6837"/>
                <a:ext cx="121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i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457" y="6571"/>
                <a:ext cx="68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zh-CN" altLang="en-US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6168" y="9661"/>
              <a:ext cx="68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9" name="对象 5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62675" y="4665028"/>
          <a:ext cx="559816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9" imgW="2730500" imgH="1016000" progId="Equation.KSEE3">
                  <p:embed/>
                </p:oleObj>
              </mc:Choice>
              <mc:Fallback>
                <p:oleObj r:id="rId9" imgW="2730500" imgH="1016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2675" y="4665028"/>
                        <a:ext cx="5598160" cy="20859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02615" y="165354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2935"/>
            <a:ext cx="12129135" cy="2103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7475" y="2750820"/>
            <a:ext cx="9073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没挖去∆</a:t>
            </a:r>
            <a:r>
              <a:rPr lang="en-US" altLang="zh-CN" sz="32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时，由对称性分析知球心</a:t>
            </a:r>
            <a:r>
              <a:rPr lang="en-US" altLang="zh-CN" sz="32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处场强为零。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7475" y="3334385"/>
            <a:ext cx="3066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挖去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∆</a:t>
            </a:r>
            <a:r>
              <a:rPr lang="en-US" altLang="zh-CN" sz="32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后，则：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5440" y="3334385"/>
          <a:ext cx="220218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787400" imgH="266700" progId="Equation.KSEE3">
                  <p:embed/>
                </p:oleObj>
              </mc:Choice>
              <mc:Fallback>
                <p:oleObj r:id="rId5" imgW="7874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5440" y="3334385"/>
                        <a:ext cx="2202180" cy="74612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87475" y="4371975"/>
            <a:ext cx="2660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∆</a:t>
            </a:r>
            <a:r>
              <a:rPr lang="en-US" altLang="zh-CN" sz="32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带电荷为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5860" y="4147185"/>
          <a:ext cx="250063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7" imgW="952500" imgH="393700" progId="Equation.KSEE3">
                  <p:embed/>
                </p:oleObj>
              </mc:Choice>
              <mc:Fallback>
                <p:oleObj r:id="rId7" imgW="952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5860" y="4147185"/>
                        <a:ext cx="2500630" cy="103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351280" y="5204460"/>
            <a:ext cx="10603865" cy="1104900"/>
            <a:chOff x="2128" y="8196"/>
            <a:chExt cx="16699" cy="1740"/>
          </a:xfrm>
        </p:grpSpPr>
        <p:sp>
          <p:nvSpPr>
            <p:cNvPr id="9" name="文本框 8"/>
            <p:cNvSpPr txBox="1"/>
            <p:nvPr/>
          </p:nvSpPr>
          <p:spPr>
            <a:xfrm>
              <a:off x="2128" y="8606"/>
              <a:ext cx="4829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∆</a:t>
              </a:r>
              <a:r>
                <a:rPr lang="en-US" altLang="zh-CN" sz="3200" i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S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场强大小为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：</a:t>
              </a: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957" y="8196"/>
            <a:ext cx="11871" cy="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r:id="rId9" imgW="2946400" imgH="431800" progId="Equation.KSEE3">
                    <p:embed/>
                  </p:oleObj>
                </mc:Choice>
                <mc:Fallback>
                  <p:oleObj r:id="rId9" imgW="29464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57" y="8196"/>
                          <a:ext cx="11871" cy="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51955" y="1506855"/>
          <a:ext cx="168973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1" imgW="660400" imgH="431800" progId="Equation.KSEE3">
                  <p:embed/>
                </p:oleObj>
              </mc:Choice>
              <mc:Fallback>
                <p:oleObj r:id="rId11" imgW="660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1955" y="1506855"/>
                        <a:ext cx="1689735" cy="11049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09980" y="2183130"/>
            <a:ext cx="21405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∆</a:t>
            </a:r>
            <a:r>
              <a:rPr lang="en-US" altLang="zh-CN" sz="32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" y="626110"/>
            <a:ext cx="12040235" cy="20561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251825" y="2500630"/>
            <a:ext cx="3939540" cy="607060"/>
            <a:chOff x="12995" y="3938"/>
            <a:chExt cx="6204" cy="956"/>
          </a:xfrm>
        </p:grpSpPr>
        <p:sp>
          <p:nvSpPr>
            <p:cNvPr id="42" name="文本框 41"/>
            <p:cNvSpPr txBox="1"/>
            <p:nvPr/>
          </p:nvSpPr>
          <p:spPr>
            <a:xfrm>
              <a:off x="12995" y="4072"/>
              <a:ext cx="7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13713" y="4415"/>
              <a:ext cx="4909" cy="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8641" y="3938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10650" y="1746250"/>
            <a:ext cx="1369695" cy="1482090"/>
            <a:chOff x="14190" y="2750"/>
            <a:chExt cx="2157" cy="2334"/>
          </a:xfrm>
        </p:grpSpPr>
        <p:sp>
          <p:nvSpPr>
            <p:cNvPr id="4" name="矩形 3"/>
            <p:cNvSpPr/>
            <p:nvPr/>
          </p:nvSpPr>
          <p:spPr>
            <a:xfrm>
              <a:off x="14508" y="3401"/>
              <a:ext cx="358" cy="15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508" y="3461"/>
              <a:ext cx="0" cy="954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879" y="3509"/>
              <a:ext cx="0" cy="954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190" y="4262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637" y="4253"/>
              <a:ext cx="17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86" y="2750"/>
              <a:ext cx="9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3195" y="1675765"/>
            <a:ext cx="423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解：如图，建坐标系</a:t>
            </a:r>
            <a:r>
              <a:rPr lang="en-US" altLang="zh-CN" sz="2800" i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1380" y="2184400"/>
            <a:ext cx="6250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在细棒上取线元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，与点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相距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93445" y="2715895"/>
            <a:ext cx="2159000" cy="1010920"/>
            <a:chOff x="1407" y="3973"/>
            <a:chExt cx="3400" cy="1592"/>
          </a:xfrm>
        </p:grpSpPr>
        <p:sp>
          <p:nvSpPr>
            <p:cNvPr id="13" name="文本框 12"/>
            <p:cNvSpPr txBox="1"/>
            <p:nvPr/>
          </p:nvSpPr>
          <p:spPr>
            <a:xfrm>
              <a:off x="1407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则</a:t>
              </a: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36" y="3973"/>
            <a:ext cx="2771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r:id="rId5" imgW="685800" imgH="393700" progId="Equation.KSEE3">
                    <p:embed/>
                  </p:oleObj>
                </mc:Choice>
                <mc:Fallback>
                  <p:oleObj r:id="rId5" imgW="6858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6" y="3973"/>
                          <a:ext cx="2771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926080" y="2715895"/>
            <a:ext cx="3420110" cy="1113155"/>
            <a:chOff x="1483" y="3921"/>
            <a:chExt cx="5386" cy="1753"/>
          </a:xfrm>
        </p:grpSpPr>
        <p:sp>
          <p:nvSpPr>
            <p:cNvPr id="18" name="文本框 17"/>
            <p:cNvSpPr txBox="1"/>
            <p:nvPr/>
          </p:nvSpPr>
          <p:spPr>
            <a:xfrm>
              <a:off x="1483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94" y="3921"/>
            <a:ext cx="4875" cy="1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r:id="rId7" imgW="1206500" imgH="431800" progId="Equation.KSEE3">
                    <p:embed/>
                  </p:oleObj>
                </mc:Choice>
                <mc:Fallback>
                  <p:oleObj r:id="rId7" imgW="12065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94" y="3921"/>
                          <a:ext cx="4875" cy="1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0915" y="3948430"/>
          <a:ext cx="831024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3238500" imgH="431800" progId="Equation.KSEE3">
                  <p:embed/>
                </p:oleObj>
              </mc:Choice>
              <mc:Fallback>
                <p:oleObj r:id="rId9" imgW="3238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0915" y="3948430"/>
                        <a:ext cx="831024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7610" y="5311140"/>
          <a:ext cx="423735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1651000" imgH="431800" progId="Equation.KSEE3">
                  <p:embed/>
                </p:oleObj>
              </mc:Choice>
              <mc:Fallback>
                <p:oleObj r:id="rId11" imgW="1651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7610" y="5311140"/>
                        <a:ext cx="423735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626110"/>
            <a:ext cx="12040235" cy="20561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68845" y="2699385"/>
            <a:ext cx="4367530" cy="546100"/>
            <a:chOff x="11506" y="4244"/>
            <a:chExt cx="6878" cy="860"/>
          </a:xfrm>
        </p:grpSpPr>
        <p:sp>
          <p:nvSpPr>
            <p:cNvPr id="42" name="文本框 41"/>
            <p:cNvSpPr txBox="1"/>
            <p:nvPr/>
          </p:nvSpPr>
          <p:spPr>
            <a:xfrm>
              <a:off x="17666" y="4244"/>
              <a:ext cx="7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11978" y="4484"/>
              <a:ext cx="576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1506" y="4282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66785" y="1746250"/>
            <a:ext cx="1236345" cy="1567180"/>
            <a:chOff x="13491" y="2750"/>
            <a:chExt cx="1947" cy="2468"/>
          </a:xfrm>
        </p:grpSpPr>
        <p:sp>
          <p:nvSpPr>
            <p:cNvPr id="4" name="矩形 3"/>
            <p:cNvSpPr/>
            <p:nvPr/>
          </p:nvSpPr>
          <p:spPr>
            <a:xfrm>
              <a:off x="14508" y="3401"/>
              <a:ext cx="358" cy="15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508" y="3461"/>
              <a:ext cx="0" cy="954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879" y="3509"/>
              <a:ext cx="0" cy="954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879" y="4262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491" y="4396"/>
              <a:ext cx="17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86" y="2750"/>
              <a:ext cx="9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1380" y="2184400"/>
            <a:ext cx="6250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93445" y="2715895"/>
            <a:ext cx="2159000" cy="1010920"/>
            <a:chOff x="1407" y="3973"/>
            <a:chExt cx="3400" cy="1592"/>
          </a:xfrm>
        </p:grpSpPr>
        <p:sp>
          <p:nvSpPr>
            <p:cNvPr id="13" name="文本框 12"/>
            <p:cNvSpPr txBox="1"/>
            <p:nvPr/>
          </p:nvSpPr>
          <p:spPr>
            <a:xfrm>
              <a:off x="1407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则</a:t>
              </a: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36" y="3973"/>
            <a:ext cx="2771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5" imgW="685800" imgH="393700" progId="Equation.KSEE3">
                    <p:embed/>
                  </p:oleObj>
                </mc:Choice>
                <mc:Fallback>
                  <p:oleObj r:id="rId5" imgW="6858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6" y="3973"/>
                          <a:ext cx="2771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926080" y="2715895"/>
            <a:ext cx="3061970" cy="1113155"/>
            <a:chOff x="1483" y="3921"/>
            <a:chExt cx="4822" cy="1753"/>
          </a:xfrm>
        </p:grpSpPr>
        <p:sp>
          <p:nvSpPr>
            <p:cNvPr id="18" name="文本框 17"/>
            <p:cNvSpPr txBox="1"/>
            <p:nvPr/>
          </p:nvSpPr>
          <p:spPr>
            <a:xfrm>
              <a:off x="1483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558" y="3921"/>
            <a:ext cx="3747" cy="1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r:id="rId7" imgW="927100" imgH="431800" progId="Equation.KSEE3">
                    <p:embed/>
                  </p:oleObj>
                </mc:Choice>
                <mc:Fallback>
                  <p:oleObj r:id="rId7" imgW="9271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58" y="3921"/>
                          <a:ext cx="3747" cy="1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25245" y="3962400"/>
          <a:ext cx="762698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9" imgW="2971800" imgH="431800" progId="Equation.KSEE3">
                  <p:embed/>
                </p:oleObj>
              </mc:Choice>
              <mc:Fallback>
                <p:oleObj r:id="rId9" imgW="2971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5245" y="3962400"/>
                        <a:ext cx="762698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3135" y="5311140"/>
          <a:ext cx="472630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11" imgW="1841500" imgH="431800" progId="Equation.KSEE3">
                  <p:embed/>
                </p:oleObj>
              </mc:Choice>
              <mc:Fallback>
                <p:oleObj r:id="rId11" imgW="1841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3135" y="5311140"/>
                        <a:ext cx="472630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" y="565150"/>
            <a:ext cx="12016740" cy="4983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3195" y="1999615"/>
            <a:ext cx="8943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解：</a:t>
            </a:r>
            <a:r>
              <a:rPr 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由圆环的对称性知，其在圆心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处的电场强度为零。因此，只需要求解细绳在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点的场强。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960" y="3009900"/>
            <a:ext cx="423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如图，建坐标系</a:t>
            </a:r>
            <a:r>
              <a:rPr lang="en-US" altLang="zh-CN" sz="2800" i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8581390" y="2978150"/>
            <a:ext cx="3348355" cy="354965"/>
            <a:chOff x="13713" y="4370"/>
            <a:chExt cx="5273" cy="559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13713" y="4415"/>
              <a:ext cx="4909" cy="20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 rot="5100000">
              <a:off x="18295" y="4238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2878" y="5388610"/>
          <a:ext cx="9386570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3657600" imgH="431800" progId="Equation.KSEE3">
                  <p:embed/>
                </p:oleObj>
              </mc:Choice>
              <mc:Fallback>
                <p:oleObj r:id="rId5" imgW="36576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878" y="5388610"/>
                        <a:ext cx="9386570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3195" y="3683000"/>
            <a:ext cx="710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在细绳棒上取线元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，与圆心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相距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256395" y="2681605"/>
            <a:ext cx="963930" cy="906780"/>
            <a:chOff x="14577" y="4223"/>
            <a:chExt cx="1518" cy="1428"/>
          </a:xfrm>
        </p:grpSpPr>
        <p:sp>
          <p:nvSpPr>
            <p:cNvPr id="6" name="文本框 5"/>
            <p:cNvSpPr txBox="1"/>
            <p:nvPr/>
          </p:nvSpPr>
          <p:spPr>
            <a:xfrm rot="21300000">
              <a:off x="15242" y="4829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577" y="4223"/>
              <a:ext cx="1518" cy="1027"/>
              <a:chOff x="14577" y="4223"/>
              <a:chExt cx="1518" cy="1027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5920" y="4650"/>
                <a:ext cx="0" cy="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4577" y="4223"/>
                <a:ext cx="151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+d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8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18745" y="4255770"/>
            <a:ext cx="2304415" cy="1010920"/>
            <a:chOff x="1407" y="3973"/>
            <a:chExt cx="3629" cy="1592"/>
          </a:xfrm>
        </p:grpSpPr>
        <p:sp>
          <p:nvSpPr>
            <p:cNvPr id="13" name="文本框 12"/>
            <p:cNvSpPr txBox="1"/>
            <p:nvPr/>
          </p:nvSpPr>
          <p:spPr>
            <a:xfrm>
              <a:off x="1407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则</a:t>
              </a: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08" y="3973"/>
            <a:ext cx="3028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r:id="rId7" imgW="749300" imgH="393700" progId="Equation.KSEE3">
                    <p:embed/>
                  </p:oleObj>
                </mc:Choice>
                <mc:Fallback>
                  <p:oleObj r:id="rId7" imgW="7493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08" y="3973"/>
                          <a:ext cx="3028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278380" y="4275455"/>
            <a:ext cx="2675890" cy="1113155"/>
            <a:chOff x="1483" y="3952"/>
            <a:chExt cx="4214" cy="1753"/>
          </a:xfrm>
        </p:grpSpPr>
        <p:sp>
          <p:nvSpPr>
            <p:cNvPr id="18" name="文本框 17"/>
            <p:cNvSpPr txBox="1"/>
            <p:nvPr/>
          </p:nvSpPr>
          <p:spPr>
            <a:xfrm>
              <a:off x="1483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50" y="3952"/>
            <a:ext cx="3747" cy="1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r:id="rId9" imgW="927100" imgH="431800" progId="Equation.KSEE3">
                    <p:embed/>
                  </p:oleObj>
                </mc:Choice>
                <mc:Fallback>
                  <p:oleObj r:id="rId9" imgW="9271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50" y="3952"/>
                          <a:ext cx="3747" cy="1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0" grpId="2"/>
      <p:bldP spid="3" grpId="1"/>
      <p:bldP spid="3" grpId="2"/>
      <p:bldP spid="12" grpId="1"/>
      <p:bldP spid="1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" y="565150"/>
            <a:ext cx="12016740" cy="49834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16200000">
            <a:off x="8581390" y="2978150"/>
            <a:ext cx="3348355" cy="354965"/>
            <a:chOff x="13713" y="4370"/>
            <a:chExt cx="5273" cy="559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13713" y="4415"/>
              <a:ext cx="4909" cy="20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 rot="5100000">
              <a:off x="18295" y="4238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380" y="5389245"/>
          <a:ext cx="700849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5" imgW="2730500" imgH="431800" progId="Equation.KSEE3">
                  <p:embed/>
                </p:oleObj>
              </mc:Choice>
              <mc:Fallback>
                <p:oleObj r:id="rId5" imgW="2730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" y="5389245"/>
                        <a:ext cx="700849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9256395" y="2681605"/>
            <a:ext cx="963930" cy="906780"/>
            <a:chOff x="14577" y="4223"/>
            <a:chExt cx="1518" cy="1428"/>
          </a:xfrm>
        </p:grpSpPr>
        <p:sp>
          <p:nvSpPr>
            <p:cNvPr id="6" name="文本框 5"/>
            <p:cNvSpPr txBox="1"/>
            <p:nvPr/>
          </p:nvSpPr>
          <p:spPr>
            <a:xfrm rot="21300000">
              <a:off x="15242" y="4829"/>
              <a:ext cx="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577" y="4223"/>
              <a:ext cx="1518" cy="1027"/>
              <a:chOff x="14577" y="4223"/>
              <a:chExt cx="1518" cy="1027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5920" y="4650"/>
                <a:ext cx="0" cy="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4577" y="4223"/>
                <a:ext cx="151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+d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8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380" y="4255770"/>
          <a:ext cx="1922780" cy="101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7" imgW="749300" imgH="393700" progId="Equation.KSEE3">
                  <p:embed/>
                </p:oleObj>
              </mc:Choice>
              <mc:Fallback>
                <p:oleObj r:id="rId7" imgW="749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" y="4255770"/>
                        <a:ext cx="1922780" cy="101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278380" y="4275455"/>
            <a:ext cx="2675890" cy="1113155"/>
            <a:chOff x="1483" y="3952"/>
            <a:chExt cx="4214" cy="1753"/>
          </a:xfrm>
        </p:grpSpPr>
        <p:sp>
          <p:nvSpPr>
            <p:cNvPr id="18" name="文本框 17"/>
            <p:cNvSpPr txBox="1"/>
            <p:nvPr/>
          </p:nvSpPr>
          <p:spPr>
            <a:xfrm>
              <a:off x="1483" y="4358"/>
              <a:ext cx="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50" y="3952"/>
            <a:ext cx="3747" cy="1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r:id="rId9" imgW="927100" imgH="431800" progId="Equation.KSEE3">
                    <p:embed/>
                  </p:oleObj>
                </mc:Choice>
                <mc:Fallback>
                  <p:oleObj r:id="rId9" imgW="9271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50" y="3952"/>
                          <a:ext cx="3747" cy="1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8006715" y="5684520"/>
            <a:ext cx="2834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方向：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轴负方向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1820" y="3733800"/>
            <a:ext cx="1244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1"/>
      <p:bldP spid="20" grpId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405</Words>
  <Application>Microsoft Office PowerPoint</Application>
  <PresentationFormat>宽屏</PresentationFormat>
  <Paragraphs>81</Paragraphs>
  <Slides>10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279</cp:revision>
  <dcterms:created xsi:type="dcterms:W3CDTF">2019-06-19T02:08:00Z</dcterms:created>
  <dcterms:modified xsi:type="dcterms:W3CDTF">2021-04-25T12:08:30Z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