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417" r:id="rId2"/>
    <p:sldId id="418" r:id="rId3"/>
    <p:sldId id="427" r:id="rId4"/>
    <p:sldId id="419" r:id="rId5"/>
    <p:sldId id="420" r:id="rId6"/>
    <p:sldId id="421" r:id="rId7"/>
    <p:sldId id="422" r:id="rId8"/>
    <p:sldId id="423" r:id="rId9"/>
    <p:sldId id="424" r:id="rId10"/>
    <p:sldId id="435" r:id="rId11"/>
    <p:sldId id="425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4">
          <p15:clr>
            <a:srgbClr val="A4A3A4"/>
          </p15:clr>
        </p15:guide>
        <p15:guide id="2" pos="384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2" d="100"/>
          <a:sy n="72" d="100"/>
        </p:scale>
        <p:origin x="144" y="66"/>
      </p:cViewPr>
      <p:guideLst>
        <p:guide orient="horz" pos="2194"/>
        <p:guide pos="3844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4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7" Type="http://schemas.openxmlformats.org/officeDocument/2006/relationships/image" Target="../media/image20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4" Type="http://schemas.openxmlformats.org/officeDocument/2006/relationships/image" Target="../media/image2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5" Type="http://schemas.openxmlformats.org/officeDocument/2006/relationships/image" Target="../media/image44.wmf"/><Relationship Id="rId4" Type="http://schemas.openxmlformats.org/officeDocument/2006/relationships/image" Target="../media/image4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2021/5/9</a:t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01996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2021/5/9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149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7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2.xml"/><Relationship Id="rId4" Type="http://schemas.openxmlformats.org/officeDocument/2006/relationships/tags" Target="../tags/tag6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2021/5/9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2021/5/9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858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11430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6002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20574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2021/5/9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914400" marR="0" lvl="2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371600" marR="0" lvl="3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828800" marR="0" lvl="4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lnSpc>
                <a:spcPct val="13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2021/5/9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2021/5/9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2021/5/9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2021/5/9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1264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单击此处编辑文本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2021/5/9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单击此处编辑文本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00" y="608400"/>
            <a:ext cx="109692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00" y="1515600"/>
            <a:ext cx="10969200" cy="473688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3" Type="http://schemas.openxmlformats.org/officeDocument/2006/relationships/tags" Target="../tags/tag79.xml"/><Relationship Id="rId7" Type="http://schemas.openxmlformats.org/officeDocument/2006/relationships/image" Target="../media/image37.wmf"/><Relationship Id="rId2" Type="http://schemas.openxmlformats.org/officeDocument/2006/relationships/tags" Target="../tags/tag78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9.bin"/><Relationship Id="rId11" Type="http://schemas.openxmlformats.org/officeDocument/2006/relationships/image" Target="../media/image39.wmf"/><Relationship Id="rId5" Type="http://schemas.openxmlformats.org/officeDocument/2006/relationships/slideLayout" Target="../slideLayouts/slideLayout2.xml"/><Relationship Id="rId10" Type="http://schemas.openxmlformats.org/officeDocument/2006/relationships/oleObject" Target="../embeddings/oleObject31.bin"/><Relationship Id="rId4" Type="http://schemas.openxmlformats.org/officeDocument/2006/relationships/tags" Target="../tags/tag80.xml"/><Relationship Id="rId9" Type="http://schemas.openxmlformats.org/officeDocument/2006/relationships/image" Target="../media/image38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emf"/><Relationship Id="rId13" Type="http://schemas.openxmlformats.org/officeDocument/2006/relationships/oleObject" Target="../embeddings/oleObject34.bin"/><Relationship Id="rId18" Type="http://schemas.openxmlformats.org/officeDocument/2006/relationships/image" Target="../media/image44.wmf"/><Relationship Id="rId3" Type="http://schemas.openxmlformats.org/officeDocument/2006/relationships/tags" Target="../tags/tag82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41.wmf"/><Relationship Id="rId17" Type="http://schemas.openxmlformats.org/officeDocument/2006/relationships/oleObject" Target="../embeddings/oleObject36.bin"/><Relationship Id="rId2" Type="http://schemas.openxmlformats.org/officeDocument/2006/relationships/tags" Target="../tags/tag81.xml"/><Relationship Id="rId16" Type="http://schemas.openxmlformats.org/officeDocument/2006/relationships/image" Target="../media/image43.wmf"/><Relationship Id="rId1" Type="http://schemas.openxmlformats.org/officeDocument/2006/relationships/vmlDrawing" Target="../drawings/vmlDrawing9.vml"/><Relationship Id="rId6" Type="http://schemas.openxmlformats.org/officeDocument/2006/relationships/tags" Target="../tags/tag85.xml"/><Relationship Id="rId11" Type="http://schemas.openxmlformats.org/officeDocument/2006/relationships/oleObject" Target="../embeddings/oleObject33.bin"/><Relationship Id="rId5" Type="http://schemas.openxmlformats.org/officeDocument/2006/relationships/tags" Target="../tags/tag84.xml"/><Relationship Id="rId15" Type="http://schemas.openxmlformats.org/officeDocument/2006/relationships/oleObject" Target="../embeddings/oleObject35.bin"/><Relationship Id="rId10" Type="http://schemas.openxmlformats.org/officeDocument/2006/relationships/image" Target="../media/image40.wmf"/><Relationship Id="rId4" Type="http://schemas.openxmlformats.org/officeDocument/2006/relationships/tags" Target="../tags/tag83.xml"/><Relationship Id="rId9" Type="http://schemas.openxmlformats.org/officeDocument/2006/relationships/oleObject" Target="../embeddings/oleObject32.bin"/><Relationship Id="rId14" Type="http://schemas.openxmlformats.org/officeDocument/2006/relationships/image" Target="../media/image42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13" Type="http://schemas.openxmlformats.org/officeDocument/2006/relationships/image" Target="../media/image4.wmf"/><Relationship Id="rId3" Type="http://schemas.openxmlformats.org/officeDocument/2006/relationships/tags" Target="../tags/tag65.xml"/><Relationship Id="rId7" Type="http://schemas.openxmlformats.org/officeDocument/2006/relationships/image" Target="../media/image5.emf"/><Relationship Id="rId12" Type="http://schemas.openxmlformats.org/officeDocument/2006/relationships/oleObject" Target="../embeddings/oleObject3.bin"/><Relationship Id="rId2" Type="http://schemas.openxmlformats.org/officeDocument/2006/relationships/tags" Target="../tags/tag64.xml"/><Relationship Id="rId1" Type="http://schemas.openxmlformats.org/officeDocument/2006/relationships/vmlDrawing" Target="../drawings/vmlDrawing1.v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3.wmf"/><Relationship Id="rId5" Type="http://schemas.openxmlformats.org/officeDocument/2006/relationships/tags" Target="../tags/tag67.xml"/><Relationship Id="rId10" Type="http://schemas.openxmlformats.org/officeDocument/2006/relationships/oleObject" Target="../embeddings/oleObject2.bin"/><Relationship Id="rId4" Type="http://schemas.openxmlformats.org/officeDocument/2006/relationships/tags" Target="../tags/tag66.xml"/><Relationship Id="rId9" Type="http://schemas.openxmlformats.org/officeDocument/2006/relationships/image" Target="../media/image2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9.wmf"/><Relationship Id="rId3" Type="http://schemas.openxmlformats.org/officeDocument/2006/relationships/tags" Target="../tags/tag69.xml"/><Relationship Id="rId7" Type="http://schemas.openxmlformats.org/officeDocument/2006/relationships/image" Target="../media/image6.wmf"/><Relationship Id="rId12" Type="http://schemas.openxmlformats.org/officeDocument/2006/relationships/oleObject" Target="../embeddings/oleObject7.bin"/><Relationship Id="rId2" Type="http://schemas.openxmlformats.org/officeDocument/2006/relationships/tags" Target="../tags/tag68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8.wmf"/><Relationship Id="rId5" Type="http://schemas.openxmlformats.org/officeDocument/2006/relationships/image" Target="../media/image10.emf"/><Relationship Id="rId10" Type="http://schemas.openxmlformats.org/officeDocument/2006/relationships/oleObject" Target="../embeddings/oleObject6.bin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7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9.bin"/><Relationship Id="rId2" Type="http://schemas.openxmlformats.org/officeDocument/2006/relationships/tags" Target="../tags/tag70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3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oleObject" Target="../embeddings/oleObject14.bin"/><Relationship Id="rId18" Type="http://schemas.openxmlformats.org/officeDocument/2006/relationships/image" Target="../media/image20.wmf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7.wmf"/><Relationship Id="rId17" Type="http://schemas.openxmlformats.org/officeDocument/2006/relationships/oleObject" Target="../embeddings/oleObject16.bin"/><Relationship Id="rId2" Type="http://schemas.openxmlformats.org/officeDocument/2006/relationships/tags" Target="../tags/tag71.xml"/><Relationship Id="rId16" Type="http://schemas.openxmlformats.org/officeDocument/2006/relationships/image" Target="../media/image19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5" Type="http://schemas.openxmlformats.org/officeDocument/2006/relationships/oleObject" Target="../embeddings/oleObject15.bin"/><Relationship Id="rId10" Type="http://schemas.openxmlformats.org/officeDocument/2006/relationships/image" Target="../media/image16.wmf"/><Relationship Id="rId4" Type="http://schemas.openxmlformats.org/officeDocument/2006/relationships/image" Target="../media/image21.emf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18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13" Type="http://schemas.openxmlformats.org/officeDocument/2006/relationships/image" Target="../media/image25.wmf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18.bin"/><Relationship Id="rId12" Type="http://schemas.openxmlformats.org/officeDocument/2006/relationships/oleObject" Target="../embeddings/oleObject21.bin"/><Relationship Id="rId2" Type="http://schemas.openxmlformats.org/officeDocument/2006/relationships/tags" Target="../tags/tag7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2.wmf"/><Relationship Id="rId11" Type="http://schemas.openxmlformats.org/officeDocument/2006/relationships/image" Target="../media/image24.wmf"/><Relationship Id="rId5" Type="http://schemas.openxmlformats.org/officeDocument/2006/relationships/oleObject" Target="../embeddings/oleObject17.bin"/><Relationship Id="rId10" Type="http://schemas.openxmlformats.org/officeDocument/2006/relationships/oleObject" Target="../embeddings/oleObject20.bin"/><Relationship Id="rId4" Type="http://schemas.openxmlformats.org/officeDocument/2006/relationships/image" Target="../media/image26.emf"/><Relationship Id="rId9" Type="http://schemas.openxmlformats.org/officeDocument/2006/relationships/image" Target="../media/image23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13" Type="http://schemas.openxmlformats.org/officeDocument/2006/relationships/oleObject" Target="../embeddings/oleObject25.bin"/><Relationship Id="rId3" Type="http://schemas.openxmlformats.org/officeDocument/2006/relationships/tags" Target="../tags/tag74.xml"/><Relationship Id="rId7" Type="http://schemas.openxmlformats.org/officeDocument/2006/relationships/oleObject" Target="../embeddings/oleObject22.bin"/><Relationship Id="rId12" Type="http://schemas.openxmlformats.org/officeDocument/2006/relationships/image" Target="../media/image29.wmf"/><Relationship Id="rId2" Type="http://schemas.openxmlformats.org/officeDocument/2006/relationships/tags" Target="../tags/tag73.xml"/><Relationship Id="rId16" Type="http://schemas.openxmlformats.org/officeDocument/2006/relationships/image" Target="../media/image31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32.emf"/><Relationship Id="rId11" Type="http://schemas.openxmlformats.org/officeDocument/2006/relationships/oleObject" Target="../embeddings/oleObject24.bin"/><Relationship Id="rId5" Type="http://schemas.openxmlformats.org/officeDocument/2006/relationships/slideLayout" Target="../slideLayouts/slideLayout2.xml"/><Relationship Id="rId15" Type="http://schemas.openxmlformats.org/officeDocument/2006/relationships/oleObject" Target="../embeddings/oleObject26.bin"/><Relationship Id="rId10" Type="http://schemas.openxmlformats.org/officeDocument/2006/relationships/image" Target="../media/image28.wmf"/><Relationship Id="rId4" Type="http://schemas.openxmlformats.org/officeDocument/2006/relationships/tags" Target="../tags/tag75.xml"/><Relationship Id="rId9" Type="http://schemas.openxmlformats.org/officeDocument/2006/relationships/oleObject" Target="../embeddings/oleObject23.bin"/><Relationship Id="rId14" Type="http://schemas.openxmlformats.org/officeDocument/2006/relationships/image" Target="../media/image30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28.bin"/><Relationship Id="rId2" Type="http://schemas.openxmlformats.org/officeDocument/2006/relationships/tags" Target="../tags/tag7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3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50" y="1285875"/>
            <a:ext cx="11391900" cy="428625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960120" y="294640"/>
            <a:ext cx="8933815" cy="2122170"/>
            <a:chOff x="1512" y="464"/>
            <a:chExt cx="14069" cy="3342"/>
          </a:xfrm>
        </p:grpSpPr>
        <p:sp>
          <p:nvSpPr>
            <p:cNvPr id="24" name="文本框 23"/>
            <p:cNvSpPr txBox="1"/>
            <p:nvPr/>
          </p:nvSpPr>
          <p:spPr>
            <a:xfrm>
              <a:off x="1512" y="1724"/>
              <a:ext cx="4256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由高斯定理得：</a:t>
              </a:r>
            </a:p>
          </p:txBody>
        </p:sp>
        <p:graphicFrame>
          <p:nvGraphicFramePr>
            <p:cNvPr id="26" name="对象 25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5615" y="464"/>
            <a:ext cx="9966" cy="33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2" r:id="rId6" imgW="2806700" imgH="939800" progId="Equation.KSEE3">
                    <p:embed/>
                  </p:oleObj>
                </mc:Choice>
                <mc:Fallback>
                  <p:oleObj r:id="rId6" imgW="2806700" imgH="939800" progId="Equation.KSEE3">
                    <p:embed/>
                    <p:pic>
                      <p:nvPicPr>
                        <p:cNvPr id="0" name="图片 3072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5615" y="464"/>
                          <a:ext cx="9966" cy="334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组合 8"/>
          <p:cNvGrpSpPr/>
          <p:nvPr/>
        </p:nvGrpSpPr>
        <p:grpSpPr>
          <a:xfrm>
            <a:off x="711200" y="2524125"/>
            <a:ext cx="10638790" cy="1706880"/>
            <a:chOff x="1120" y="3975"/>
            <a:chExt cx="16754" cy="2688"/>
          </a:xfrm>
        </p:grpSpPr>
        <p:sp>
          <p:nvSpPr>
            <p:cNvPr id="11" name="文本框 10"/>
            <p:cNvSpPr txBox="1"/>
            <p:nvPr/>
          </p:nvSpPr>
          <p:spPr>
            <a:xfrm>
              <a:off x="1120" y="3975"/>
              <a:ext cx="4495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（</a:t>
              </a:r>
              <a:r>
                <a:rPr lang="en-US" altLang="zh-CN" sz="2800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2</a:t>
              </a:r>
              <a:r>
                <a:rPr lang="zh-CN" altLang="en-US" sz="2800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）</a:t>
              </a:r>
              <a:r>
                <a:rPr lang="en-US" altLang="zh-CN" sz="2800" i="1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r </a:t>
              </a:r>
              <a:r>
                <a:rPr lang="en-US" altLang="zh-CN" sz="2800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&lt; </a:t>
              </a:r>
              <a:r>
                <a:rPr lang="en-US" altLang="zh-CN" sz="2800" i="1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R</a:t>
              </a:r>
              <a:r>
                <a:rPr lang="zh-CN" altLang="en-US" sz="2800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时</a:t>
              </a:r>
              <a:r>
                <a:rPr lang="en-US" altLang="zh-CN" sz="2800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:</a:t>
              </a:r>
            </a:p>
          </p:txBody>
        </p:sp>
        <p:graphicFrame>
          <p:nvGraphicFramePr>
            <p:cNvPr id="58" name="对象 57">
              <a:hlinkClick r:id="" action="ppaction://ole?verb=0"/>
            </p:cNvPr>
            <p:cNvGraphicFramePr>
              <a:graphicFrameLocks noChangeAspect="1"/>
            </p:cNvGraphicFramePr>
            <p:nvPr>
              <p:custDataLst>
                <p:tags r:id="rId4"/>
              </p:custDataLst>
            </p:nvPr>
          </p:nvGraphicFramePr>
          <p:xfrm>
            <a:off x="2478" y="5009"/>
            <a:ext cx="15397" cy="16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3" r:id="rId8" imgW="4254500" imgH="457200" progId="Equation.KSEE3">
                    <p:embed/>
                  </p:oleObj>
                </mc:Choice>
                <mc:Fallback>
                  <p:oleObj r:id="rId8" imgW="4254500" imgH="4572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2478" y="5009"/>
                          <a:ext cx="15397" cy="165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组合 9"/>
          <p:cNvGrpSpPr/>
          <p:nvPr/>
        </p:nvGrpSpPr>
        <p:grpSpPr>
          <a:xfrm>
            <a:off x="1443990" y="4575175"/>
            <a:ext cx="7522845" cy="1050925"/>
            <a:chOff x="2035" y="7225"/>
            <a:chExt cx="11847" cy="1655"/>
          </a:xfrm>
        </p:grpSpPr>
        <p:sp>
          <p:nvSpPr>
            <p:cNvPr id="6" name="文本框 5"/>
            <p:cNvSpPr txBox="1"/>
            <p:nvPr/>
          </p:nvSpPr>
          <p:spPr>
            <a:xfrm>
              <a:off x="2035" y="7502"/>
              <a:ext cx="2666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i="1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r </a:t>
              </a:r>
              <a:r>
                <a:rPr lang="en-US" altLang="zh-CN" sz="2800">
                  <a:latin typeface="Times New Roman" panose="02020603050405020304" pitchFamily="18" charset="0"/>
                  <a:ea typeface="华文楷体" panose="02010600040101010101" charset="-122"/>
                  <a:cs typeface="Times New Roman" panose="02020603050405020304" pitchFamily="18" charset="0"/>
                </a:rPr>
                <a:t>≥</a:t>
              </a:r>
              <a:r>
                <a:rPr lang="en-US" altLang="zh-CN" sz="2800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 </a:t>
              </a:r>
              <a:r>
                <a:rPr lang="en-US" altLang="zh-CN" sz="2800" i="1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R</a:t>
              </a:r>
              <a:r>
                <a:rPr lang="zh-CN" altLang="en-US" sz="2800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时</a:t>
              </a:r>
              <a:r>
                <a:rPr lang="en-US" altLang="zh-CN" sz="2800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:</a:t>
              </a:r>
            </a:p>
          </p:txBody>
        </p:sp>
        <p:graphicFrame>
          <p:nvGraphicFramePr>
            <p:cNvPr id="7" name="对象 6">
              <a:hlinkClick r:id="" action="ppaction://ole?verb=0"/>
            </p:cNvPr>
            <p:cNvGraphicFramePr>
              <a:graphicFrameLocks noChangeAspect="1"/>
            </p:cNvGraphicFramePr>
            <p:nvPr>
              <p:custDataLst>
                <p:tags r:id="rId3"/>
              </p:custDataLst>
            </p:nvPr>
          </p:nvGraphicFramePr>
          <p:xfrm>
            <a:off x="4140" y="7225"/>
            <a:ext cx="9742" cy="16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4" r:id="rId10" imgW="2691765" imgH="457200" progId="Equation.KSEE3">
                    <p:embed/>
                  </p:oleObj>
                </mc:Choice>
                <mc:Fallback>
                  <p:oleObj r:id="rId10" imgW="2691765" imgH="4572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4140" y="7225"/>
                          <a:ext cx="9742" cy="165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" name="标题 1"/>
          <p:cNvSpPr>
            <a:spLocks noGrp="1"/>
          </p:cNvSpPr>
          <p:nvPr/>
        </p:nvSpPr>
        <p:spPr>
          <a:xfrm>
            <a:off x="18415" y="18415"/>
            <a:ext cx="3648710" cy="705485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 fontScale="80000" lnSpcReduction="10000"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练习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十五</a:t>
            </a:r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第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8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题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+</a:t>
            </a: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/>
          <p:cNvSpPr>
            <a:spLocks noGrp="1"/>
          </p:cNvSpPr>
          <p:nvPr/>
        </p:nvSpPr>
        <p:spPr>
          <a:xfrm>
            <a:off x="18415" y="18415"/>
            <a:ext cx="3648710" cy="705485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 fontScale="90000"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练习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十五</a:t>
            </a:r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第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9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题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130" y="593725"/>
            <a:ext cx="12115800" cy="1581150"/>
          </a:xfrm>
          <a:prstGeom prst="rect">
            <a:avLst/>
          </a:prstGeom>
        </p:spPr>
      </p:pic>
      <p:grpSp>
        <p:nvGrpSpPr>
          <p:cNvPr id="39" name="组合 38"/>
          <p:cNvGrpSpPr/>
          <p:nvPr/>
        </p:nvGrpSpPr>
        <p:grpSpPr>
          <a:xfrm>
            <a:off x="491490" y="3583940"/>
            <a:ext cx="1744980" cy="1822450"/>
            <a:chOff x="774" y="5644"/>
            <a:chExt cx="2748" cy="2870"/>
          </a:xfrm>
        </p:grpSpPr>
        <p:grpSp>
          <p:nvGrpSpPr>
            <p:cNvPr id="56" name="组合 55"/>
            <p:cNvGrpSpPr/>
            <p:nvPr/>
          </p:nvGrpSpPr>
          <p:grpSpPr>
            <a:xfrm>
              <a:off x="774" y="5644"/>
              <a:ext cx="2749" cy="2870"/>
              <a:chOff x="1240" y="7683"/>
              <a:chExt cx="2749" cy="2870"/>
            </a:xfrm>
          </p:grpSpPr>
          <p:grpSp>
            <p:nvGrpSpPr>
              <p:cNvPr id="23" name="组合 22"/>
              <p:cNvGrpSpPr/>
              <p:nvPr/>
            </p:nvGrpSpPr>
            <p:grpSpPr>
              <a:xfrm>
                <a:off x="2563" y="9081"/>
                <a:ext cx="1426" cy="822"/>
                <a:chOff x="1758" y="9033"/>
                <a:chExt cx="1426" cy="822"/>
              </a:xfrm>
            </p:grpSpPr>
            <p:cxnSp>
              <p:nvCxnSpPr>
                <p:cNvPr id="3" name="直接连接符 2"/>
                <p:cNvCxnSpPr>
                  <a:endCxn id="49" idx="6"/>
                </p:cNvCxnSpPr>
                <p:nvPr/>
              </p:nvCxnSpPr>
              <p:spPr>
                <a:xfrm>
                  <a:off x="1758" y="9059"/>
                  <a:ext cx="1426" cy="11"/>
                </a:xfrm>
                <a:prstGeom prst="line">
                  <a:avLst/>
                </a:prstGeom>
                <a:ln w="38100" cmpd="sng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文本框 24"/>
                <p:cNvSpPr txBox="1"/>
                <p:nvPr/>
              </p:nvSpPr>
              <p:spPr>
                <a:xfrm>
                  <a:off x="2156" y="9033"/>
                  <a:ext cx="506" cy="82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b="1" 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华文楷体" panose="02010600040101010101" charset="-122"/>
                      <a:cs typeface="Times New Roman" panose="02020603050405020304" pitchFamily="18" charset="0"/>
                    </a:rPr>
                    <a:t>r</a:t>
                  </a:r>
                </a:p>
              </p:txBody>
            </p:sp>
          </p:grpSp>
          <p:sp>
            <p:nvSpPr>
              <p:cNvPr id="49" name="椭圆 48"/>
              <p:cNvSpPr/>
              <p:nvPr/>
            </p:nvSpPr>
            <p:spPr>
              <a:xfrm>
                <a:off x="1240" y="7683"/>
                <a:ext cx="2749" cy="2870"/>
              </a:xfrm>
              <a:prstGeom prst="ellipse">
                <a:avLst/>
              </a:prstGeom>
              <a:solidFill>
                <a:srgbClr val="FF0000">
                  <a:alpha val="36000"/>
                </a:srgbClr>
              </a:solidFill>
              <a:ln w="38100" cmpd="sng"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" name="组合 62"/>
            <p:cNvGrpSpPr/>
            <p:nvPr/>
          </p:nvGrpSpPr>
          <p:grpSpPr>
            <a:xfrm>
              <a:off x="1215" y="5822"/>
              <a:ext cx="1876" cy="2188"/>
              <a:chOff x="1681" y="7823"/>
              <a:chExt cx="1876" cy="2188"/>
            </a:xfrm>
          </p:grpSpPr>
          <p:cxnSp>
            <p:nvCxnSpPr>
              <p:cNvPr id="57" name="直接连接符 56"/>
              <p:cNvCxnSpPr/>
              <p:nvPr/>
            </p:nvCxnSpPr>
            <p:spPr>
              <a:xfrm flipV="1">
                <a:off x="2617" y="8411"/>
                <a:ext cx="259" cy="715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文本框 57"/>
              <p:cNvSpPr txBox="1"/>
              <p:nvPr/>
            </p:nvSpPr>
            <p:spPr>
              <a:xfrm>
                <a:off x="2259" y="8356"/>
                <a:ext cx="537" cy="8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i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</a:p>
            </p:txBody>
          </p:sp>
          <p:sp>
            <p:nvSpPr>
              <p:cNvPr id="59" name="椭圆 58"/>
              <p:cNvSpPr/>
              <p:nvPr/>
            </p:nvSpPr>
            <p:spPr>
              <a:xfrm>
                <a:off x="1871" y="8356"/>
                <a:ext cx="1481" cy="1473"/>
              </a:xfrm>
              <a:prstGeom prst="ellipse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59"/>
              <p:cNvSpPr/>
              <p:nvPr/>
            </p:nvSpPr>
            <p:spPr>
              <a:xfrm>
                <a:off x="1681" y="8135"/>
                <a:ext cx="1876" cy="1876"/>
              </a:xfrm>
              <a:prstGeom prst="ellipse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文本框 61"/>
              <p:cNvSpPr txBox="1"/>
              <p:nvPr/>
            </p:nvSpPr>
            <p:spPr>
              <a:xfrm>
                <a:off x="2338" y="7823"/>
                <a:ext cx="817" cy="8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altLang="zh-CN" sz="2800" i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</a:p>
            </p:txBody>
          </p:sp>
        </p:grpSp>
      </p:grpSp>
      <p:grpSp>
        <p:nvGrpSpPr>
          <p:cNvPr id="38" name="组合 37"/>
          <p:cNvGrpSpPr/>
          <p:nvPr/>
        </p:nvGrpSpPr>
        <p:grpSpPr>
          <a:xfrm>
            <a:off x="491490" y="2099310"/>
            <a:ext cx="11222355" cy="905510"/>
            <a:chOff x="774" y="3306"/>
            <a:chExt cx="17673" cy="1426"/>
          </a:xfrm>
        </p:grpSpPr>
        <p:grpSp>
          <p:nvGrpSpPr>
            <p:cNvPr id="4" name="组合 3"/>
            <p:cNvGrpSpPr/>
            <p:nvPr/>
          </p:nvGrpSpPr>
          <p:grpSpPr>
            <a:xfrm>
              <a:off x="774" y="3306"/>
              <a:ext cx="7663" cy="1426"/>
              <a:chOff x="774" y="3380"/>
              <a:chExt cx="7663" cy="1426"/>
            </a:xfrm>
          </p:grpSpPr>
          <p:sp>
            <p:nvSpPr>
              <p:cNvPr id="24" name="文本框 23"/>
              <p:cNvSpPr txBox="1"/>
              <p:nvPr/>
            </p:nvSpPr>
            <p:spPr>
              <a:xfrm>
                <a:off x="774" y="3745"/>
                <a:ext cx="6428" cy="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>
                    <a:latin typeface="华文楷体" panose="02010600040101010101" charset="-122"/>
                    <a:ea typeface="华文楷体" panose="02010600040101010101" charset="-122"/>
                    <a:cs typeface="华文楷体" panose="02010600040101010101" charset="-122"/>
                  </a:rPr>
                  <a:t>证明：电荷密度为</a:t>
                </a:r>
              </a:p>
            </p:txBody>
          </p:sp>
          <p:graphicFrame>
            <p:nvGraphicFramePr>
              <p:cNvPr id="7" name="对象 6">
                <a:hlinkClick r:id="" action="ppaction://ole?verb=0"/>
              </p:cNvPr>
              <p:cNvGraphicFramePr>
                <a:graphicFrameLocks noChangeAspect="1"/>
              </p:cNvGraphicFramePr>
              <p:nvPr>
                <p:custDataLst>
                  <p:tags r:id="rId6"/>
                </p:custDataLst>
              </p:nvPr>
            </p:nvGraphicFramePr>
            <p:xfrm>
              <a:off x="5541" y="3380"/>
              <a:ext cx="2896" cy="14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232" r:id="rId9" imgW="800100" imgH="393700" progId="Equation.KSEE3">
                      <p:embed/>
                    </p:oleObj>
                  </mc:Choice>
                  <mc:Fallback>
                    <p:oleObj r:id="rId9" imgW="800100" imgH="393700" progId="Equation.KSEE3">
                      <p:embed/>
                      <p:pic>
                        <p:nvPicPr>
                          <p:cNvPr id="0" name="图片 1024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5541" y="3380"/>
                            <a:ext cx="2896" cy="1426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6" name="文本框 5"/>
            <p:cNvSpPr txBox="1"/>
            <p:nvPr/>
          </p:nvSpPr>
          <p:spPr>
            <a:xfrm>
              <a:off x="8807" y="3682"/>
              <a:ext cx="9641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取半径为</a:t>
              </a:r>
              <a:r>
                <a:rPr lang="en-US" altLang="zh-CN" sz="2800" i="1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r </a:t>
              </a:r>
              <a:r>
                <a:rPr lang="zh-CN" altLang="en-US" sz="2800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的同心球面为高斯面，则</a:t>
              </a: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2923540" y="3978275"/>
            <a:ext cx="2540635" cy="579120"/>
            <a:chOff x="4604" y="6750"/>
            <a:chExt cx="4001" cy="912"/>
          </a:xfrm>
        </p:grpSpPr>
        <p:sp>
          <p:nvSpPr>
            <p:cNvPr id="13" name="文本框 12"/>
            <p:cNvSpPr txBox="1"/>
            <p:nvPr/>
          </p:nvSpPr>
          <p:spPr>
            <a:xfrm>
              <a:off x="4604" y="6840"/>
              <a:ext cx="2531" cy="82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altLang="zh-CN" sz="2800" i="1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  <a:sym typeface="+mn-ea"/>
                </a:rPr>
                <a:t>r </a:t>
              </a:r>
              <a:r>
                <a:rPr lang="en-US" altLang="zh-CN" sz="2800">
                  <a:latin typeface="Times New Roman" panose="02020603050405020304" pitchFamily="18" charset="0"/>
                  <a:ea typeface="华文楷体" panose="02010600040101010101" charset="-122"/>
                  <a:cs typeface="Times New Roman" panose="02020603050405020304" pitchFamily="18" charset="0"/>
                  <a:sym typeface="+mn-ea"/>
                </a:rPr>
                <a:t>≥ </a:t>
              </a:r>
              <a:r>
                <a:rPr lang="en-US" altLang="zh-CN" sz="2800" i="1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  <a:sym typeface="+mn-ea"/>
                </a:rPr>
                <a:t>R</a:t>
              </a:r>
              <a:r>
                <a:rPr lang="zh-CN" altLang="en-US" sz="2800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  <a:sym typeface="+mn-ea"/>
                </a:rPr>
                <a:t>时：</a:t>
              </a:r>
            </a:p>
          </p:txBody>
        </p:sp>
        <p:graphicFrame>
          <p:nvGraphicFramePr>
            <p:cNvPr id="14" name="对象 13">
              <a:hlinkClick r:id="" action="ppaction://ole?verb=0"/>
            </p:cNvPr>
            <p:cNvGraphicFramePr>
              <a:graphicFrameLocks noChangeAspect="1"/>
            </p:cNvGraphicFramePr>
            <p:nvPr>
              <p:custDataLst>
                <p:tags r:id="rId5"/>
              </p:custDataLst>
            </p:nvPr>
          </p:nvGraphicFramePr>
          <p:xfrm>
            <a:off x="6857" y="6750"/>
            <a:ext cx="1748" cy="8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33" r:id="rId11" imgW="482600" imgH="228600" progId="Equation.KSEE3">
                    <p:embed/>
                  </p:oleObj>
                </mc:Choice>
                <mc:Fallback>
                  <p:oleObj r:id="rId11" imgW="482600" imgH="2286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6857" y="6750"/>
                          <a:ext cx="1748" cy="82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2" name="组合 31"/>
          <p:cNvGrpSpPr/>
          <p:nvPr/>
        </p:nvGrpSpPr>
        <p:grpSpPr>
          <a:xfrm>
            <a:off x="2923540" y="2924810"/>
            <a:ext cx="7007225" cy="963930"/>
            <a:chOff x="4604" y="4837"/>
            <a:chExt cx="11035" cy="1518"/>
          </a:xfrm>
        </p:grpSpPr>
        <p:sp>
          <p:nvSpPr>
            <p:cNvPr id="12" name="文本框 11"/>
            <p:cNvSpPr txBox="1"/>
            <p:nvPr/>
          </p:nvSpPr>
          <p:spPr>
            <a:xfrm>
              <a:off x="4604" y="5312"/>
              <a:ext cx="2598" cy="82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altLang="zh-CN" sz="2800" i="1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  <a:sym typeface="+mn-ea"/>
                </a:rPr>
                <a:t>r </a:t>
              </a:r>
              <a:r>
                <a:rPr lang="en-US" altLang="zh-CN" sz="2800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  <a:sym typeface="+mn-ea"/>
                </a:rPr>
                <a:t>&lt; </a:t>
              </a:r>
              <a:r>
                <a:rPr lang="en-US" altLang="zh-CN" sz="2800" i="1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  <a:sym typeface="+mn-ea"/>
                </a:rPr>
                <a:t>R</a:t>
              </a:r>
              <a:r>
                <a:rPr lang="zh-CN" altLang="en-US" sz="2800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  <a:sym typeface="+mn-ea"/>
                </a:rPr>
                <a:t>时：</a:t>
              </a:r>
            </a:p>
          </p:txBody>
        </p:sp>
        <p:graphicFrame>
          <p:nvGraphicFramePr>
            <p:cNvPr id="21" name="对象 20">
              <a:hlinkClick r:id="" action="ppaction://ole?verb=0"/>
            </p:cNvPr>
            <p:cNvGraphicFramePr>
              <a:graphicFrameLocks noChangeAspect="1"/>
            </p:cNvGraphicFramePr>
            <p:nvPr>
              <p:custDataLst>
                <p:tags r:id="rId4"/>
              </p:custDataLst>
            </p:nvPr>
          </p:nvGraphicFramePr>
          <p:xfrm>
            <a:off x="6857" y="4837"/>
            <a:ext cx="8782" cy="15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34" r:id="rId13" imgW="2425700" imgH="419100" progId="Equation.KSEE3">
                    <p:embed/>
                  </p:oleObj>
                </mc:Choice>
                <mc:Fallback>
                  <p:oleObj r:id="rId13" imgW="2425700" imgH="419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6857" y="4837"/>
                          <a:ext cx="8782" cy="151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4" name="组合 33"/>
          <p:cNvGrpSpPr/>
          <p:nvPr/>
        </p:nvGrpSpPr>
        <p:grpSpPr>
          <a:xfrm>
            <a:off x="2923540" y="3895090"/>
            <a:ext cx="7509510" cy="1880235"/>
            <a:chOff x="6052" y="6286"/>
            <a:chExt cx="11826" cy="2961"/>
          </a:xfrm>
        </p:grpSpPr>
        <p:sp>
          <p:nvSpPr>
            <p:cNvPr id="29" name="文本框 28"/>
            <p:cNvSpPr txBox="1"/>
            <p:nvPr/>
          </p:nvSpPr>
          <p:spPr>
            <a:xfrm>
              <a:off x="6052" y="7439"/>
              <a:ext cx="5888" cy="82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zh-CN" altLang="en-US" sz="2800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  <a:sym typeface="+mn-ea"/>
                </a:rPr>
                <a:t>所以，由高斯定理得：</a:t>
              </a:r>
            </a:p>
          </p:txBody>
        </p:sp>
        <p:graphicFrame>
          <p:nvGraphicFramePr>
            <p:cNvPr id="30" name="对象 29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11679" y="6286"/>
            <a:ext cx="6199" cy="29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35" r:id="rId15" imgW="1917065" imgH="914400" progId="Equation.KSEE3">
                    <p:embed/>
                  </p:oleObj>
                </mc:Choice>
                <mc:Fallback>
                  <p:oleObj r:id="rId15" imgW="1917065" imgH="914400" progId="Equation.KSEE3">
                    <p:embed/>
                    <p:pic>
                      <p:nvPicPr>
                        <p:cNvPr id="0" name="图片 3072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11679" y="6286"/>
                          <a:ext cx="6199" cy="296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5" name="文本框 34"/>
          <p:cNvSpPr txBox="1"/>
          <p:nvPr/>
        </p:nvSpPr>
        <p:spPr>
          <a:xfrm>
            <a:off x="723265" y="6032500"/>
            <a:ext cx="256794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因此电势</a:t>
            </a:r>
            <a:r>
              <a:rPr lang="en-US" altLang="zh-CN" sz="2800" i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U</a:t>
            </a:r>
            <a:r>
              <a:rPr lang="zh-CN" altLang="en-US" sz="2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为：</a:t>
            </a:r>
          </a:p>
        </p:txBody>
      </p:sp>
      <p:graphicFrame>
        <p:nvGraphicFramePr>
          <p:cNvPr id="36" name="对象 35">
            <a:hlinkClick r:id="" action="ppaction://ole?verb=0"/>
          </p:cNvPr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3014345" y="5826125"/>
          <a:ext cx="9125585" cy="978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6" r:id="rId17" imgW="4267200" imgH="457200" progId="Equation.KSEE3">
                  <p:embed/>
                </p:oleObj>
              </mc:Choice>
              <mc:Fallback>
                <p:oleObj r:id="rId17" imgW="4267200" imgH="457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014345" y="5826125"/>
                        <a:ext cx="9125585" cy="9785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/>
          <p:cNvSpPr>
            <a:spLocks noGrp="1"/>
          </p:cNvSpPr>
          <p:nvPr/>
        </p:nvSpPr>
        <p:spPr>
          <a:xfrm>
            <a:off x="18415" y="18415"/>
            <a:ext cx="3648710" cy="705485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 fontScale="90000"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练习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十五</a:t>
            </a:r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第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题</a:t>
            </a: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0" y="590550"/>
            <a:ext cx="12002770" cy="3195320"/>
          </a:xfrm>
          <a:prstGeom prst="rect">
            <a:avLst/>
          </a:prstGeom>
        </p:spPr>
      </p:pic>
      <p:sp>
        <p:nvSpPr>
          <p:cNvPr id="61" name="文本框 60"/>
          <p:cNvSpPr txBox="1"/>
          <p:nvPr/>
        </p:nvSpPr>
        <p:spPr>
          <a:xfrm>
            <a:off x="593725" y="2602865"/>
            <a:ext cx="489585" cy="76835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4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√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3409950" y="1635760"/>
            <a:ext cx="5182235" cy="1735455"/>
            <a:chOff x="6003" y="2267"/>
            <a:chExt cx="8161" cy="2733"/>
          </a:xfrm>
        </p:grpSpPr>
        <p:grpSp>
          <p:nvGrpSpPr>
            <p:cNvPr id="5" name="组合 4"/>
            <p:cNvGrpSpPr/>
            <p:nvPr/>
          </p:nvGrpSpPr>
          <p:grpSpPr>
            <a:xfrm>
              <a:off x="6003" y="2267"/>
              <a:ext cx="8161" cy="1741"/>
              <a:chOff x="5961" y="2267"/>
              <a:chExt cx="8161" cy="1741"/>
            </a:xfrm>
          </p:grpSpPr>
          <p:sp>
            <p:nvSpPr>
              <p:cNvPr id="3" name="文本框 2"/>
              <p:cNvSpPr txBox="1"/>
              <p:nvPr/>
            </p:nvSpPr>
            <p:spPr>
              <a:xfrm>
                <a:off x="5961" y="2507"/>
                <a:ext cx="5460" cy="1501"/>
              </a:xfrm>
              <a:prstGeom prst="rect">
                <a:avLst/>
              </a:prstGeom>
              <a:noFill/>
              <a:ln w="12700" cmpd="sng">
                <a:noFill/>
                <a:prstDash val="solid"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b="1">
                    <a:solidFill>
                      <a:srgbClr val="0070C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1</a:t>
                </a:r>
                <a:r>
                  <a:rPr lang="zh-CN" altLang="en-US" sz="2800" b="1">
                    <a:solidFill>
                      <a:srgbClr val="0070C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）点电荷</a:t>
                </a:r>
                <a:r>
                  <a:rPr lang="en-US" altLang="zh-CN" sz="2800" b="1">
                    <a:solidFill>
                      <a:srgbClr val="0070C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q</a:t>
                </a:r>
                <a:r>
                  <a:rPr lang="zh-CN" altLang="en-US" sz="2800" b="1">
                    <a:solidFill>
                      <a:srgbClr val="0070C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电势</a:t>
                </a:r>
              </a:p>
              <a:p>
                <a:r>
                  <a:rPr lang="en-US" altLang="zh-CN" sz="2400" b="1">
                    <a:solidFill>
                      <a:srgbClr val="0070C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(</a:t>
                </a:r>
                <a:r>
                  <a:rPr lang="zh-CN" altLang="en-US" sz="2400" b="1">
                    <a:solidFill>
                      <a:srgbClr val="0070C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以无穷远为电势零点</a:t>
                </a:r>
                <a:r>
                  <a:rPr lang="en-US" altLang="zh-CN" sz="2400" b="1">
                    <a:solidFill>
                      <a:srgbClr val="0070C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)</a:t>
                </a:r>
                <a:r>
                  <a:rPr lang="zh-CN" altLang="en-US" sz="2800" b="1">
                    <a:solidFill>
                      <a:srgbClr val="0070C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：</a:t>
                </a:r>
              </a:p>
            </p:txBody>
          </p:sp>
          <p:graphicFrame>
            <p:nvGraphicFramePr>
              <p:cNvPr id="4" name="对象 3">
                <a:hlinkClick r:id="" action="ppaction://ole?verb=0"/>
              </p:cNvPr>
              <p:cNvGraphicFramePr>
                <a:graphicFrameLocks noChangeAspect="1"/>
              </p:cNvGraphicFramePr>
              <p:nvPr/>
            </p:nvGraphicFramePr>
            <p:xfrm>
              <a:off x="11409" y="2267"/>
              <a:ext cx="2713" cy="174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6" r:id="rId8" imgW="673100" imgH="431800" progId="Equation.KSEE3">
                      <p:embed/>
                    </p:oleObj>
                  </mc:Choice>
                  <mc:Fallback>
                    <p:oleObj r:id="rId8" imgW="673100" imgH="431800" progId="Equation.KSEE3">
                      <p:embed/>
                      <p:pic>
                        <p:nvPicPr>
                          <p:cNvPr id="0" name="图片 1024"/>
                          <p:cNvPicPr/>
                          <p:nvPr/>
                        </p:nvPicPr>
                        <p:blipFill>
                          <a:blip r:embed="rId9"/>
                          <a:stretch>
                            <a:fillRect/>
                          </a:stretch>
                        </p:blipFill>
                        <p:spPr>
                          <a:xfrm>
                            <a:off x="11409" y="2267"/>
                            <a:ext cx="2713" cy="1741"/>
                          </a:xfrm>
                          <a:prstGeom prst="rect">
                            <a:avLst/>
                          </a:prstGeom>
                          <a:ln w="25400">
                            <a:solidFill>
                              <a:schemeClr val="accent1"/>
                            </a:solidFill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6" name="文本框 5"/>
            <p:cNvSpPr txBox="1"/>
            <p:nvPr/>
          </p:nvSpPr>
          <p:spPr>
            <a:xfrm>
              <a:off x="6118" y="4178"/>
              <a:ext cx="3918" cy="822"/>
            </a:xfrm>
            <a:prstGeom prst="rect">
              <a:avLst/>
            </a:prstGeom>
            <a:noFill/>
            <a:ln w="12700" cmpd="sng">
              <a:noFill/>
              <a:prstDash val="solid"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800" b="1">
                  <a:solidFill>
                    <a:srgbClr val="0070C0"/>
                  </a:solidFill>
                  <a:latin typeface="华文楷体" panose="02010600040101010101" charset="-122"/>
                  <a:ea typeface="华文楷体" panose="02010600040101010101" charset="-122"/>
                </a:rPr>
                <a:t>2</a:t>
              </a:r>
              <a:r>
                <a:rPr lang="zh-CN" altLang="en-US" sz="2800" b="1">
                  <a:solidFill>
                    <a:srgbClr val="0070C0"/>
                  </a:solidFill>
                  <a:latin typeface="华文楷体" panose="02010600040101010101" charset="-122"/>
                  <a:ea typeface="华文楷体" panose="02010600040101010101" charset="-122"/>
                </a:rPr>
                <a:t>）电势可叠加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853440" y="3785870"/>
            <a:ext cx="9272905" cy="1235710"/>
            <a:chOff x="1358" y="6007"/>
            <a:chExt cx="14603" cy="1946"/>
          </a:xfrm>
        </p:grpSpPr>
        <p:sp>
          <p:nvSpPr>
            <p:cNvPr id="7" name="文本框 6"/>
            <p:cNvSpPr txBox="1"/>
            <p:nvPr/>
          </p:nvSpPr>
          <p:spPr>
            <a:xfrm>
              <a:off x="1358" y="6569"/>
              <a:ext cx="4645" cy="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zh-CN" sz="2800">
                  <a:latin typeface="华文楷体" panose="02010600040101010101" charset="-122"/>
                  <a:ea typeface="华文楷体" panose="02010600040101010101" charset="-122"/>
                </a:rPr>
                <a:t>所以，</a:t>
              </a:r>
              <a:r>
                <a:rPr lang="en-US" altLang="zh-CN" sz="2800" i="1">
                  <a:latin typeface="华文楷体" panose="02010600040101010101" charset="-122"/>
                  <a:ea typeface="华文楷体" panose="02010600040101010101" charset="-122"/>
                </a:rPr>
                <a:t>O</a:t>
              </a:r>
              <a:r>
                <a:rPr lang="zh-CN" altLang="en-US" sz="2800">
                  <a:latin typeface="华文楷体" panose="02010600040101010101" charset="-122"/>
                  <a:ea typeface="华文楷体" panose="02010600040101010101" charset="-122"/>
                </a:rPr>
                <a:t>点电势：</a:t>
              </a:r>
            </a:p>
          </p:txBody>
        </p:sp>
        <p:graphicFrame>
          <p:nvGraphicFramePr>
            <p:cNvPr id="9" name="对象 8">
              <a:hlinkClick r:id="" action="ppaction://ole?verb=0"/>
            </p:cNvPr>
            <p:cNvGraphicFramePr>
              <a:graphicFrameLocks noChangeAspect="1"/>
            </p:cNvGraphicFramePr>
            <p:nvPr>
              <p:custDataLst>
                <p:tags r:id="rId5"/>
              </p:custDataLst>
            </p:nvPr>
          </p:nvGraphicFramePr>
          <p:xfrm>
            <a:off x="5469" y="6007"/>
            <a:ext cx="10492" cy="19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7" r:id="rId10" imgW="2602865" imgH="482600" progId="Equation.KSEE3">
                    <p:embed/>
                  </p:oleObj>
                </mc:Choice>
                <mc:Fallback>
                  <p:oleObj r:id="rId10" imgW="2602865" imgH="4826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5469" y="6007"/>
                          <a:ext cx="10492" cy="194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" name="文本框 10"/>
          <p:cNvSpPr txBox="1"/>
          <p:nvPr/>
        </p:nvSpPr>
        <p:spPr>
          <a:xfrm>
            <a:off x="862330" y="5285105"/>
            <a:ext cx="700976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>
                <a:latin typeface="华文楷体" panose="02010600040101010101" charset="-122"/>
                <a:ea typeface="华文楷体" panose="02010600040101010101" charset="-122"/>
              </a:rPr>
              <a:t>外力和</a:t>
            </a:r>
            <a:r>
              <a:rPr lang="zh-CN" altLang="en-US" sz="2800">
                <a:latin typeface="华文楷体" panose="02010600040101010101" charset="-122"/>
                <a:ea typeface="华文楷体" panose="02010600040101010101" charset="-122"/>
                <a:sym typeface="+mn-ea"/>
              </a:rPr>
              <a:t>电场力</a:t>
            </a:r>
            <a:r>
              <a:rPr lang="zh-CN" altLang="en-US" sz="2800">
                <a:latin typeface="华文楷体" panose="02010600040101010101" charset="-122"/>
                <a:ea typeface="华文楷体" panose="02010600040101010101" charset="-122"/>
              </a:rPr>
              <a:t>做的功分别记为</a:t>
            </a:r>
            <a:r>
              <a:rPr lang="en-US" altLang="zh-CN" sz="2800" i="1">
                <a:latin typeface="华文楷体" panose="02010600040101010101" charset="-122"/>
                <a:ea typeface="华文楷体" panose="02010600040101010101" charset="-122"/>
              </a:rPr>
              <a:t>W</a:t>
            </a:r>
            <a:r>
              <a:rPr lang="zh-CN" altLang="en-US" sz="2800">
                <a:latin typeface="华文楷体" panose="02010600040101010101" charset="-122"/>
                <a:ea typeface="华文楷体" panose="02010600040101010101" charset="-122"/>
              </a:rPr>
              <a:t>和</a:t>
            </a:r>
            <a:r>
              <a:rPr lang="en-US" altLang="zh-CN" sz="2800" i="1">
                <a:latin typeface="华文楷体" panose="02010600040101010101" charset="-122"/>
                <a:ea typeface="华文楷体" panose="02010600040101010101" charset="-122"/>
              </a:rPr>
              <a:t>W</a:t>
            </a:r>
            <a:r>
              <a:rPr lang="en-US" altLang="zh-CN" sz="2800" baseline="-25000">
                <a:latin typeface="华文楷体" panose="02010600040101010101" charset="-122"/>
                <a:ea typeface="华文楷体" panose="02010600040101010101" charset="-122"/>
              </a:rPr>
              <a:t>E</a:t>
            </a:r>
            <a:r>
              <a:rPr lang="zh-CN" altLang="en-US" sz="2800">
                <a:latin typeface="华文楷体" panose="02010600040101010101" charset="-122"/>
                <a:ea typeface="华文楷体" panose="02010600040101010101" charset="-122"/>
              </a:rPr>
              <a:t>，则：</a:t>
            </a:r>
          </a:p>
        </p:txBody>
      </p:sp>
      <p:graphicFrame>
        <p:nvGraphicFramePr>
          <p:cNvPr id="12" name="对象 11">
            <a:hlinkClick r:id="" action="ppaction://ole?verb=0"/>
          </p:cNvPr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862331" y="5653723"/>
          <a:ext cx="9069705" cy="1203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r:id="rId12" imgW="3543300" imgH="469900" progId="Equation.KSEE3">
                  <p:embed/>
                </p:oleObj>
              </mc:Choice>
              <mc:Fallback>
                <p:oleObj r:id="rId12" imgW="3543300" imgH="469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862331" y="5653723"/>
                        <a:ext cx="9069705" cy="12039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/>
          <p:cNvSpPr>
            <a:spLocks noGrp="1"/>
          </p:cNvSpPr>
          <p:nvPr/>
        </p:nvSpPr>
        <p:spPr>
          <a:xfrm>
            <a:off x="18415" y="18415"/>
            <a:ext cx="3648710" cy="705485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 fontScale="90000"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练习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十五</a:t>
            </a:r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第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题</a:t>
            </a: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57150" y="597535"/>
            <a:ext cx="12077065" cy="4305935"/>
          </a:xfrm>
          <a:prstGeom prst="rect">
            <a:avLst/>
          </a:prstGeom>
        </p:spPr>
      </p:pic>
      <p:sp>
        <p:nvSpPr>
          <p:cNvPr id="61" name="文本框 60"/>
          <p:cNvSpPr txBox="1"/>
          <p:nvPr/>
        </p:nvSpPr>
        <p:spPr>
          <a:xfrm>
            <a:off x="593725" y="2602865"/>
            <a:ext cx="489585" cy="76835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4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√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4340225" y="2125345"/>
            <a:ext cx="3201670" cy="1701165"/>
            <a:chOff x="5922" y="2684"/>
            <a:chExt cx="5042" cy="2679"/>
          </a:xfrm>
        </p:grpSpPr>
        <p:sp>
          <p:nvSpPr>
            <p:cNvPr id="3" name="文本框 2"/>
            <p:cNvSpPr txBox="1"/>
            <p:nvPr/>
          </p:nvSpPr>
          <p:spPr>
            <a:xfrm>
              <a:off x="5922" y="2684"/>
              <a:ext cx="5042" cy="82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2800">
                  <a:latin typeface="华文楷体" panose="02010600040101010101" charset="-122"/>
                  <a:ea typeface="华文楷体" panose="02010600040101010101" charset="-122"/>
                </a:rPr>
                <a:t>点电荷</a:t>
              </a:r>
              <a:r>
                <a:rPr lang="en-US" altLang="zh-CN" sz="2800">
                  <a:latin typeface="华文楷体" panose="02010600040101010101" charset="-122"/>
                  <a:ea typeface="华文楷体" panose="02010600040101010101" charset="-122"/>
                </a:rPr>
                <a:t>q</a:t>
              </a:r>
              <a:r>
                <a:rPr lang="zh-CN" altLang="en-US" sz="2800">
                  <a:latin typeface="华文楷体" panose="02010600040101010101" charset="-122"/>
                  <a:ea typeface="华文楷体" panose="02010600040101010101" charset="-122"/>
                </a:rPr>
                <a:t>电场强度：</a:t>
              </a:r>
            </a:p>
          </p:txBody>
        </p:sp>
        <p:graphicFrame>
          <p:nvGraphicFramePr>
            <p:cNvPr id="4" name="对象 3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6272" y="3341"/>
            <a:ext cx="4103" cy="20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1" r:id="rId6" imgW="876300" imgH="431800" progId="Equation.KSEE3">
                    <p:embed/>
                  </p:oleObj>
                </mc:Choice>
                <mc:Fallback>
                  <p:oleObj r:id="rId6" imgW="876300" imgH="4318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6272" y="3341"/>
                          <a:ext cx="4103" cy="202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" name="对象 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562158" y="5053965"/>
          <a:ext cx="6891020" cy="1105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r:id="rId8" imgW="2691765" imgH="431800" progId="Equation.KSEE3">
                  <p:embed/>
                </p:oleObj>
              </mc:Choice>
              <mc:Fallback>
                <p:oleObj r:id="rId8" imgW="2691765" imgH="4318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562158" y="5053965"/>
                        <a:ext cx="6891020" cy="11055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4394200" y="4465320"/>
            <a:ext cx="22352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800" i="1">
                <a:latin typeface="华文楷体" panose="02010600040101010101" charset="-122"/>
                <a:ea typeface="华文楷体" panose="02010600040101010101" charset="-122"/>
              </a:rPr>
              <a:t>Q</a:t>
            </a:r>
            <a:r>
              <a:rPr lang="zh-CN" altLang="en-US" sz="2800">
                <a:latin typeface="华文楷体" panose="02010600040101010101" charset="-122"/>
                <a:ea typeface="华文楷体" panose="02010600040101010101" charset="-122"/>
              </a:rPr>
              <a:t>点的电势：</a:t>
            </a:r>
          </a:p>
        </p:txBody>
      </p:sp>
      <p:graphicFrame>
        <p:nvGraphicFramePr>
          <p:cNvPr id="14" name="对象 1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95605" y="5558155"/>
          <a:ext cx="2893695" cy="910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r:id="rId10" imgW="1130300" imgH="355600" progId="Equation.KSEE3">
                  <p:embed/>
                </p:oleObj>
              </mc:Choice>
              <mc:Fallback>
                <p:oleObj r:id="rId10" imgW="1130300" imgH="355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95605" y="5558155"/>
                        <a:ext cx="2893695" cy="910590"/>
                      </a:xfrm>
                      <a:prstGeom prst="rect">
                        <a:avLst/>
                      </a:prstGeom>
                      <a:ln w="25400"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组合 9"/>
          <p:cNvGrpSpPr/>
          <p:nvPr/>
        </p:nvGrpSpPr>
        <p:grpSpPr>
          <a:xfrm>
            <a:off x="9389745" y="2361565"/>
            <a:ext cx="489585" cy="500380"/>
            <a:chOff x="14787" y="3719"/>
            <a:chExt cx="771" cy="788"/>
          </a:xfrm>
        </p:grpSpPr>
        <p:graphicFrame>
          <p:nvGraphicFramePr>
            <p:cNvPr id="8" name="对象 7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14787" y="3719"/>
            <a:ext cx="397" cy="3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4" r:id="rId12" imgW="114300" imgH="114300" progId="Equation.KSEE3">
                    <p:embed/>
                  </p:oleObj>
                </mc:Choice>
                <mc:Fallback>
                  <p:oleObj r:id="rId12" imgW="114300" imgH="114300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14787" y="3719"/>
                          <a:ext cx="397" cy="39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文本框 8"/>
            <p:cNvSpPr txBox="1"/>
            <p:nvPr/>
          </p:nvSpPr>
          <p:spPr>
            <a:xfrm>
              <a:off x="14970" y="3927"/>
              <a:ext cx="5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i="1"/>
                <a:t>M</a:t>
              </a:r>
            </a:p>
          </p:txBody>
        </p:sp>
      </p:grp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/>
          <p:cNvSpPr>
            <a:spLocks noGrp="1"/>
          </p:cNvSpPr>
          <p:nvPr/>
        </p:nvSpPr>
        <p:spPr>
          <a:xfrm>
            <a:off x="18415" y="18415"/>
            <a:ext cx="3648710" cy="705485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 fontScale="90000"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练习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十五</a:t>
            </a:r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第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3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题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15" y="547370"/>
            <a:ext cx="12073890" cy="2591435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706120" y="3267710"/>
            <a:ext cx="3306445" cy="3158490"/>
            <a:chOff x="1112" y="5146"/>
            <a:chExt cx="5207" cy="4974"/>
          </a:xfrm>
        </p:grpSpPr>
        <p:sp>
          <p:nvSpPr>
            <p:cNvPr id="3" name="椭圆 2"/>
            <p:cNvSpPr/>
            <p:nvPr/>
          </p:nvSpPr>
          <p:spPr>
            <a:xfrm>
              <a:off x="3019" y="6801"/>
              <a:ext cx="2266" cy="230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/>
            <p:cNvSpPr/>
            <p:nvPr/>
          </p:nvSpPr>
          <p:spPr>
            <a:xfrm>
              <a:off x="1986" y="5788"/>
              <a:ext cx="4333" cy="433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3869" y="5146"/>
              <a:ext cx="568" cy="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4713" y="5422"/>
              <a:ext cx="692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4025" y="6035"/>
              <a:ext cx="568" cy="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388" y="6244"/>
              <a:ext cx="568" cy="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2674" y="7543"/>
              <a:ext cx="874" cy="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altLang="zh-CN" sz="28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112" y="7543"/>
              <a:ext cx="874" cy="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altLang="zh-CN" sz="28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sp>
        <p:nvSpPr>
          <p:cNvPr id="12" name="椭圆 11"/>
          <p:cNvSpPr/>
          <p:nvPr/>
        </p:nvSpPr>
        <p:spPr>
          <a:xfrm>
            <a:off x="1465580" y="3883660"/>
            <a:ext cx="2341245" cy="2334260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014595" y="3310255"/>
            <a:ext cx="5872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>
                <a:latin typeface="华文楷体" panose="02010600040101010101" charset="-122"/>
                <a:ea typeface="华文楷体" panose="02010600040101010101" charset="-122"/>
                <a:sym typeface="+mn-ea"/>
              </a:rPr>
              <a:t>两球面之间</a:t>
            </a:r>
            <a:r>
              <a:rPr lang="zh-CN" altLang="en-US" sz="2800">
                <a:latin typeface="华文楷体" panose="02010600040101010101" charset="-122"/>
                <a:ea typeface="华文楷体" panose="02010600040101010101" charset="-122"/>
              </a:rPr>
              <a:t>取高斯面，根据高斯定理</a:t>
            </a:r>
          </a:p>
        </p:txBody>
      </p:sp>
      <p:graphicFrame>
        <p:nvGraphicFramePr>
          <p:cNvPr id="34" name="对象 3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993323" y="3964940"/>
          <a:ext cx="6480810" cy="744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r:id="rId5" imgW="2540000" imgH="292100" progId="Equation.KSEE3">
                  <p:embed/>
                </p:oleObj>
              </mc:Choice>
              <mc:Fallback>
                <p:oleObj r:id="rId5" imgW="2540000" imgH="292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993323" y="3964940"/>
                        <a:ext cx="6480810" cy="7448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文本框 17"/>
          <p:cNvSpPr txBox="1"/>
          <p:nvPr/>
        </p:nvSpPr>
        <p:spPr>
          <a:xfrm>
            <a:off x="5010150" y="4813935"/>
            <a:ext cx="456311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>
                <a:latin typeface="华文楷体" panose="02010600040101010101" charset="-122"/>
                <a:ea typeface="华文楷体" panose="02010600040101010101" charset="-122"/>
                <a:sym typeface="+mn-ea"/>
              </a:rPr>
              <a:t>两球面之间的电势差</a:t>
            </a:r>
            <a:r>
              <a:rPr lang="en-US" altLang="zh-CN" sz="2800" i="1">
                <a:latin typeface="华文楷体" panose="02010600040101010101" charset="-122"/>
                <a:ea typeface="华文楷体" panose="02010600040101010101" charset="-122"/>
                <a:sym typeface="+mn-ea"/>
              </a:rPr>
              <a:t>U</a:t>
            </a:r>
            <a:r>
              <a:rPr lang="en-US" altLang="zh-CN" sz="2800" baseline="-25000">
                <a:latin typeface="华文楷体" panose="02010600040101010101" charset="-122"/>
                <a:ea typeface="华文楷体" panose="02010600040101010101" charset="-122"/>
                <a:sym typeface="+mn-ea"/>
              </a:rPr>
              <a:t>12</a:t>
            </a:r>
            <a:r>
              <a:rPr lang="zh-CN" altLang="en-US" sz="2800">
                <a:latin typeface="华文楷体" panose="02010600040101010101" charset="-122"/>
                <a:ea typeface="华文楷体" panose="02010600040101010101" charset="-122"/>
                <a:sym typeface="+mn-ea"/>
              </a:rPr>
              <a:t>为：</a:t>
            </a:r>
            <a:endParaRPr lang="zh-CN" altLang="en-US" sz="2800">
              <a:latin typeface="华文楷体" panose="02010600040101010101" charset="-122"/>
              <a:ea typeface="华文楷体" panose="02010600040101010101" charset="-122"/>
            </a:endParaRPr>
          </a:p>
        </p:txBody>
      </p:sp>
      <p:graphicFrame>
        <p:nvGraphicFramePr>
          <p:cNvPr id="19" name="对象 18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995228" y="5459730"/>
          <a:ext cx="7004050" cy="1005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r:id="rId7" imgW="3009900" imgH="431800" progId="Equation.KSEE3">
                  <p:embed/>
                </p:oleObj>
              </mc:Choice>
              <mc:Fallback>
                <p:oleObj r:id="rId7" imgW="3009900" imgH="4318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995228" y="5459730"/>
                        <a:ext cx="7004050" cy="10052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" name="文本框 60"/>
          <p:cNvSpPr txBox="1"/>
          <p:nvPr/>
        </p:nvSpPr>
        <p:spPr>
          <a:xfrm>
            <a:off x="568960" y="1681480"/>
            <a:ext cx="489585" cy="76835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4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√</a:t>
            </a: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8" grpId="0"/>
      <p:bldP spid="6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/>
          <p:cNvSpPr>
            <a:spLocks noGrp="1"/>
          </p:cNvSpPr>
          <p:nvPr/>
        </p:nvSpPr>
        <p:spPr>
          <a:xfrm>
            <a:off x="18415" y="18415"/>
            <a:ext cx="3648710" cy="705485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 fontScale="90000"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练习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十五</a:t>
            </a:r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第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4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题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95" y="610235"/>
            <a:ext cx="12087860" cy="1457325"/>
          </a:xfrm>
          <a:prstGeom prst="rect">
            <a:avLst/>
          </a:prstGeom>
        </p:spPr>
      </p:pic>
      <p:grpSp>
        <p:nvGrpSpPr>
          <p:cNvPr id="36" name="组合 35"/>
          <p:cNvGrpSpPr/>
          <p:nvPr/>
        </p:nvGrpSpPr>
        <p:grpSpPr>
          <a:xfrm>
            <a:off x="775970" y="2280285"/>
            <a:ext cx="1483995" cy="1813560"/>
            <a:chOff x="1222" y="3838"/>
            <a:chExt cx="2337" cy="2856"/>
          </a:xfrm>
        </p:grpSpPr>
        <p:sp>
          <p:nvSpPr>
            <p:cNvPr id="8" name="椭圆 7"/>
            <p:cNvSpPr/>
            <p:nvPr/>
          </p:nvSpPr>
          <p:spPr>
            <a:xfrm>
              <a:off x="1222" y="4408"/>
              <a:ext cx="2337" cy="2286"/>
            </a:xfrm>
            <a:prstGeom prst="ellipse">
              <a:avLst/>
            </a:prstGeom>
            <a:noFill/>
            <a:ln w="3810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2246" y="3838"/>
              <a:ext cx="1044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  <a:r>
                <a:rPr lang="en-US" altLang="zh-CN" sz="28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</a:p>
          </p:txBody>
        </p:sp>
        <p:cxnSp>
          <p:nvCxnSpPr>
            <p:cNvPr id="23" name="直接连接符 22"/>
            <p:cNvCxnSpPr/>
            <p:nvPr/>
          </p:nvCxnSpPr>
          <p:spPr>
            <a:xfrm>
              <a:off x="2384" y="5529"/>
              <a:ext cx="457" cy="105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/>
            <p:cNvSpPr txBox="1"/>
            <p:nvPr/>
          </p:nvSpPr>
          <p:spPr>
            <a:xfrm>
              <a:off x="2023" y="5644"/>
              <a:ext cx="818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28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zh-CN" sz="2800" b="1" i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3228340" y="1986280"/>
            <a:ext cx="2877820" cy="2915285"/>
            <a:chOff x="5084" y="3375"/>
            <a:chExt cx="4532" cy="4591"/>
          </a:xfrm>
        </p:grpSpPr>
        <p:sp>
          <p:nvSpPr>
            <p:cNvPr id="5" name="椭圆 4"/>
            <p:cNvSpPr/>
            <p:nvPr/>
          </p:nvSpPr>
          <p:spPr>
            <a:xfrm>
              <a:off x="5084" y="3375"/>
              <a:ext cx="4532" cy="4591"/>
            </a:xfrm>
            <a:prstGeom prst="ellipse">
              <a:avLst/>
            </a:prstGeom>
            <a:noFill/>
            <a:ln w="3810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8584" y="3375"/>
              <a:ext cx="1032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  <a:r>
                <a:rPr lang="en-US" altLang="zh-CN" sz="28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7215" y="6311"/>
              <a:ext cx="818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28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altLang="zh-CN" sz="2800" b="1" i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7" name="直接连接符 26"/>
            <p:cNvCxnSpPr/>
            <p:nvPr/>
          </p:nvCxnSpPr>
          <p:spPr>
            <a:xfrm>
              <a:off x="7323" y="5671"/>
              <a:ext cx="924" cy="210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组合 36"/>
          <p:cNvGrpSpPr/>
          <p:nvPr/>
        </p:nvGrpSpPr>
        <p:grpSpPr>
          <a:xfrm>
            <a:off x="462280" y="2280285"/>
            <a:ext cx="2112010" cy="2143760"/>
            <a:chOff x="5686" y="3982"/>
            <a:chExt cx="3326" cy="3376"/>
          </a:xfrm>
        </p:grpSpPr>
        <p:sp>
          <p:nvSpPr>
            <p:cNvPr id="38" name="椭圆 37"/>
            <p:cNvSpPr/>
            <p:nvPr/>
          </p:nvSpPr>
          <p:spPr>
            <a:xfrm>
              <a:off x="5686" y="3982"/>
              <a:ext cx="3327" cy="3377"/>
            </a:xfrm>
            <a:prstGeom prst="ellipse">
              <a:avLst/>
            </a:prstGeom>
            <a:noFill/>
            <a:ln w="38100" cmpd="sng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9" name="直接连接符 38"/>
            <p:cNvCxnSpPr/>
            <p:nvPr/>
          </p:nvCxnSpPr>
          <p:spPr>
            <a:xfrm flipH="1">
              <a:off x="7322" y="5667"/>
              <a:ext cx="1690" cy="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文本框 39"/>
            <p:cNvSpPr txBox="1"/>
            <p:nvPr/>
          </p:nvSpPr>
          <p:spPr>
            <a:xfrm>
              <a:off x="7511" y="4989"/>
              <a:ext cx="736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i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3599180" y="2371725"/>
            <a:ext cx="2112010" cy="2143760"/>
            <a:chOff x="5686" y="3982"/>
            <a:chExt cx="3326" cy="3376"/>
          </a:xfrm>
        </p:grpSpPr>
        <p:sp>
          <p:nvSpPr>
            <p:cNvPr id="43" name="椭圆 42"/>
            <p:cNvSpPr/>
            <p:nvPr/>
          </p:nvSpPr>
          <p:spPr>
            <a:xfrm>
              <a:off x="5686" y="3982"/>
              <a:ext cx="3327" cy="3377"/>
            </a:xfrm>
            <a:prstGeom prst="ellipse">
              <a:avLst/>
            </a:prstGeom>
            <a:noFill/>
            <a:ln w="38100" cmpd="sng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4" name="直接连接符 43"/>
            <p:cNvCxnSpPr/>
            <p:nvPr/>
          </p:nvCxnSpPr>
          <p:spPr>
            <a:xfrm flipH="1">
              <a:off x="7322" y="5667"/>
              <a:ext cx="1690" cy="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文本框 44"/>
            <p:cNvSpPr txBox="1"/>
            <p:nvPr/>
          </p:nvSpPr>
          <p:spPr>
            <a:xfrm>
              <a:off x="7511" y="4989"/>
              <a:ext cx="736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i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</a:p>
          </p:txBody>
        </p:sp>
      </p:grpSp>
      <p:sp>
        <p:nvSpPr>
          <p:cNvPr id="47" name="文本框 46"/>
          <p:cNvSpPr txBox="1"/>
          <p:nvPr/>
        </p:nvSpPr>
        <p:spPr>
          <a:xfrm>
            <a:off x="136525" y="2905125"/>
            <a:ext cx="5670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800" b="1" baseline="-2500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 sz="2800" b="1" i="1" baseline="-2500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3312795" y="2922270"/>
            <a:ext cx="5670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800" b="1" baseline="-2500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zh-CN" sz="2800" b="1" i="1" baseline="-2500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361315" y="3683635"/>
            <a:ext cx="5670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800" b="1" baseline="-250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 sz="2800" b="1" i="1" baseline="-2500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3502660" y="3683635"/>
            <a:ext cx="5670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800" b="1" baseline="-250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zh-CN" sz="2800" b="1" i="1" baseline="-2500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3" name="对象 5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77165" y="4853305"/>
          <a:ext cx="4404360" cy="991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8" r:id="rId5" imgW="1917065" imgH="431800" progId="Equation.KSEE3">
                  <p:embed/>
                </p:oleObj>
              </mc:Choice>
              <mc:Fallback>
                <p:oleObj r:id="rId5" imgW="1917065" imgH="4318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7165" y="4853305"/>
                        <a:ext cx="4404360" cy="9918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对象 5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77165" y="5864225"/>
          <a:ext cx="3490595" cy="973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9" r:id="rId7" imgW="1548765" imgH="431800" progId="Equation.KSEE3">
                  <p:embed/>
                </p:oleObj>
              </mc:Choice>
              <mc:Fallback>
                <p:oleObj r:id="rId7" imgW="1548765" imgH="4318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7165" y="5864225"/>
                        <a:ext cx="3490595" cy="9734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对象 5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360863" y="1099185"/>
          <a:ext cx="1350645" cy="475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0" r:id="rId9" imgW="685800" imgH="241300" progId="Equation.KSEE3">
                  <p:embed/>
                </p:oleObj>
              </mc:Choice>
              <mc:Fallback>
                <p:oleObj r:id="rId9" imgW="685800" imgH="2413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360863" y="1099185"/>
                        <a:ext cx="1350645" cy="4756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" name="文本框 56"/>
          <p:cNvSpPr txBox="1"/>
          <p:nvPr/>
        </p:nvSpPr>
        <p:spPr>
          <a:xfrm>
            <a:off x="6699250" y="1099185"/>
            <a:ext cx="3606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graphicFrame>
        <p:nvGraphicFramePr>
          <p:cNvPr id="58" name="对象 5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895148" y="2445703"/>
          <a:ext cx="3502025" cy="1809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1" r:id="rId11" imgW="1524000" imgH="787400" progId="Equation.KSEE3">
                  <p:embed/>
                </p:oleObj>
              </mc:Choice>
              <mc:Fallback>
                <p:oleObj r:id="rId11" imgW="1524000" imgH="7874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895148" y="2445703"/>
                        <a:ext cx="3502025" cy="18091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对象 59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757988" y="4515803"/>
          <a:ext cx="4787265" cy="1809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2" r:id="rId13" imgW="2082800" imgH="787400" progId="Equation.KSEE3">
                  <p:embed/>
                </p:oleObj>
              </mc:Choice>
              <mc:Fallback>
                <p:oleObj r:id="rId13" imgW="2082800" imgH="7874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757988" y="4515803"/>
                        <a:ext cx="4787265" cy="18091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对象 6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8916353" y="912178"/>
          <a:ext cx="1050925" cy="992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3" r:id="rId15" imgW="457200" imgH="431800" progId="Equation.KSEE3">
                  <p:embed/>
                </p:oleObj>
              </mc:Choice>
              <mc:Fallback>
                <p:oleObj r:id="rId15" imgW="457200" imgH="4318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8916353" y="912178"/>
                        <a:ext cx="1050925" cy="9925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对象 6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0682288" y="912178"/>
          <a:ext cx="1080135" cy="992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4" r:id="rId17" imgW="469900" imgH="431800" progId="Equation.KSEE3">
                  <p:embed/>
                </p:oleObj>
              </mc:Choice>
              <mc:Fallback>
                <p:oleObj r:id="rId17" imgW="469900" imgH="4318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0682288" y="912178"/>
                        <a:ext cx="1080135" cy="9925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50" grpId="0"/>
      <p:bldP spid="51" grpId="0"/>
      <p:bldP spid="52" grpId="0"/>
      <p:bldP spid="5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/>
          <p:cNvSpPr>
            <a:spLocks noGrp="1"/>
          </p:cNvSpPr>
          <p:nvPr/>
        </p:nvSpPr>
        <p:spPr>
          <a:xfrm>
            <a:off x="18415" y="18415"/>
            <a:ext cx="3648710" cy="705485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 fontScale="90000"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练习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十五</a:t>
            </a:r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第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5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题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" y="663575"/>
            <a:ext cx="12077700" cy="933450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1054735" y="2775585"/>
            <a:ext cx="518160" cy="988695"/>
            <a:chOff x="1661" y="4371"/>
            <a:chExt cx="816" cy="1557"/>
          </a:xfrm>
        </p:grpSpPr>
        <p:graphicFrame>
          <p:nvGraphicFramePr>
            <p:cNvPr id="4" name="对象 3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1661" y="5290"/>
            <a:ext cx="639" cy="6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6" r:id="rId5" imgW="114300" imgH="114300" progId="Equation.KSEE3">
                    <p:embed/>
                  </p:oleObj>
                </mc:Choice>
                <mc:Fallback>
                  <p:oleObj r:id="rId5" imgW="114300" imgH="114300" progId="Equation.KSEE3">
                    <p:embed/>
                    <p:pic>
                      <p:nvPicPr>
                        <p:cNvPr id="0" name="图片 2048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661" y="5290"/>
                          <a:ext cx="639" cy="63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文本框 5"/>
            <p:cNvSpPr txBox="1"/>
            <p:nvPr/>
          </p:nvSpPr>
          <p:spPr>
            <a:xfrm>
              <a:off x="1661" y="4371"/>
              <a:ext cx="817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402965" y="2847975"/>
            <a:ext cx="518160" cy="916305"/>
            <a:chOff x="5359" y="4485"/>
            <a:chExt cx="816" cy="1443"/>
          </a:xfrm>
        </p:grpSpPr>
        <p:graphicFrame>
          <p:nvGraphicFramePr>
            <p:cNvPr id="5" name="对象 4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5359" y="5290"/>
            <a:ext cx="639" cy="6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7" r:id="rId7" imgW="114300" imgH="114300" progId="Equation.KSEE3">
                    <p:embed/>
                  </p:oleObj>
                </mc:Choice>
                <mc:Fallback>
                  <p:oleObj r:id="rId7" imgW="114300" imgH="114300" progId="Equation.KSEE3">
                    <p:embed/>
                    <p:pic>
                      <p:nvPicPr>
                        <p:cNvPr id="0" name="图片 2048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5359" y="5290"/>
                          <a:ext cx="639" cy="63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文本框 6"/>
            <p:cNvSpPr txBox="1"/>
            <p:nvPr/>
          </p:nvSpPr>
          <p:spPr>
            <a:xfrm>
              <a:off x="5359" y="4485"/>
              <a:ext cx="817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248410" y="3535680"/>
            <a:ext cx="2334260" cy="582930"/>
            <a:chOff x="1966" y="5568"/>
            <a:chExt cx="3676" cy="918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1966" y="5568"/>
              <a:ext cx="3677" cy="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3396" y="5568"/>
              <a:ext cx="699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4744085" y="1945640"/>
            <a:ext cx="5455285" cy="1590040"/>
            <a:chOff x="8346" y="3064"/>
            <a:chExt cx="8591" cy="2504"/>
          </a:xfrm>
        </p:grpSpPr>
        <p:sp>
          <p:nvSpPr>
            <p:cNvPr id="13" name="文本框 12"/>
            <p:cNvSpPr txBox="1"/>
            <p:nvPr/>
          </p:nvSpPr>
          <p:spPr>
            <a:xfrm>
              <a:off x="8346" y="3064"/>
              <a:ext cx="6448" cy="15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>
                  <a:latin typeface="Times New Roman" panose="02020603050405020304" pitchFamily="18" charset="0"/>
                  <a:ea typeface="华文楷体" panose="02010600040101010101" charset="-122"/>
                  <a:cs typeface="Times New Roman" panose="02020603050405020304" pitchFamily="18" charset="0"/>
                </a:rPr>
                <a:t>以无穷远为电势零点，则</a:t>
              </a:r>
            </a:p>
            <a:p>
              <a:r>
                <a:rPr lang="zh-CN" altLang="en-US" sz="2800">
                  <a:latin typeface="Times New Roman" panose="02020603050405020304" pitchFamily="18" charset="0"/>
                  <a:ea typeface="华文楷体" panose="02010600040101010101" charset="-122"/>
                  <a:cs typeface="Times New Roman" panose="02020603050405020304" pitchFamily="18" charset="0"/>
                </a:rPr>
                <a:t>与</a:t>
              </a:r>
              <a:r>
                <a:rPr lang="en-US" altLang="zh-CN" sz="2800" i="1">
                  <a:latin typeface="Times New Roman" panose="02020603050405020304" pitchFamily="18" charset="0"/>
                  <a:ea typeface="华文楷体" panose="02010600040101010101" charset="-122"/>
                  <a:cs typeface="Times New Roman" panose="02020603050405020304" pitchFamily="18" charset="0"/>
                </a:rPr>
                <a:t>Q</a:t>
              </a:r>
              <a:r>
                <a:rPr lang="zh-CN" altLang="en-US" sz="2800">
                  <a:latin typeface="Times New Roman" panose="02020603050405020304" pitchFamily="18" charset="0"/>
                  <a:ea typeface="华文楷体" panose="02010600040101010101" charset="-122"/>
                  <a:cs typeface="Times New Roman" panose="02020603050405020304" pitchFamily="18" charset="0"/>
                </a:rPr>
                <a:t>相距</a:t>
              </a:r>
              <a:r>
                <a:rPr lang="en-US" altLang="zh-CN" sz="2800" i="1">
                  <a:latin typeface="Times New Roman" panose="02020603050405020304" pitchFamily="18" charset="0"/>
                  <a:ea typeface="华文楷体" panose="02010600040101010101" charset="-122"/>
                  <a:cs typeface="Times New Roman" panose="02020603050405020304" pitchFamily="18" charset="0"/>
                </a:rPr>
                <a:t>r</a:t>
              </a:r>
              <a:r>
                <a:rPr lang="zh-CN" altLang="en-US" sz="2800">
                  <a:latin typeface="Times New Roman" panose="02020603050405020304" pitchFamily="18" charset="0"/>
                  <a:ea typeface="华文楷体" panose="02010600040101010101" charset="-122"/>
                  <a:cs typeface="Times New Roman" panose="02020603050405020304" pitchFamily="18" charset="0"/>
                </a:rPr>
                <a:t>处的电势为：</a:t>
              </a:r>
            </a:p>
          </p:txBody>
        </p:sp>
        <p:graphicFrame>
          <p:nvGraphicFramePr>
            <p:cNvPr id="55" name="对象 54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14180" y="3891"/>
            <a:ext cx="2757" cy="16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8" r:id="rId8" imgW="711200" imgH="431800" progId="Equation.KSEE3">
                    <p:embed/>
                  </p:oleObj>
                </mc:Choice>
                <mc:Fallback>
                  <p:oleObj r:id="rId8" imgW="711200" imgH="4318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14180" y="3891"/>
                          <a:ext cx="2757" cy="167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" name="文本框 14"/>
          <p:cNvSpPr txBox="1"/>
          <p:nvPr/>
        </p:nvSpPr>
        <p:spPr>
          <a:xfrm>
            <a:off x="4744085" y="3710305"/>
            <a:ext cx="606933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所以与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Q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相距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r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处电量为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q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的电势能为：</a:t>
            </a:r>
          </a:p>
        </p:txBody>
      </p:sp>
      <p:graphicFrame>
        <p:nvGraphicFramePr>
          <p:cNvPr id="16" name="对象 1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588760" y="4232275"/>
          <a:ext cx="2981960" cy="1141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9" r:id="rId10" imgW="1130300" imgH="431800" progId="Equation.KSEE3">
                  <p:embed/>
                </p:oleObj>
              </mc:Choice>
              <mc:Fallback>
                <p:oleObj r:id="rId10" imgW="1130300" imgH="4318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588760" y="4232275"/>
                        <a:ext cx="2981960" cy="11410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4" name="Text Box 8"/>
          <p:cNvSpPr txBox="1">
            <a:spLocks noChangeArrowheads="1"/>
          </p:cNvSpPr>
          <p:nvPr/>
        </p:nvSpPr>
        <p:spPr bwMode="auto">
          <a:xfrm>
            <a:off x="1460500" y="5581015"/>
            <a:ext cx="8551545" cy="112458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FontTx/>
              <a:buNone/>
            </a:pPr>
            <a:r>
              <a:rPr kumimoji="1" lang="zh-CN" altLang="en-US" sz="280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知识点：试验电荷</a:t>
            </a:r>
            <a:r>
              <a:rPr kumimoji="1" lang="en-US" altLang="zh-CN" sz="2800" b="0" i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q</a:t>
            </a:r>
            <a:r>
              <a:rPr kumimoji="1" lang="en-US" altLang="zh-CN" sz="2800" b="0" baseline="-2500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0</a:t>
            </a:r>
            <a:r>
              <a:rPr kumimoji="1" lang="zh-CN" altLang="en-US" sz="280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在电场中某点的电势能，在数值上等于把它从该点移到零势能处静电场力所作的功。</a:t>
            </a:r>
            <a:endParaRPr kumimoji="1" lang="en-US" altLang="zh-CN" sz="2800">
              <a:solidFill>
                <a:srgbClr val="FF0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graphicFrame>
        <p:nvGraphicFramePr>
          <p:cNvPr id="19" name="对象 18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8718233" y="1032828"/>
          <a:ext cx="1657350" cy="563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0" r:id="rId12" imgW="673100" imgH="228600" progId="Equation.KSEE3">
                  <p:embed/>
                </p:oleObj>
              </mc:Choice>
              <mc:Fallback>
                <p:oleObj r:id="rId12" imgW="6731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8718233" y="1032828"/>
                        <a:ext cx="1657350" cy="5638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5530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/>
          <p:cNvSpPr>
            <a:spLocks noGrp="1"/>
          </p:cNvSpPr>
          <p:nvPr/>
        </p:nvSpPr>
        <p:spPr>
          <a:xfrm>
            <a:off x="18415" y="18415"/>
            <a:ext cx="3648710" cy="705485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 fontScale="90000"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练习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十五</a:t>
            </a:r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第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6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题</a:t>
            </a: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76200" y="601345"/>
            <a:ext cx="12039600" cy="3724275"/>
          </a:xfrm>
          <a:prstGeom prst="rect">
            <a:avLst/>
          </a:prstGeom>
        </p:spPr>
      </p:pic>
      <p:graphicFrame>
        <p:nvGraphicFramePr>
          <p:cNvPr id="3" name="对象 2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4483230"/>
              </p:ext>
            </p:extLst>
          </p:nvPr>
        </p:nvGraphicFramePr>
        <p:xfrm>
          <a:off x="433650" y="2985453"/>
          <a:ext cx="4363085" cy="1201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0" r:id="rId7" imgW="1752600" imgH="482600" progId="Equation.KSEE3">
                  <p:embed/>
                </p:oleObj>
              </mc:Choice>
              <mc:Fallback>
                <p:oleObj r:id="rId7" imgW="1752600" imgH="4826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33650" y="2985453"/>
                        <a:ext cx="4363085" cy="12014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76200" y="2014220"/>
          <a:ext cx="2080895" cy="575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1" r:id="rId9" imgW="736600" imgH="203200" progId="Equation.KSEE3">
                  <p:embed/>
                </p:oleObj>
              </mc:Choice>
              <mc:Fallback>
                <p:oleObj r:id="rId9" imgW="736600" imgH="2032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6200" y="2014220"/>
                        <a:ext cx="2080895" cy="5753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398895" y="4657408"/>
          <a:ext cx="5716905" cy="1541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2" r:id="rId11" imgW="2451100" imgH="660400" progId="Equation.KSEE3">
                  <p:embed/>
                </p:oleObj>
              </mc:Choice>
              <mc:Fallback>
                <p:oleObj r:id="rId11" imgW="2451100" imgH="6604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398895" y="4657408"/>
                        <a:ext cx="5716905" cy="15411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662103" y="1458278"/>
          <a:ext cx="1629410" cy="4743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3" r:id="rId13" imgW="698500" imgH="203200" progId="Equation.KSEE3">
                  <p:embed/>
                </p:oleObj>
              </mc:Choice>
              <mc:Fallback>
                <p:oleObj r:id="rId13" imgW="698500" imgH="2032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662103" y="1458278"/>
                        <a:ext cx="1629410" cy="4743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8176949"/>
              </p:ext>
            </p:extLst>
          </p:nvPr>
        </p:nvGraphicFramePr>
        <p:xfrm>
          <a:off x="7178772" y="3514726"/>
          <a:ext cx="2814320" cy="563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4" r:id="rId15" imgW="1206500" imgH="241300" progId="Equation.KSEE3">
                  <p:embed/>
                </p:oleObj>
              </mc:Choice>
              <mc:Fallback>
                <p:oleObj r:id="rId15" imgW="1206500" imgH="2413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178772" y="3514726"/>
                        <a:ext cx="2814320" cy="5632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/>
          <p:cNvSpPr>
            <a:spLocks noGrp="1"/>
          </p:cNvSpPr>
          <p:nvPr/>
        </p:nvSpPr>
        <p:spPr>
          <a:xfrm>
            <a:off x="18415" y="18415"/>
            <a:ext cx="3648710" cy="705485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 fontScale="90000"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练习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十五</a:t>
            </a:r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第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7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题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140" y="855345"/>
            <a:ext cx="11729720" cy="90487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679305" y="986155"/>
            <a:ext cx="1198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rPr>
              <a:t>垂直</a:t>
            </a:r>
          </a:p>
        </p:txBody>
      </p:sp>
      <p:grpSp>
        <p:nvGrpSpPr>
          <p:cNvPr id="4" name="Group 93"/>
          <p:cNvGrpSpPr/>
          <p:nvPr/>
        </p:nvGrpSpPr>
        <p:grpSpPr bwMode="auto">
          <a:xfrm>
            <a:off x="4572635" y="2466975"/>
            <a:ext cx="3886200" cy="3200400"/>
            <a:chOff x="1680" y="1776"/>
            <a:chExt cx="2496" cy="2160"/>
          </a:xfrm>
        </p:grpSpPr>
        <p:sp>
          <p:nvSpPr>
            <p:cNvPr id="35847" name="Rectangle 19"/>
            <p:cNvSpPr>
              <a:spLocks noChangeArrowheads="1"/>
            </p:cNvSpPr>
            <p:nvPr/>
          </p:nvSpPr>
          <p:spPr bwMode="auto">
            <a:xfrm>
              <a:off x="1680" y="1776"/>
              <a:ext cx="2496" cy="216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</a:ln>
          </p:spPr>
          <p:txBody>
            <a:bodyPr wrap="none" anchor="ctr"/>
            <a:lstStyle/>
            <a:p>
              <a:pPr>
                <a:buFontTx/>
                <a:buNone/>
              </a:pPr>
              <a:endParaRPr lang="zh-CN" altLang="en-US" sz="1800" b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0740" name="Text Box 84"/>
            <p:cNvSpPr txBox="1">
              <a:spLocks noChangeArrowheads="1"/>
            </p:cNvSpPr>
            <p:nvPr/>
          </p:nvSpPr>
          <p:spPr bwMode="auto">
            <a:xfrm>
              <a:off x="1920" y="1824"/>
              <a:ext cx="2161" cy="268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kumimoji="1" lang="zh-CN" altLang="en-US" sz="200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点电荷的电场线与等势面</a:t>
              </a:r>
            </a:p>
          </p:txBody>
        </p:sp>
        <p:grpSp>
          <p:nvGrpSpPr>
            <p:cNvPr id="5" name="Group 85"/>
            <p:cNvGrpSpPr/>
            <p:nvPr/>
          </p:nvGrpSpPr>
          <p:grpSpPr bwMode="auto">
            <a:xfrm>
              <a:off x="2080" y="2104"/>
              <a:ext cx="1728" cy="1728"/>
              <a:chOff x="1200" y="1440"/>
              <a:chExt cx="2256" cy="2256"/>
            </a:xfrm>
          </p:grpSpPr>
          <p:sp>
            <p:nvSpPr>
              <p:cNvPr id="35916" name="Oval 86"/>
              <p:cNvSpPr>
                <a:spLocks noChangeArrowheads="1"/>
              </p:cNvSpPr>
              <p:nvPr/>
            </p:nvSpPr>
            <p:spPr bwMode="auto">
              <a:xfrm>
                <a:off x="1632" y="1872"/>
                <a:ext cx="1392" cy="1392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  <a:prstDash val="dash"/>
                <a:round/>
              </a:ln>
            </p:spPr>
            <p:txBody>
              <a:bodyPr wrap="none" anchor="ctr"/>
              <a:lstStyle/>
              <a:p>
                <a:pPr>
                  <a:buFontTx/>
                  <a:buNone/>
                </a:pPr>
                <a:endParaRPr lang="zh-CN" altLang="en-US" sz="1800" b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5917" name="Oval 87"/>
              <p:cNvSpPr>
                <a:spLocks noChangeArrowheads="1"/>
              </p:cNvSpPr>
              <p:nvPr/>
            </p:nvSpPr>
            <p:spPr bwMode="auto">
              <a:xfrm>
                <a:off x="1920" y="2160"/>
                <a:ext cx="816" cy="816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  <a:prstDash val="dash"/>
                <a:round/>
              </a:ln>
            </p:spPr>
            <p:txBody>
              <a:bodyPr wrap="none" anchor="ctr"/>
              <a:lstStyle/>
              <a:p>
                <a:pPr>
                  <a:buFontTx/>
                  <a:buNone/>
                </a:pPr>
                <a:endParaRPr lang="zh-CN" altLang="en-US" sz="1800" b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5918" name="Oval 88"/>
              <p:cNvSpPr>
                <a:spLocks noChangeArrowheads="1"/>
              </p:cNvSpPr>
              <p:nvPr/>
            </p:nvSpPr>
            <p:spPr bwMode="auto">
              <a:xfrm>
                <a:off x="2064" y="2304"/>
                <a:ext cx="528" cy="528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  <a:prstDash val="dash"/>
                <a:round/>
              </a:ln>
            </p:spPr>
            <p:txBody>
              <a:bodyPr wrap="none" anchor="ctr"/>
              <a:lstStyle/>
              <a:p>
                <a:pPr>
                  <a:buFontTx/>
                  <a:buNone/>
                </a:pPr>
                <a:endParaRPr lang="zh-CN" altLang="en-US" sz="1800" b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5919" name="Oval 89"/>
              <p:cNvSpPr>
                <a:spLocks noChangeArrowheads="1"/>
              </p:cNvSpPr>
              <p:nvPr/>
            </p:nvSpPr>
            <p:spPr bwMode="auto">
              <a:xfrm>
                <a:off x="2160" y="2400"/>
                <a:ext cx="336" cy="336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  <a:prstDash val="dash"/>
                <a:round/>
              </a:ln>
            </p:spPr>
            <p:txBody>
              <a:bodyPr wrap="none" anchor="ctr"/>
              <a:lstStyle/>
              <a:p>
                <a:pPr>
                  <a:buFontTx/>
                  <a:buNone/>
                </a:pPr>
                <a:endParaRPr lang="zh-CN" altLang="en-US" sz="1800" b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5920" name="Oval 90"/>
              <p:cNvSpPr>
                <a:spLocks noChangeArrowheads="1"/>
              </p:cNvSpPr>
              <p:nvPr/>
            </p:nvSpPr>
            <p:spPr bwMode="auto">
              <a:xfrm>
                <a:off x="1200" y="1440"/>
                <a:ext cx="2256" cy="2256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  <a:prstDash val="dash"/>
                <a:round/>
              </a:ln>
            </p:spPr>
            <p:txBody>
              <a:bodyPr wrap="none" anchor="ctr"/>
              <a:lstStyle/>
              <a:p>
                <a:pPr>
                  <a:buFontTx/>
                  <a:buNone/>
                </a:pPr>
                <a:endParaRPr lang="zh-CN" altLang="en-US" sz="1800" b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6" name="Group 92"/>
            <p:cNvGrpSpPr/>
            <p:nvPr/>
          </p:nvGrpSpPr>
          <p:grpSpPr bwMode="auto">
            <a:xfrm>
              <a:off x="1968" y="2064"/>
              <a:ext cx="1920" cy="1824"/>
              <a:chOff x="2544" y="1488"/>
              <a:chExt cx="2544" cy="2496"/>
            </a:xfrm>
          </p:grpSpPr>
          <p:grpSp>
            <p:nvGrpSpPr>
              <p:cNvPr id="7" name="Group 20"/>
              <p:cNvGrpSpPr/>
              <p:nvPr/>
            </p:nvGrpSpPr>
            <p:grpSpPr bwMode="auto">
              <a:xfrm>
                <a:off x="2544" y="2703"/>
                <a:ext cx="576" cy="48"/>
                <a:chOff x="1495" y="3126"/>
                <a:chExt cx="528" cy="67"/>
              </a:xfrm>
            </p:grpSpPr>
            <p:sp>
              <p:nvSpPr>
                <p:cNvPr id="35914" name="Line 21"/>
                <p:cNvSpPr>
                  <a:spLocks noChangeShapeType="1"/>
                </p:cNvSpPr>
                <p:nvPr/>
              </p:nvSpPr>
              <p:spPr bwMode="auto">
                <a:xfrm flipH="1">
                  <a:off x="1495" y="3159"/>
                  <a:ext cx="462" cy="1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</a:ln>
              </p:spPr>
              <p:txBody>
                <a:bodyPr/>
                <a:lstStyle/>
                <a:p>
                  <a:pPr>
                    <a:buFontTx/>
                    <a:buNone/>
                  </a:pPr>
                  <a:endParaRPr lang="zh-CN" altLang="en-US" sz="1800" b="0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5915" name="Freeform 22"/>
                <p:cNvSpPr/>
                <p:nvPr/>
              </p:nvSpPr>
              <p:spPr bwMode="auto">
                <a:xfrm>
                  <a:off x="1924" y="3126"/>
                  <a:ext cx="99" cy="67"/>
                </a:xfrm>
                <a:custGeom>
                  <a:avLst/>
                  <a:gdLst>
                    <a:gd name="T0" fmla="*/ 0 w 99"/>
                    <a:gd name="T1" fmla="*/ 67 h 67"/>
                    <a:gd name="T2" fmla="*/ 99 w 99"/>
                    <a:gd name="T3" fmla="*/ 33 h 67"/>
                    <a:gd name="T4" fmla="*/ 0 w 99"/>
                    <a:gd name="T5" fmla="*/ 0 h 67"/>
                    <a:gd name="T6" fmla="*/ 31 w 99"/>
                    <a:gd name="T7" fmla="*/ 33 h 67"/>
                    <a:gd name="T8" fmla="*/ 0 w 99"/>
                    <a:gd name="T9" fmla="*/ 67 h 6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9"/>
                    <a:gd name="T16" fmla="*/ 0 h 67"/>
                    <a:gd name="T17" fmla="*/ 99 w 99"/>
                    <a:gd name="T18" fmla="*/ 67 h 6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9" h="67">
                      <a:moveTo>
                        <a:pt x="0" y="67"/>
                      </a:moveTo>
                      <a:lnTo>
                        <a:pt x="99" y="33"/>
                      </a:lnTo>
                      <a:lnTo>
                        <a:pt x="0" y="0"/>
                      </a:lnTo>
                      <a:lnTo>
                        <a:pt x="31" y="33"/>
                      </a:lnTo>
                      <a:lnTo>
                        <a:pt x="0" y="67"/>
                      </a:lnTo>
                      <a:close/>
                    </a:path>
                  </a:pathLst>
                </a:custGeom>
                <a:solidFill>
                  <a:srgbClr val="0033CC"/>
                </a:solidFill>
                <a:ln w="28575">
                  <a:solidFill>
                    <a:srgbClr val="0000FF"/>
                  </a:solidFill>
                  <a:round/>
                </a:ln>
              </p:spPr>
              <p:txBody>
                <a:bodyPr/>
                <a:lstStyle/>
                <a:p>
                  <a:pPr>
                    <a:buFontTx/>
                    <a:buNone/>
                  </a:pPr>
                  <a:endParaRPr lang="zh-CN" altLang="en-US" sz="1800" b="0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8" name="Group 23"/>
              <p:cNvGrpSpPr/>
              <p:nvPr/>
            </p:nvGrpSpPr>
            <p:grpSpPr bwMode="auto">
              <a:xfrm>
                <a:off x="2640" y="2224"/>
                <a:ext cx="528" cy="240"/>
                <a:chOff x="1543" y="2727"/>
                <a:chExt cx="480" cy="192"/>
              </a:xfrm>
            </p:grpSpPr>
            <p:sp>
              <p:nvSpPr>
                <p:cNvPr id="35912" name="Line 24"/>
                <p:cNvSpPr>
                  <a:spLocks noChangeShapeType="1"/>
                </p:cNvSpPr>
                <p:nvPr/>
              </p:nvSpPr>
              <p:spPr bwMode="auto">
                <a:xfrm flipH="1" flipV="1">
                  <a:off x="1543" y="2727"/>
                  <a:ext cx="419" cy="167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</a:ln>
              </p:spPr>
              <p:txBody>
                <a:bodyPr/>
                <a:lstStyle/>
                <a:p>
                  <a:pPr>
                    <a:buFontTx/>
                    <a:buNone/>
                  </a:pPr>
                  <a:endParaRPr lang="zh-CN" altLang="en-US" sz="1800" b="0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5913" name="Freeform 25"/>
                <p:cNvSpPr/>
                <p:nvPr/>
              </p:nvSpPr>
              <p:spPr bwMode="auto">
                <a:xfrm>
                  <a:off x="1918" y="2852"/>
                  <a:ext cx="105" cy="67"/>
                </a:xfrm>
                <a:custGeom>
                  <a:avLst/>
                  <a:gdLst>
                    <a:gd name="T0" fmla="*/ 0 w 105"/>
                    <a:gd name="T1" fmla="*/ 62 h 67"/>
                    <a:gd name="T2" fmla="*/ 105 w 105"/>
                    <a:gd name="T3" fmla="*/ 67 h 67"/>
                    <a:gd name="T4" fmla="*/ 25 w 105"/>
                    <a:gd name="T5" fmla="*/ 0 h 67"/>
                    <a:gd name="T6" fmla="*/ 42 w 105"/>
                    <a:gd name="T7" fmla="*/ 42 h 67"/>
                    <a:gd name="T8" fmla="*/ 0 w 105"/>
                    <a:gd name="T9" fmla="*/ 62 h 6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5"/>
                    <a:gd name="T16" fmla="*/ 0 h 67"/>
                    <a:gd name="T17" fmla="*/ 105 w 105"/>
                    <a:gd name="T18" fmla="*/ 67 h 6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5" h="67">
                      <a:moveTo>
                        <a:pt x="0" y="62"/>
                      </a:moveTo>
                      <a:lnTo>
                        <a:pt x="105" y="67"/>
                      </a:lnTo>
                      <a:lnTo>
                        <a:pt x="25" y="0"/>
                      </a:lnTo>
                      <a:lnTo>
                        <a:pt x="42" y="42"/>
                      </a:lnTo>
                      <a:lnTo>
                        <a:pt x="0" y="62"/>
                      </a:lnTo>
                      <a:close/>
                    </a:path>
                  </a:pathLst>
                </a:custGeom>
                <a:solidFill>
                  <a:srgbClr val="0033CC"/>
                </a:solidFill>
                <a:ln w="28575">
                  <a:solidFill>
                    <a:srgbClr val="0000FF"/>
                  </a:solidFill>
                  <a:round/>
                </a:ln>
              </p:spPr>
              <p:txBody>
                <a:bodyPr/>
                <a:lstStyle/>
                <a:p>
                  <a:pPr>
                    <a:buFontTx/>
                    <a:buNone/>
                  </a:pPr>
                  <a:endParaRPr lang="zh-CN" altLang="en-US" sz="1800" b="0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9" name="Group 26"/>
              <p:cNvGrpSpPr/>
              <p:nvPr/>
            </p:nvGrpSpPr>
            <p:grpSpPr bwMode="auto">
              <a:xfrm>
                <a:off x="2928" y="1824"/>
                <a:ext cx="400" cy="393"/>
                <a:chOff x="1767" y="2286"/>
                <a:chExt cx="400" cy="393"/>
              </a:xfrm>
            </p:grpSpPr>
            <p:sp>
              <p:nvSpPr>
                <p:cNvPr id="35910" name="Line 27"/>
                <p:cNvSpPr>
                  <a:spLocks noChangeShapeType="1"/>
                </p:cNvSpPr>
                <p:nvPr/>
              </p:nvSpPr>
              <p:spPr bwMode="auto">
                <a:xfrm flipH="1" flipV="1">
                  <a:off x="1767" y="2286"/>
                  <a:ext cx="353" cy="347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</a:ln>
              </p:spPr>
              <p:txBody>
                <a:bodyPr/>
                <a:lstStyle/>
                <a:p>
                  <a:pPr>
                    <a:buFontTx/>
                    <a:buNone/>
                  </a:pPr>
                  <a:endParaRPr lang="zh-CN" altLang="en-US" sz="1800" b="0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5911" name="Freeform 28"/>
                <p:cNvSpPr/>
                <p:nvPr/>
              </p:nvSpPr>
              <p:spPr bwMode="auto">
                <a:xfrm>
                  <a:off x="2072" y="2586"/>
                  <a:ext cx="95" cy="93"/>
                </a:xfrm>
                <a:custGeom>
                  <a:avLst/>
                  <a:gdLst>
                    <a:gd name="T0" fmla="*/ 0 w 95"/>
                    <a:gd name="T1" fmla="*/ 48 h 93"/>
                    <a:gd name="T2" fmla="*/ 95 w 95"/>
                    <a:gd name="T3" fmla="*/ 93 h 93"/>
                    <a:gd name="T4" fmla="*/ 47 w 95"/>
                    <a:gd name="T5" fmla="*/ 0 h 93"/>
                    <a:gd name="T6" fmla="*/ 46 w 95"/>
                    <a:gd name="T7" fmla="*/ 45 h 93"/>
                    <a:gd name="T8" fmla="*/ 0 w 95"/>
                    <a:gd name="T9" fmla="*/ 48 h 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5"/>
                    <a:gd name="T16" fmla="*/ 0 h 93"/>
                    <a:gd name="T17" fmla="*/ 95 w 95"/>
                    <a:gd name="T18" fmla="*/ 93 h 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5" h="93">
                      <a:moveTo>
                        <a:pt x="0" y="48"/>
                      </a:moveTo>
                      <a:lnTo>
                        <a:pt x="95" y="93"/>
                      </a:lnTo>
                      <a:lnTo>
                        <a:pt x="47" y="0"/>
                      </a:lnTo>
                      <a:lnTo>
                        <a:pt x="46" y="45"/>
                      </a:lnTo>
                      <a:lnTo>
                        <a:pt x="0" y="48"/>
                      </a:lnTo>
                      <a:close/>
                    </a:path>
                  </a:pathLst>
                </a:custGeom>
                <a:solidFill>
                  <a:srgbClr val="0033CC"/>
                </a:solidFill>
                <a:ln w="28575">
                  <a:solidFill>
                    <a:srgbClr val="0000FF"/>
                  </a:solidFill>
                  <a:round/>
                </a:ln>
              </p:spPr>
              <p:txBody>
                <a:bodyPr/>
                <a:lstStyle/>
                <a:p>
                  <a:pPr>
                    <a:buFontTx/>
                    <a:buNone/>
                  </a:pPr>
                  <a:endParaRPr lang="zh-CN" altLang="en-US" sz="1800" b="0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10" name="Group 29"/>
              <p:cNvGrpSpPr/>
              <p:nvPr/>
            </p:nvGrpSpPr>
            <p:grpSpPr bwMode="auto">
              <a:xfrm>
                <a:off x="3312" y="3360"/>
                <a:ext cx="240" cy="528"/>
                <a:chOff x="2197" y="3735"/>
                <a:chExt cx="210" cy="470"/>
              </a:xfrm>
            </p:grpSpPr>
            <p:sp>
              <p:nvSpPr>
                <p:cNvPr id="35908" name="Line 30"/>
                <p:cNvSpPr>
                  <a:spLocks noChangeShapeType="1"/>
                </p:cNvSpPr>
                <p:nvPr/>
              </p:nvSpPr>
              <p:spPr bwMode="auto">
                <a:xfrm flipH="1">
                  <a:off x="2197" y="3795"/>
                  <a:ext cx="182" cy="410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</a:ln>
              </p:spPr>
              <p:txBody>
                <a:bodyPr/>
                <a:lstStyle/>
                <a:p>
                  <a:pPr>
                    <a:buFontTx/>
                    <a:buNone/>
                  </a:pPr>
                  <a:endParaRPr lang="zh-CN" altLang="en-US" sz="1800" b="0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5909" name="Freeform 31"/>
                <p:cNvSpPr/>
                <p:nvPr/>
              </p:nvSpPr>
              <p:spPr bwMode="auto">
                <a:xfrm>
                  <a:off x="2336" y="3735"/>
                  <a:ext cx="71" cy="104"/>
                </a:xfrm>
                <a:custGeom>
                  <a:avLst/>
                  <a:gdLst>
                    <a:gd name="T0" fmla="*/ 61 w 71"/>
                    <a:gd name="T1" fmla="*/ 104 h 104"/>
                    <a:gd name="T2" fmla="*/ 71 w 71"/>
                    <a:gd name="T3" fmla="*/ 0 h 104"/>
                    <a:gd name="T4" fmla="*/ 0 w 71"/>
                    <a:gd name="T5" fmla="*/ 77 h 104"/>
                    <a:gd name="T6" fmla="*/ 43 w 71"/>
                    <a:gd name="T7" fmla="*/ 62 h 104"/>
                    <a:gd name="T8" fmla="*/ 61 w 71"/>
                    <a:gd name="T9" fmla="*/ 104 h 1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1"/>
                    <a:gd name="T16" fmla="*/ 0 h 104"/>
                    <a:gd name="T17" fmla="*/ 71 w 71"/>
                    <a:gd name="T18" fmla="*/ 104 h 1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1" h="104">
                      <a:moveTo>
                        <a:pt x="61" y="104"/>
                      </a:moveTo>
                      <a:lnTo>
                        <a:pt x="71" y="0"/>
                      </a:lnTo>
                      <a:lnTo>
                        <a:pt x="0" y="77"/>
                      </a:lnTo>
                      <a:lnTo>
                        <a:pt x="43" y="62"/>
                      </a:lnTo>
                      <a:lnTo>
                        <a:pt x="61" y="104"/>
                      </a:lnTo>
                      <a:close/>
                    </a:path>
                  </a:pathLst>
                </a:custGeom>
                <a:solidFill>
                  <a:srgbClr val="0033CC"/>
                </a:solidFill>
                <a:ln w="28575">
                  <a:solidFill>
                    <a:srgbClr val="0000FF"/>
                  </a:solidFill>
                  <a:round/>
                </a:ln>
              </p:spPr>
              <p:txBody>
                <a:bodyPr/>
                <a:lstStyle/>
                <a:p>
                  <a:pPr>
                    <a:buFontTx/>
                    <a:buNone/>
                  </a:pPr>
                  <a:endParaRPr lang="zh-CN" altLang="en-US" sz="1800" b="0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11" name="Group 32"/>
              <p:cNvGrpSpPr/>
              <p:nvPr/>
            </p:nvGrpSpPr>
            <p:grpSpPr bwMode="auto">
              <a:xfrm>
                <a:off x="2592" y="2984"/>
                <a:ext cx="576" cy="196"/>
                <a:chOff x="1546" y="3395"/>
                <a:chExt cx="525" cy="158"/>
              </a:xfrm>
            </p:grpSpPr>
            <p:sp>
              <p:nvSpPr>
                <p:cNvPr id="35906" name="Line 33"/>
                <p:cNvSpPr>
                  <a:spLocks noChangeShapeType="1"/>
                </p:cNvSpPr>
                <p:nvPr/>
              </p:nvSpPr>
              <p:spPr bwMode="auto">
                <a:xfrm flipH="1">
                  <a:off x="1546" y="3418"/>
                  <a:ext cx="462" cy="135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</a:ln>
              </p:spPr>
              <p:txBody>
                <a:bodyPr/>
                <a:lstStyle/>
                <a:p>
                  <a:pPr>
                    <a:buFontTx/>
                    <a:buNone/>
                  </a:pPr>
                  <a:endParaRPr lang="zh-CN" altLang="en-US" sz="1800" b="0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5907" name="Freeform 34"/>
                <p:cNvSpPr/>
                <p:nvPr/>
              </p:nvSpPr>
              <p:spPr bwMode="auto">
                <a:xfrm>
                  <a:off x="1967" y="3395"/>
                  <a:ext cx="104" cy="64"/>
                </a:xfrm>
                <a:custGeom>
                  <a:avLst/>
                  <a:gdLst>
                    <a:gd name="T0" fmla="*/ 19 w 104"/>
                    <a:gd name="T1" fmla="*/ 64 h 64"/>
                    <a:gd name="T2" fmla="*/ 104 w 104"/>
                    <a:gd name="T3" fmla="*/ 4 h 64"/>
                    <a:gd name="T4" fmla="*/ 0 w 104"/>
                    <a:gd name="T5" fmla="*/ 0 h 64"/>
                    <a:gd name="T6" fmla="*/ 39 w 104"/>
                    <a:gd name="T7" fmla="*/ 23 h 64"/>
                    <a:gd name="T8" fmla="*/ 19 w 104"/>
                    <a:gd name="T9" fmla="*/ 64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4"/>
                    <a:gd name="T16" fmla="*/ 0 h 64"/>
                    <a:gd name="T17" fmla="*/ 104 w 104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4" h="64">
                      <a:moveTo>
                        <a:pt x="19" y="64"/>
                      </a:moveTo>
                      <a:lnTo>
                        <a:pt x="104" y="4"/>
                      </a:lnTo>
                      <a:lnTo>
                        <a:pt x="0" y="0"/>
                      </a:lnTo>
                      <a:lnTo>
                        <a:pt x="39" y="23"/>
                      </a:lnTo>
                      <a:lnTo>
                        <a:pt x="19" y="64"/>
                      </a:lnTo>
                      <a:close/>
                    </a:path>
                  </a:pathLst>
                </a:custGeom>
                <a:solidFill>
                  <a:srgbClr val="0033CC"/>
                </a:solidFill>
                <a:ln w="28575">
                  <a:solidFill>
                    <a:srgbClr val="0000FF"/>
                  </a:solidFill>
                  <a:round/>
                </a:ln>
              </p:spPr>
              <p:txBody>
                <a:bodyPr/>
                <a:lstStyle/>
                <a:p>
                  <a:pPr>
                    <a:buFontTx/>
                    <a:buNone/>
                  </a:pPr>
                  <a:endParaRPr lang="zh-CN" altLang="en-US" sz="1800" b="0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12" name="Group 35"/>
              <p:cNvGrpSpPr/>
              <p:nvPr/>
            </p:nvGrpSpPr>
            <p:grpSpPr bwMode="auto">
              <a:xfrm>
                <a:off x="2880" y="3216"/>
                <a:ext cx="432" cy="432"/>
                <a:chOff x="1815" y="3591"/>
                <a:chExt cx="352" cy="346"/>
              </a:xfrm>
            </p:grpSpPr>
            <p:sp>
              <p:nvSpPr>
                <p:cNvPr id="35904" name="Line 36"/>
                <p:cNvSpPr>
                  <a:spLocks noChangeShapeType="1"/>
                </p:cNvSpPr>
                <p:nvPr/>
              </p:nvSpPr>
              <p:spPr bwMode="auto">
                <a:xfrm flipV="1">
                  <a:off x="1815" y="3637"/>
                  <a:ext cx="306" cy="300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</a:ln>
              </p:spPr>
              <p:txBody>
                <a:bodyPr/>
                <a:lstStyle/>
                <a:p>
                  <a:pPr>
                    <a:buFontTx/>
                    <a:buNone/>
                  </a:pPr>
                  <a:endParaRPr lang="zh-CN" altLang="en-US" sz="1800" b="0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5905" name="Freeform 37"/>
                <p:cNvSpPr/>
                <p:nvPr/>
              </p:nvSpPr>
              <p:spPr bwMode="auto">
                <a:xfrm>
                  <a:off x="2074" y="3591"/>
                  <a:ext cx="93" cy="94"/>
                </a:xfrm>
                <a:custGeom>
                  <a:avLst/>
                  <a:gdLst>
                    <a:gd name="T0" fmla="*/ 47 w 93"/>
                    <a:gd name="T1" fmla="*/ 94 h 94"/>
                    <a:gd name="T2" fmla="*/ 93 w 93"/>
                    <a:gd name="T3" fmla="*/ 0 h 94"/>
                    <a:gd name="T4" fmla="*/ 0 w 93"/>
                    <a:gd name="T5" fmla="*/ 47 h 94"/>
                    <a:gd name="T6" fmla="*/ 45 w 93"/>
                    <a:gd name="T7" fmla="*/ 48 h 94"/>
                    <a:gd name="T8" fmla="*/ 47 w 93"/>
                    <a:gd name="T9" fmla="*/ 94 h 9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3"/>
                    <a:gd name="T16" fmla="*/ 0 h 94"/>
                    <a:gd name="T17" fmla="*/ 93 w 93"/>
                    <a:gd name="T18" fmla="*/ 94 h 9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3" h="94">
                      <a:moveTo>
                        <a:pt x="47" y="94"/>
                      </a:moveTo>
                      <a:lnTo>
                        <a:pt x="93" y="0"/>
                      </a:lnTo>
                      <a:lnTo>
                        <a:pt x="0" y="47"/>
                      </a:lnTo>
                      <a:lnTo>
                        <a:pt x="45" y="48"/>
                      </a:lnTo>
                      <a:lnTo>
                        <a:pt x="47" y="94"/>
                      </a:lnTo>
                      <a:close/>
                    </a:path>
                  </a:pathLst>
                </a:custGeom>
                <a:solidFill>
                  <a:srgbClr val="0033CC"/>
                </a:solidFill>
                <a:ln w="28575">
                  <a:solidFill>
                    <a:srgbClr val="0000FF"/>
                  </a:solidFill>
                  <a:round/>
                </a:ln>
              </p:spPr>
              <p:txBody>
                <a:bodyPr/>
                <a:lstStyle/>
                <a:p>
                  <a:pPr>
                    <a:buFontTx/>
                    <a:buNone/>
                  </a:pPr>
                  <a:endParaRPr lang="zh-CN" altLang="en-US" sz="1800" b="0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13" name="Group 38"/>
              <p:cNvGrpSpPr/>
              <p:nvPr/>
            </p:nvGrpSpPr>
            <p:grpSpPr bwMode="auto">
              <a:xfrm>
                <a:off x="3792" y="3408"/>
                <a:ext cx="82" cy="576"/>
                <a:chOff x="2614" y="3783"/>
                <a:chExt cx="67" cy="529"/>
              </a:xfrm>
            </p:grpSpPr>
            <p:sp>
              <p:nvSpPr>
                <p:cNvPr id="35902" name="Line 39"/>
                <p:cNvSpPr>
                  <a:spLocks noChangeShapeType="1"/>
                </p:cNvSpPr>
                <p:nvPr/>
              </p:nvSpPr>
              <p:spPr bwMode="auto">
                <a:xfrm flipV="1">
                  <a:off x="2647" y="3849"/>
                  <a:ext cx="1" cy="463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</a:ln>
              </p:spPr>
              <p:txBody>
                <a:bodyPr/>
                <a:lstStyle/>
                <a:p>
                  <a:pPr>
                    <a:buFontTx/>
                    <a:buNone/>
                  </a:pPr>
                  <a:endParaRPr lang="zh-CN" altLang="en-US" sz="1800" b="0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5903" name="Freeform 40"/>
                <p:cNvSpPr/>
                <p:nvPr/>
              </p:nvSpPr>
              <p:spPr bwMode="auto">
                <a:xfrm>
                  <a:off x="2614" y="3783"/>
                  <a:ext cx="67" cy="99"/>
                </a:xfrm>
                <a:custGeom>
                  <a:avLst/>
                  <a:gdLst>
                    <a:gd name="T0" fmla="*/ 67 w 67"/>
                    <a:gd name="T1" fmla="*/ 99 h 99"/>
                    <a:gd name="T2" fmla="*/ 33 w 67"/>
                    <a:gd name="T3" fmla="*/ 0 h 99"/>
                    <a:gd name="T4" fmla="*/ 0 w 67"/>
                    <a:gd name="T5" fmla="*/ 99 h 99"/>
                    <a:gd name="T6" fmla="*/ 33 w 67"/>
                    <a:gd name="T7" fmla="*/ 68 h 99"/>
                    <a:gd name="T8" fmla="*/ 67 w 67"/>
                    <a:gd name="T9" fmla="*/ 99 h 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7"/>
                    <a:gd name="T16" fmla="*/ 0 h 99"/>
                    <a:gd name="T17" fmla="*/ 67 w 67"/>
                    <a:gd name="T18" fmla="*/ 99 h 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7" h="99">
                      <a:moveTo>
                        <a:pt x="67" y="99"/>
                      </a:moveTo>
                      <a:lnTo>
                        <a:pt x="33" y="0"/>
                      </a:lnTo>
                      <a:lnTo>
                        <a:pt x="0" y="99"/>
                      </a:lnTo>
                      <a:lnTo>
                        <a:pt x="33" y="68"/>
                      </a:lnTo>
                      <a:lnTo>
                        <a:pt x="67" y="99"/>
                      </a:lnTo>
                      <a:close/>
                    </a:path>
                  </a:pathLst>
                </a:custGeom>
                <a:solidFill>
                  <a:srgbClr val="0033CC"/>
                </a:solidFill>
                <a:ln w="28575">
                  <a:solidFill>
                    <a:srgbClr val="0000FF"/>
                  </a:solidFill>
                  <a:round/>
                </a:ln>
              </p:spPr>
              <p:txBody>
                <a:bodyPr/>
                <a:lstStyle/>
                <a:p>
                  <a:pPr>
                    <a:buFontTx/>
                    <a:buNone/>
                  </a:pPr>
                  <a:endParaRPr lang="zh-CN" altLang="en-US" sz="1800" b="0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14" name="Group 41"/>
              <p:cNvGrpSpPr/>
              <p:nvPr/>
            </p:nvGrpSpPr>
            <p:grpSpPr bwMode="auto">
              <a:xfrm>
                <a:off x="3343" y="1546"/>
                <a:ext cx="209" cy="518"/>
                <a:chOff x="2150" y="1969"/>
                <a:chExt cx="209" cy="518"/>
              </a:xfrm>
            </p:grpSpPr>
            <p:sp>
              <p:nvSpPr>
                <p:cNvPr id="35900" name="Line 42"/>
                <p:cNvSpPr>
                  <a:spLocks noChangeShapeType="1"/>
                </p:cNvSpPr>
                <p:nvPr/>
              </p:nvSpPr>
              <p:spPr bwMode="auto">
                <a:xfrm flipH="1" flipV="1">
                  <a:off x="2150" y="1969"/>
                  <a:ext cx="184" cy="457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</a:ln>
              </p:spPr>
              <p:txBody>
                <a:bodyPr/>
                <a:lstStyle/>
                <a:p>
                  <a:pPr>
                    <a:buFontTx/>
                    <a:buNone/>
                  </a:pPr>
                  <a:endParaRPr lang="zh-CN" altLang="en-US" sz="1800" b="0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5901" name="Freeform 43"/>
                <p:cNvSpPr/>
                <p:nvPr/>
              </p:nvSpPr>
              <p:spPr bwMode="auto">
                <a:xfrm>
                  <a:off x="2291" y="2383"/>
                  <a:ext cx="68" cy="104"/>
                </a:xfrm>
                <a:custGeom>
                  <a:avLst/>
                  <a:gdLst>
                    <a:gd name="T0" fmla="*/ 0 w 68"/>
                    <a:gd name="T1" fmla="*/ 25 h 104"/>
                    <a:gd name="T2" fmla="*/ 68 w 68"/>
                    <a:gd name="T3" fmla="*/ 104 h 104"/>
                    <a:gd name="T4" fmla="*/ 62 w 68"/>
                    <a:gd name="T5" fmla="*/ 0 h 104"/>
                    <a:gd name="T6" fmla="*/ 43 w 68"/>
                    <a:gd name="T7" fmla="*/ 41 h 104"/>
                    <a:gd name="T8" fmla="*/ 0 w 68"/>
                    <a:gd name="T9" fmla="*/ 25 h 1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8"/>
                    <a:gd name="T16" fmla="*/ 0 h 104"/>
                    <a:gd name="T17" fmla="*/ 68 w 68"/>
                    <a:gd name="T18" fmla="*/ 104 h 1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8" h="104">
                      <a:moveTo>
                        <a:pt x="0" y="25"/>
                      </a:moveTo>
                      <a:lnTo>
                        <a:pt x="68" y="104"/>
                      </a:lnTo>
                      <a:lnTo>
                        <a:pt x="62" y="0"/>
                      </a:lnTo>
                      <a:lnTo>
                        <a:pt x="43" y="41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0033CC"/>
                </a:solidFill>
                <a:ln w="28575">
                  <a:solidFill>
                    <a:srgbClr val="0000FF"/>
                  </a:solidFill>
                  <a:round/>
                </a:ln>
              </p:spPr>
              <p:txBody>
                <a:bodyPr/>
                <a:lstStyle/>
                <a:p>
                  <a:pPr>
                    <a:buFontTx/>
                    <a:buNone/>
                  </a:pPr>
                  <a:endParaRPr lang="zh-CN" altLang="en-US" sz="1800" b="0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15" name="Group 44"/>
              <p:cNvGrpSpPr/>
              <p:nvPr/>
            </p:nvGrpSpPr>
            <p:grpSpPr bwMode="auto">
              <a:xfrm>
                <a:off x="4560" y="2702"/>
                <a:ext cx="528" cy="67"/>
                <a:chOff x="3415" y="3125"/>
                <a:chExt cx="528" cy="67"/>
              </a:xfrm>
            </p:grpSpPr>
            <p:sp>
              <p:nvSpPr>
                <p:cNvPr id="35898" name="Line 45"/>
                <p:cNvSpPr>
                  <a:spLocks noChangeShapeType="1"/>
                </p:cNvSpPr>
                <p:nvPr/>
              </p:nvSpPr>
              <p:spPr bwMode="auto">
                <a:xfrm>
                  <a:off x="3481" y="3159"/>
                  <a:ext cx="462" cy="1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</a:ln>
              </p:spPr>
              <p:txBody>
                <a:bodyPr/>
                <a:lstStyle/>
                <a:p>
                  <a:pPr>
                    <a:buFontTx/>
                    <a:buNone/>
                  </a:pPr>
                  <a:endParaRPr lang="zh-CN" altLang="en-US" sz="1800" b="0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5899" name="Freeform 46"/>
                <p:cNvSpPr/>
                <p:nvPr/>
              </p:nvSpPr>
              <p:spPr bwMode="auto">
                <a:xfrm>
                  <a:off x="3415" y="3125"/>
                  <a:ext cx="99" cy="67"/>
                </a:xfrm>
                <a:custGeom>
                  <a:avLst/>
                  <a:gdLst>
                    <a:gd name="T0" fmla="*/ 99 w 99"/>
                    <a:gd name="T1" fmla="*/ 0 h 67"/>
                    <a:gd name="T2" fmla="*/ 0 w 99"/>
                    <a:gd name="T3" fmla="*/ 34 h 67"/>
                    <a:gd name="T4" fmla="*/ 99 w 99"/>
                    <a:gd name="T5" fmla="*/ 67 h 67"/>
                    <a:gd name="T6" fmla="*/ 68 w 99"/>
                    <a:gd name="T7" fmla="*/ 34 h 67"/>
                    <a:gd name="T8" fmla="*/ 99 w 99"/>
                    <a:gd name="T9" fmla="*/ 0 h 6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9"/>
                    <a:gd name="T16" fmla="*/ 0 h 67"/>
                    <a:gd name="T17" fmla="*/ 99 w 99"/>
                    <a:gd name="T18" fmla="*/ 67 h 6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9" h="67">
                      <a:moveTo>
                        <a:pt x="99" y="0"/>
                      </a:moveTo>
                      <a:lnTo>
                        <a:pt x="0" y="34"/>
                      </a:lnTo>
                      <a:lnTo>
                        <a:pt x="99" y="67"/>
                      </a:lnTo>
                      <a:lnTo>
                        <a:pt x="68" y="34"/>
                      </a:lnTo>
                      <a:lnTo>
                        <a:pt x="99" y="0"/>
                      </a:lnTo>
                      <a:close/>
                    </a:path>
                  </a:pathLst>
                </a:custGeom>
                <a:solidFill>
                  <a:srgbClr val="0033CC"/>
                </a:solidFill>
                <a:ln w="28575">
                  <a:solidFill>
                    <a:srgbClr val="0000FF"/>
                  </a:solidFill>
                  <a:round/>
                </a:ln>
              </p:spPr>
              <p:txBody>
                <a:bodyPr/>
                <a:lstStyle/>
                <a:p>
                  <a:pPr>
                    <a:buFontTx/>
                    <a:buNone/>
                  </a:pPr>
                  <a:endParaRPr lang="zh-CN" altLang="en-US" sz="1800" b="0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16" name="Group 47"/>
              <p:cNvGrpSpPr/>
              <p:nvPr/>
            </p:nvGrpSpPr>
            <p:grpSpPr bwMode="auto">
              <a:xfrm>
                <a:off x="4320" y="3216"/>
                <a:ext cx="432" cy="384"/>
                <a:chOff x="3127" y="3639"/>
                <a:chExt cx="384" cy="336"/>
              </a:xfrm>
            </p:grpSpPr>
            <p:sp>
              <p:nvSpPr>
                <p:cNvPr id="35896" name="Line 48"/>
                <p:cNvSpPr>
                  <a:spLocks noChangeShapeType="1"/>
                </p:cNvSpPr>
                <p:nvPr/>
              </p:nvSpPr>
              <p:spPr bwMode="auto">
                <a:xfrm>
                  <a:off x="3176" y="3682"/>
                  <a:ext cx="335" cy="293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</a:ln>
              </p:spPr>
              <p:txBody>
                <a:bodyPr/>
                <a:lstStyle/>
                <a:p>
                  <a:pPr>
                    <a:buFontTx/>
                    <a:buNone/>
                  </a:pPr>
                  <a:endParaRPr lang="zh-CN" altLang="en-US" sz="1800" b="0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5897" name="Freeform 49"/>
                <p:cNvSpPr/>
                <p:nvPr/>
              </p:nvSpPr>
              <p:spPr bwMode="auto">
                <a:xfrm>
                  <a:off x="3127" y="3639"/>
                  <a:ext cx="97" cy="90"/>
                </a:xfrm>
                <a:custGeom>
                  <a:avLst/>
                  <a:gdLst>
                    <a:gd name="T0" fmla="*/ 97 w 97"/>
                    <a:gd name="T1" fmla="*/ 40 h 90"/>
                    <a:gd name="T2" fmla="*/ 0 w 97"/>
                    <a:gd name="T3" fmla="*/ 0 h 90"/>
                    <a:gd name="T4" fmla="*/ 52 w 97"/>
                    <a:gd name="T5" fmla="*/ 90 h 90"/>
                    <a:gd name="T6" fmla="*/ 51 w 97"/>
                    <a:gd name="T7" fmla="*/ 45 h 90"/>
                    <a:gd name="T8" fmla="*/ 97 w 97"/>
                    <a:gd name="T9" fmla="*/ 40 h 9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7"/>
                    <a:gd name="T16" fmla="*/ 0 h 90"/>
                    <a:gd name="T17" fmla="*/ 97 w 97"/>
                    <a:gd name="T18" fmla="*/ 90 h 9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7" h="90">
                      <a:moveTo>
                        <a:pt x="97" y="40"/>
                      </a:moveTo>
                      <a:lnTo>
                        <a:pt x="0" y="0"/>
                      </a:lnTo>
                      <a:lnTo>
                        <a:pt x="52" y="90"/>
                      </a:lnTo>
                      <a:lnTo>
                        <a:pt x="51" y="45"/>
                      </a:lnTo>
                      <a:lnTo>
                        <a:pt x="97" y="40"/>
                      </a:lnTo>
                      <a:close/>
                    </a:path>
                  </a:pathLst>
                </a:custGeom>
                <a:solidFill>
                  <a:srgbClr val="0033CC"/>
                </a:solidFill>
                <a:ln w="28575">
                  <a:solidFill>
                    <a:srgbClr val="0000FF"/>
                  </a:solidFill>
                  <a:round/>
                </a:ln>
              </p:spPr>
              <p:txBody>
                <a:bodyPr/>
                <a:lstStyle/>
                <a:p>
                  <a:pPr>
                    <a:buFontTx/>
                    <a:buNone/>
                  </a:pPr>
                  <a:endParaRPr lang="zh-CN" altLang="en-US" sz="1800" b="0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18" name="Group 50"/>
              <p:cNvGrpSpPr/>
              <p:nvPr/>
            </p:nvGrpSpPr>
            <p:grpSpPr bwMode="auto">
              <a:xfrm>
                <a:off x="3814" y="1488"/>
                <a:ext cx="52" cy="528"/>
                <a:chOff x="2613" y="1815"/>
                <a:chExt cx="67" cy="576"/>
              </a:xfrm>
            </p:grpSpPr>
            <p:sp>
              <p:nvSpPr>
                <p:cNvPr id="35894" name="Line 51"/>
                <p:cNvSpPr>
                  <a:spLocks noChangeShapeType="1"/>
                </p:cNvSpPr>
                <p:nvPr/>
              </p:nvSpPr>
              <p:spPr bwMode="auto">
                <a:xfrm flipV="1">
                  <a:off x="2647" y="1815"/>
                  <a:ext cx="1" cy="510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</a:ln>
              </p:spPr>
              <p:txBody>
                <a:bodyPr/>
                <a:lstStyle/>
                <a:p>
                  <a:pPr>
                    <a:buFontTx/>
                    <a:buNone/>
                  </a:pPr>
                  <a:endParaRPr lang="zh-CN" altLang="en-US" sz="1800" b="0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5895" name="Freeform 52"/>
                <p:cNvSpPr/>
                <p:nvPr/>
              </p:nvSpPr>
              <p:spPr bwMode="auto">
                <a:xfrm>
                  <a:off x="2613" y="2292"/>
                  <a:ext cx="67" cy="99"/>
                </a:xfrm>
                <a:custGeom>
                  <a:avLst/>
                  <a:gdLst>
                    <a:gd name="T0" fmla="*/ 0 w 67"/>
                    <a:gd name="T1" fmla="*/ 0 h 99"/>
                    <a:gd name="T2" fmla="*/ 34 w 67"/>
                    <a:gd name="T3" fmla="*/ 99 h 99"/>
                    <a:gd name="T4" fmla="*/ 67 w 67"/>
                    <a:gd name="T5" fmla="*/ 0 h 99"/>
                    <a:gd name="T6" fmla="*/ 34 w 67"/>
                    <a:gd name="T7" fmla="*/ 31 h 99"/>
                    <a:gd name="T8" fmla="*/ 0 w 67"/>
                    <a:gd name="T9" fmla="*/ 0 h 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7"/>
                    <a:gd name="T16" fmla="*/ 0 h 99"/>
                    <a:gd name="T17" fmla="*/ 67 w 67"/>
                    <a:gd name="T18" fmla="*/ 99 h 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7" h="99">
                      <a:moveTo>
                        <a:pt x="0" y="0"/>
                      </a:moveTo>
                      <a:lnTo>
                        <a:pt x="34" y="99"/>
                      </a:lnTo>
                      <a:lnTo>
                        <a:pt x="67" y="0"/>
                      </a:lnTo>
                      <a:lnTo>
                        <a:pt x="34" y="3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33CC"/>
                </a:solidFill>
                <a:ln w="28575">
                  <a:solidFill>
                    <a:srgbClr val="0000FF"/>
                  </a:solidFill>
                  <a:round/>
                </a:ln>
              </p:spPr>
              <p:txBody>
                <a:bodyPr/>
                <a:lstStyle/>
                <a:p>
                  <a:pPr>
                    <a:buFontTx/>
                    <a:buNone/>
                  </a:pPr>
                  <a:endParaRPr lang="zh-CN" altLang="en-US" sz="1800" b="0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19" name="Group 53"/>
              <p:cNvGrpSpPr/>
              <p:nvPr/>
            </p:nvGrpSpPr>
            <p:grpSpPr bwMode="auto">
              <a:xfrm>
                <a:off x="4368" y="1872"/>
                <a:ext cx="432" cy="384"/>
                <a:chOff x="3223" y="2247"/>
                <a:chExt cx="432" cy="384"/>
              </a:xfrm>
            </p:grpSpPr>
            <p:sp>
              <p:nvSpPr>
                <p:cNvPr id="35892" name="Line 54"/>
                <p:cNvSpPr>
                  <a:spLocks noChangeShapeType="1"/>
                </p:cNvSpPr>
                <p:nvPr/>
              </p:nvSpPr>
              <p:spPr bwMode="auto">
                <a:xfrm flipV="1">
                  <a:off x="3272" y="2247"/>
                  <a:ext cx="383" cy="341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</a:ln>
              </p:spPr>
              <p:txBody>
                <a:bodyPr/>
                <a:lstStyle/>
                <a:p>
                  <a:pPr>
                    <a:buFontTx/>
                    <a:buNone/>
                  </a:pPr>
                  <a:endParaRPr lang="zh-CN" altLang="en-US" sz="1800" b="0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5893" name="Freeform 55"/>
                <p:cNvSpPr/>
                <p:nvPr/>
              </p:nvSpPr>
              <p:spPr bwMode="auto">
                <a:xfrm>
                  <a:off x="3223" y="2540"/>
                  <a:ext cx="96" cy="91"/>
                </a:xfrm>
                <a:custGeom>
                  <a:avLst/>
                  <a:gdLst>
                    <a:gd name="T0" fmla="*/ 52 w 96"/>
                    <a:gd name="T1" fmla="*/ 0 h 91"/>
                    <a:gd name="T2" fmla="*/ 0 w 96"/>
                    <a:gd name="T3" fmla="*/ 91 h 91"/>
                    <a:gd name="T4" fmla="*/ 96 w 96"/>
                    <a:gd name="T5" fmla="*/ 50 h 91"/>
                    <a:gd name="T6" fmla="*/ 51 w 96"/>
                    <a:gd name="T7" fmla="*/ 46 h 91"/>
                    <a:gd name="T8" fmla="*/ 52 w 96"/>
                    <a:gd name="T9" fmla="*/ 0 h 9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6"/>
                    <a:gd name="T16" fmla="*/ 0 h 91"/>
                    <a:gd name="T17" fmla="*/ 96 w 96"/>
                    <a:gd name="T18" fmla="*/ 91 h 9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6" h="91">
                      <a:moveTo>
                        <a:pt x="52" y="0"/>
                      </a:moveTo>
                      <a:lnTo>
                        <a:pt x="0" y="91"/>
                      </a:lnTo>
                      <a:lnTo>
                        <a:pt x="96" y="50"/>
                      </a:lnTo>
                      <a:lnTo>
                        <a:pt x="51" y="46"/>
                      </a:lnTo>
                      <a:lnTo>
                        <a:pt x="52" y="0"/>
                      </a:lnTo>
                      <a:close/>
                    </a:path>
                  </a:pathLst>
                </a:custGeom>
                <a:solidFill>
                  <a:srgbClr val="0033CC"/>
                </a:solidFill>
                <a:ln w="28575">
                  <a:solidFill>
                    <a:srgbClr val="0000FF"/>
                  </a:solidFill>
                  <a:round/>
                </a:ln>
              </p:spPr>
              <p:txBody>
                <a:bodyPr/>
                <a:lstStyle/>
                <a:p>
                  <a:pPr>
                    <a:buFontTx/>
                    <a:buNone/>
                  </a:pPr>
                  <a:endParaRPr lang="zh-CN" altLang="en-US" sz="1800" b="0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20" name="Group 56"/>
              <p:cNvGrpSpPr/>
              <p:nvPr/>
            </p:nvGrpSpPr>
            <p:grpSpPr bwMode="auto">
              <a:xfrm>
                <a:off x="4512" y="2304"/>
                <a:ext cx="528" cy="192"/>
                <a:chOff x="3367" y="2727"/>
                <a:chExt cx="528" cy="192"/>
              </a:xfrm>
            </p:grpSpPr>
            <p:sp>
              <p:nvSpPr>
                <p:cNvPr id="35890" name="Line 57"/>
                <p:cNvSpPr>
                  <a:spLocks noChangeShapeType="1"/>
                </p:cNvSpPr>
                <p:nvPr/>
              </p:nvSpPr>
              <p:spPr bwMode="auto">
                <a:xfrm flipV="1">
                  <a:off x="3429" y="2727"/>
                  <a:ext cx="466" cy="169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</a:ln>
              </p:spPr>
              <p:txBody>
                <a:bodyPr/>
                <a:lstStyle/>
                <a:p>
                  <a:pPr>
                    <a:buFontTx/>
                    <a:buNone/>
                  </a:pPr>
                  <a:endParaRPr lang="zh-CN" altLang="en-US" sz="1800" b="0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5891" name="Freeform 58"/>
                <p:cNvSpPr/>
                <p:nvPr/>
              </p:nvSpPr>
              <p:spPr bwMode="auto">
                <a:xfrm>
                  <a:off x="3367" y="2854"/>
                  <a:ext cx="104" cy="65"/>
                </a:xfrm>
                <a:custGeom>
                  <a:avLst/>
                  <a:gdLst>
                    <a:gd name="T0" fmla="*/ 82 w 104"/>
                    <a:gd name="T1" fmla="*/ 0 h 65"/>
                    <a:gd name="T2" fmla="*/ 0 w 104"/>
                    <a:gd name="T3" fmla="*/ 65 h 65"/>
                    <a:gd name="T4" fmla="*/ 104 w 104"/>
                    <a:gd name="T5" fmla="*/ 63 h 65"/>
                    <a:gd name="T6" fmla="*/ 64 w 104"/>
                    <a:gd name="T7" fmla="*/ 42 h 65"/>
                    <a:gd name="T8" fmla="*/ 82 w 104"/>
                    <a:gd name="T9" fmla="*/ 0 h 6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4"/>
                    <a:gd name="T16" fmla="*/ 0 h 65"/>
                    <a:gd name="T17" fmla="*/ 104 w 104"/>
                    <a:gd name="T18" fmla="*/ 65 h 6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4" h="65">
                      <a:moveTo>
                        <a:pt x="82" y="0"/>
                      </a:moveTo>
                      <a:lnTo>
                        <a:pt x="0" y="65"/>
                      </a:lnTo>
                      <a:lnTo>
                        <a:pt x="104" y="63"/>
                      </a:lnTo>
                      <a:lnTo>
                        <a:pt x="64" y="42"/>
                      </a:lnTo>
                      <a:lnTo>
                        <a:pt x="82" y="0"/>
                      </a:lnTo>
                      <a:close/>
                    </a:path>
                  </a:pathLst>
                </a:custGeom>
                <a:solidFill>
                  <a:srgbClr val="0033CC"/>
                </a:solidFill>
                <a:ln w="28575">
                  <a:solidFill>
                    <a:srgbClr val="0000FF"/>
                  </a:solidFill>
                  <a:round/>
                </a:ln>
              </p:spPr>
              <p:txBody>
                <a:bodyPr/>
                <a:lstStyle/>
                <a:p>
                  <a:pPr>
                    <a:buFontTx/>
                    <a:buNone/>
                  </a:pPr>
                  <a:endParaRPr lang="zh-CN" altLang="en-US" sz="1800" b="0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21" name="Group 59"/>
              <p:cNvGrpSpPr/>
              <p:nvPr/>
            </p:nvGrpSpPr>
            <p:grpSpPr bwMode="auto">
              <a:xfrm>
                <a:off x="4080" y="3360"/>
                <a:ext cx="192" cy="576"/>
                <a:chOff x="2887" y="3735"/>
                <a:chExt cx="192" cy="528"/>
              </a:xfrm>
            </p:grpSpPr>
            <p:sp>
              <p:nvSpPr>
                <p:cNvPr id="35888" name="Line 60"/>
                <p:cNvSpPr>
                  <a:spLocks noChangeShapeType="1"/>
                </p:cNvSpPr>
                <p:nvPr/>
              </p:nvSpPr>
              <p:spPr bwMode="auto">
                <a:xfrm>
                  <a:off x="2910" y="3797"/>
                  <a:ext cx="169" cy="466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</a:ln>
              </p:spPr>
              <p:txBody>
                <a:bodyPr/>
                <a:lstStyle/>
                <a:p>
                  <a:pPr>
                    <a:buFontTx/>
                    <a:buNone/>
                  </a:pPr>
                  <a:endParaRPr lang="zh-CN" altLang="en-US" sz="1800" b="0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5889" name="Freeform 61"/>
                <p:cNvSpPr/>
                <p:nvPr/>
              </p:nvSpPr>
              <p:spPr bwMode="auto">
                <a:xfrm>
                  <a:off x="2887" y="3735"/>
                  <a:ext cx="65" cy="104"/>
                </a:xfrm>
                <a:custGeom>
                  <a:avLst/>
                  <a:gdLst>
                    <a:gd name="T0" fmla="*/ 65 w 65"/>
                    <a:gd name="T1" fmla="*/ 82 h 104"/>
                    <a:gd name="T2" fmla="*/ 0 w 65"/>
                    <a:gd name="T3" fmla="*/ 0 h 104"/>
                    <a:gd name="T4" fmla="*/ 2 w 65"/>
                    <a:gd name="T5" fmla="*/ 104 h 104"/>
                    <a:gd name="T6" fmla="*/ 23 w 65"/>
                    <a:gd name="T7" fmla="*/ 64 h 104"/>
                    <a:gd name="T8" fmla="*/ 65 w 65"/>
                    <a:gd name="T9" fmla="*/ 82 h 1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5"/>
                    <a:gd name="T16" fmla="*/ 0 h 104"/>
                    <a:gd name="T17" fmla="*/ 65 w 65"/>
                    <a:gd name="T18" fmla="*/ 104 h 1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5" h="104">
                      <a:moveTo>
                        <a:pt x="65" y="82"/>
                      </a:moveTo>
                      <a:lnTo>
                        <a:pt x="0" y="0"/>
                      </a:lnTo>
                      <a:lnTo>
                        <a:pt x="2" y="104"/>
                      </a:lnTo>
                      <a:lnTo>
                        <a:pt x="23" y="64"/>
                      </a:lnTo>
                      <a:lnTo>
                        <a:pt x="65" y="82"/>
                      </a:lnTo>
                      <a:close/>
                    </a:path>
                  </a:pathLst>
                </a:custGeom>
                <a:solidFill>
                  <a:srgbClr val="0033CC"/>
                </a:solidFill>
                <a:ln w="28575">
                  <a:solidFill>
                    <a:srgbClr val="0000FF"/>
                  </a:solidFill>
                  <a:round/>
                </a:ln>
              </p:spPr>
              <p:txBody>
                <a:bodyPr/>
                <a:lstStyle/>
                <a:p>
                  <a:pPr>
                    <a:buFontTx/>
                    <a:buNone/>
                  </a:pPr>
                  <a:endParaRPr lang="zh-CN" altLang="en-US" sz="1800" b="0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22" name="Group 62"/>
              <p:cNvGrpSpPr/>
              <p:nvPr/>
            </p:nvGrpSpPr>
            <p:grpSpPr bwMode="auto">
              <a:xfrm>
                <a:off x="4464" y="3024"/>
                <a:ext cx="480" cy="192"/>
                <a:chOff x="3319" y="3447"/>
                <a:chExt cx="480" cy="192"/>
              </a:xfrm>
            </p:grpSpPr>
            <p:sp>
              <p:nvSpPr>
                <p:cNvPr id="35886" name="Line 63"/>
                <p:cNvSpPr>
                  <a:spLocks noChangeShapeType="1"/>
                </p:cNvSpPr>
                <p:nvPr/>
              </p:nvSpPr>
              <p:spPr bwMode="auto">
                <a:xfrm>
                  <a:off x="3380" y="3472"/>
                  <a:ext cx="419" cy="167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</a:ln>
              </p:spPr>
              <p:txBody>
                <a:bodyPr/>
                <a:lstStyle/>
                <a:p>
                  <a:pPr>
                    <a:buFontTx/>
                    <a:buNone/>
                  </a:pPr>
                  <a:endParaRPr lang="zh-CN" altLang="en-US" sz="1800" b="0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5887" name="Freeform 64"/>
                <p:cNvSpPr/>
                <p:nvPr/>
              </p:nvSpPr>
              <p:spPr bwMode="auto">
                <a:xfrm>
                  <a:off x="3319" y="3447"/>
                  <a:ext cx="105" cy="67"/>
                </a:xfrm>
                <a:custGeom>
                  <a:avLst/>
                  <a:gdLst>
                    <a:gd name="T0" fmla="*/ 105 w 105"/>
                    <a:gd name="T1" fmla="*/ 5 h 67"/>
                    <a:gd name="T2" fmla="*/ 0 w 105"/>
                    <a:gd name="T3" fmla="*/ 0 h 67"/>
                    <a:gd name="T4" fmla="*/ 80 w 105"/>
                    <a:gd name="T5" fmla="*/ 67 h 67"/>
                    <a:gd name="T6" fmla="*/ 63 w 105"/>
                    <a:gd name="T7" fmla="*/ 25 h 67"/>
                    <a:gd name="T8" fmla="*/ 105 w 105"/>
                    <a:gd name="T9" fmla="*/ 5 h 6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5"/>
                    <a:gd name="T16" fmla="*/ 0 h 67"/>
                    <a:gd name="T17" fmla="*/ 105 w 105"/>
                    <a:gd name="T18" fmla="*/ 67 h 6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5" h="67">
                      <a:moveTo>
                        <a:pt x="105" y="5"/>
                      </a:moveTo>
                      <a:lnTo>
                        <a:pt x="0" y="0"/>
                      </a:lnTo>
                      <a:lnTo>
                        <a:pt x="80" y="67"/>
                      </a:lnTo>
                      <a:lnTo>
                        <a:pt x="63" y="25"/>
                      </a:lnTo>
                      <a:lnTo>
                        <a:pt x="105" y="5"/>
                      </a:lnTo>
                      <a:close/>
                    </a:path>
                  </a:pathLst>
                </a:custGeom>
                <a:solidFill>
                  <a:srgbClr val="0033CC"/>
                </a:solidFill>
                <a:ln w="28575">
                  <a:solidFill>
                    <a:srgbClr val="0000FF"/>
                  </a:solidFill>
                  <a:round/>
                </a:ln>
              </p:spPr>
              <p:txBody>
                <a:bodyPr/>
                <a:lstStyle/>
                <a:p>
                  <a:pPr>
                    <a:buFontTx/>
                    <a:buNone/>
                  </a:pPr>
                  <a:endParaRPr lang="zh-CN" altLang="en-US" sz="1800" b="0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23" name="Group 65"/>
              <p:cNvGrpSpPr/>
              <p:nvPr/>
            </p:nvGrpSpPr>
            <p:grpSpPr bwMode="auto">
              <a:xfrm>
                <a:off x="4160" y="1632"/>
                <a:ext cx="240" cy="480"/>
                <a:chOff x="2998" y="1985"/>
                <a:chExt cx="240" cy="480"/>
              </a:xfrm>
            </p:grpSpPr>
            <p:sp>
              <p:nvSpPr>
                <p:cNvPr id="35884" name="Line 66"/>
                <p:cNvSpPr>
                  <a:spLocks noChangeShapeType="1"/>
                </p:cNvSpPr>
                <p:nvPr/>
              </p:nvSpPr>
              <p:spPr bwMode="auto">
                <a:xfrm flipV="1">
                  <a:off x="3028" y="1985"/>
                  <a:ext cx="210" cy="421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</a:ln>
              </p:spPr>
              <p:txBody>
                <a:bodyPr/>
                <a:lstStyle/>
                <a:p>
                  <a:pPr>
                    <a:buFontTx/>
                    <a:buNone/>
                  </a:pPr>
                  <a:endParaRPr lang="zh-CN" altLang="en-US" sz="1800" b="0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5885" name="Freeform 67"/>
                <p:cNvSpPr/>
                <p:nvPr/>
              </p:nvSpPr>
              <p:spPr bwMode="auto">
                <a:xfrm>
                  <a:off x="2998" y="2361"/>
                  <a:ext cx="73" cy="104"/>
                </a:xfrm>
                <a:custGeom>
                  <a:avLst/>
                  <a:gdLst>
                    <a:gd name="T0" fmla="*/ 13 w 73"/>
                    <a:gd name="T1" fmla="*/ 0 h 104"/>
                    <a:gd name="T2" fmla="*/ 0 w 73"/>
                    <a:gd name="T3" fmla="*/ 104 h 104"/>
                    <a:gd name="T4" fmla="*/ 73 w 73"/>
                    <a:gd name="T5" fmla="*/ 30 h 104"/>
                    <a:gd name="T6" fmla="*/ 30 w 73"/>
                    <a:gd name="T7" fmla="*/ 43 h 104"/>
                    <a:gd name="T8" fmla="*/ 13 w 73"/>
                    <a:gd name="T9" fmla="*/ 0 h 1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3"/>
                    <a:gd name="T16" fmla="*/ 0 h 104"/>
                    <a:gd name="T17" fmla="*/ 73 w 73"/>
                    <a:gd name="T18" fmla="*/ 104 h 1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3" h="104">
                      <a:moveTo>
                        <a:pt x="13" y="0"/>
                      </a:moveTo>
                      <a:lnTo>
                        <a:pt x="0" y="104"/>
                      </a:lnTo>
                      <a:lnTo>
                        <a:pt x="73" y="30"/>
                      </a:lnTo>
                      <a:lnTo>
                        <a:pt x="30" y="43"/>
                      </a:lnTo>
                      <a:lnTo>
                        <a:pt x="13" y="0"/>
                      </a:lnTo>
                      <a:close/>
                    </a:path>
                  </a:pathLst>
                </a:custGeom>
                <a:solidFill>
                  <a:srgbClr val="0033CC"/>
                </a:solidFill>
                <a:ln w="28575">
                  <a:solidFill>
                    <a:srgbClr val="0000FF"/>
                  </a:solidFill>
                  <a:round/>
                </a:ln>
              </p:spPr>
              <p:txBody>
                <a:bodyPr/>
                <a:lstStyle/>
                <a:p>
                  <a:pPr>
                    <a:buFontTx/>
                    <a:buNone/>
                  </a:pPr>
                  <a:endParaRPr lang="zh-CN" altLang="en-US" sz="1800" b="0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35867" name="Line 68"/>
              <p:cNvSpPr>
                <a:spLocks noChangeShapeType="1"/>
              </p:cNvSpPr>
              <p:nvPr/>
            </p:nvSpPr>
            <p:spPr bwMode="auto">
              <a:xfrm>
                <a:off x="3936" y="2736"/>
                <a:ext cx="624" cy="1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</a:ln>
            </p:spPr>
            <p:txBody>
              <a:bodyPr/>
              <a:lstStyle/>
              <a:p>
                <a:pPr>
                  <a:buFontTx/>
                  <a:buNone/>
                </a:pPr>
                <a:endParaRPr lang="zh-CN" altLang="en-US" sz="1800" b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5868" name="Line 69"/>
              <p:cNvSpPr>
                <a:spLocks noChangeShapeType="1"/>
              </p:cNvSpPr>
              <p:nvPr/>
            </p:nvSpPr>
            <p:spPr bwMode="auto">
              <a:xfrm flipH="1">
                <a:off x="3936" y="2496"/>
                <a:ext cx="576" cy="192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</a:ln>
            </p:spPr>
            <p:txBody>
              <a:bodyPr/>
              <a:lstStyle/>
              <a:p>
                <a:pPr>
                  <a:buFontTx/>
                  <a:buNone/>
                </a:pPr>
                <a:endParaRPr lang="zh-CN" altLang="en-US" sz="1800" b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5869" name="Line 70"/>
              <p:cNvSpPr>
                <a:spLocks noChangeShapeType="1"/>
              </p:cNvSpPr>
              <p:nvPr/>
            </p:nvSpPr>
            <p:spPr bwMode="auto">
              <a:xfrm flipH="1">
                <a:off x="3936" y="2208"/>
                <a:ext cx="480" cy="432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</a:ln>
            </p:spPr>
            <p:txBody>
              <a:bodyPr/>
              <a:lstStyle/>
              <a:p>
                <a:pPr>
                  <a:buFontTx/>
                  <a:buNone/>
                </a:pPr>
                <a:endParaRPr lang="zh-CN" altLang="en-US" sz="1800" b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5870" name="Line 71"/>
              <p:cNvSpPr>
                <a:spLocks noChangeShapeType="1"/>
              </p:cNvSpPr>
              <p:nvPr/>
            </p:nvSpPr>
            <p:spPr bwMode="auto">
              <a:xfrm flipH="1">
                <a:off x="3888" y="2064"/>
                <a:ext cx="288" cy="528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</a:ln>
            </p:spPr>
            <p:txBody>
              <a:bodyPr/>
              <a:lstStyle/>
              <a:p>
                <a:pPr>
                  <a:buFontTx/>
                  <a:buNone/>
                </a:pPr>
                <a:endParaRPr lang="zh-CN" altLang="en-US" sz="1800" b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5871" name="Line 72"/>
              <p:cNvSpPr>
                <a:spLocks noChangeShapeType="1"/>
              </p:cNvSpPr>
              <p:nvPr/>
            </p:nvSpPr>
            <p:spPr bwMode="auto">
              <a:xfrm>
                <a:off x="3840" y="1968"/>
                <a:ext cx="1" cy="624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</a:ln>
            </p:spPr>
            <p:txBody>
              <a:bodyPr/>
              <a:lstStyle/>
              <a:p>
                <a:pPr>
                  <a:buFontTx/>
                  <a:buNone/>
                </a:pPr>
                <a:endParaRPr lang="zh-CN" altLang="en-US" sz="1800" b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5872" name="Line 73"/>
              <p:cNvSpPr>
                <a:spLocks noChangeShapeType="1"/>
              </p:cNvSpPr>
              <p:nvPr/>
            </p:nvSpPr>
            <p:spPr bwMode="auto">
              <a:xfrm>
                <a:off x="3552" y="2064"/>
                <a:ext cx="240" cy="528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</a:ln>
            </p:spPr>
            <p:txBody>
              <a:bodyPr/>
              <a:lstStyle/>
              <a:p>
                <a:pPr>
                  <a:buFontTx/>
                  <a:buNone/>
                </a:pPr>
                <a:endParaRPr lang="zh-CN" altLang="en-US" sz="1800" b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5873" name="Line 74"/>
              <p:cNvSpPr>
                <a:spLocks noChangeShapeType="1"/>
              </p:cNvSpPr>
              <p:nvPr/>
            </p:nvSpPr>
            <p:spPr bwMode="auto">
              <a:xfrm>
                <a:off x="3072" y="2736"/>
                <a:ext cx="672" cy="1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</a:ln>
            </p:spPr>
            <p:txBody>
              <a:bodyPr/>
              <a:lstStyle/>
              <a:p>
                <a:pPr>
                  <a:buFontTx/>
                  <a:buNone/>
                </a:pPr>
                <a:endParaRPr lang="zh-CN" altLang="en-US" sz="1800" b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5874" name="Line 75"/>
              <p:cNvSpPr>
                <a:spLocks noChangeShapeType="1"/>
              </p:cNvSpPr>
              <p:nvPr/>
            </p:nvSpPr>
            <p:spPr bwMode="auto">
              <a:xfrm>
                <a:off x="3120" y="2448"/>
                <a:ext cx="624" cy="24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</a:ln>
            </p:spPr>
            <p:txBody>
              <a:bodyPr/>
              <a:lstStyle/>
              <a:p>
                <a:pPr>
                  <a:buFontTx/>
                  <a:buNone/>
                </a:pPr>
                <a:endParaRPr lang="zh-CN" altLang="en-US" sz="1800" b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5875" name="Line 76"/>
              <p:cNvSpPr>
                <a:spLocks noChangeShapeType="1"/>
              </p:cNvSpPr>
              <p:nvPr/>
            </p:nvSpPr>
            <p:spPr bwMode="auto">
              <a:xfrm>
                <a:off x="3168" y="2064"/>
                <a:ext cx="576" cy="576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</a:ln>
            </p:spPr>
            <p:txBody>
              <a:bodyPr/>
              <a:lstStyle/>
              <a:p>
                <a:pPr>
                  <a:buFontTx/>
                  <a:buNone/>
                </a:pPr>
                <a:endParaRPr lang="zh-CN" altLang="en-US" sz="1800" b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5876" name="Line 77"/>
              <p:cNvSpPr>
                <a:spLocks noChangeShapeType="1"/>
              </p:cNvSpPr>
              <p:nvPr/>
            </p:nvSpPr>
            <p:spPr bwMode="auto">
              <a:xfrm flipV="1">
                <a:off x="2928" y="2784"/>
                <a:ext cx="816" cy="288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</a:ln>
            </p:spPr>
            <p:txBody>
              <a:bodyPr/>
              <a:lstStyle/>
              <a:p>
                <a:pPr>
                  <a:buFontTx/>
                  <a:buNone/>
                </a:pPr>
                <a:endParaRPr lang="zh-CN" altLang="en-US" sz="1800" b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5877" name="Line 78"/>
              <p:cNvSpPr>
                <a:spLocks noChangeShapeType="1"/>
              </p:cNvSpPr>
              <p:nvPr/>
            </p:nvSpPr>
            <p:spPr bwMode="auto">
              <a:xfrm flipV="1">
                <a:off x="3264" y="2784"/>
                <a:ext cx="528" cy="48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</a:ln>
            </p:spPr>
            <p:txBody>
              <a:bodyPr/>
              <a:lstStyle/>
              <a:p>
                <a:pPr>
                  <a:buFontTx/>
                  <a:buNone/>
                </a:pPr>
                <a:endParaRPr lang="zh-CN" altLang="en-US" sz="1800" b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5878" name="Line 79"/>
              <p:cNvSpPr>
                <a:spLocks noChangeShapeType="1"/>
              </p:cNvSpPr>
              <p:nvPr/>
            </p:nvSpPr>
            <p:spPr bwMode="auto">
              <a:xfrm flipV="1">
                <a:off x="3552" y="2832"/>
                <a:ext cx="240" cy="528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</a:ln>
            </p:spPr>
            <p:txBody>
              <a:bodyPr/>
              <a:lstStyle/>
              <a:p>
                <a:pPr>
                  <a:buFontTx/>
                  <a:buNone/>
                </a:pPr>
                <a:endParaRPr lang="zh-CN" altLang="en-US" sz="1800" b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5879" name="Line 80"/>
              <p:cNvSpPr>
                <a:spLocks noChangeShapeType="1"/>
              </p:cNvSpPr>
              <p:nvPr/>
            </p:nvSpPr>
            <p:spPr bwMode="auto">
              <a:xfrm flipV="1">
                <a:off x="3840" y="2832"/>
                <a:ext cx="1" cy="624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</a:ln>
            </p:spPr>
            <p:txBody>
              <a:bodyPr/>
              <a:lstStyle/>
              <a:p>
                <a:pPr>
                  <a:buFontTx/>
                  <a:buNone/>
                </a:pPr>
                <a:endParaRPr lang="zh-CN" altLang="en-US" sz="1800" b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5880" name="Line 81"/>
              <p:cNvSpPr>
                <a:spLocks noChangeShapeType="1"/>
              </p:cNvSpPr>
              <p:nvPr/>
            </p:nvSpPr>
            <p:spPr bwMode="auto">
              <a:xfrm>
                <a:off x="3888" y="2832"/>
                <a:ext cx="192" cy="528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</a:ln>
            </p:spPr>
            <p:txBody>
              <a:bodyPr/>
              <a:lstStyle/>
              <a:p>
                <a:pPr>
                  <a:buFontTx/>
                  <a:buNone/>
                </a:pPr>
                <a:endParaRPr lang="zh-CN" altLang="en-US" sz="1800" b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5881" name="Line 82"/>
              <p:cNvSpPr>
                <a:spLocks noChangeShapeType="1"/>
              </p:cNvSpPr>
              <p:nvPr/>
            </p:nvSpPr>
            <p:spPr bwMode="auto">
              <a:xfrm>
                <a:off x="3888" y="2784"/>
                <a:ext cx="432" cy="432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</a:ln>
            </p:spPr>
            <p:txBody>
              <a:bodyPr/>
              <a:lstStyle/>
              <a:p>
                <a:pPr>
                  <a:buFontTx/>
                  <a:buNone/>
                </a:pPr>
                <a:endParaRPr lang="zh-CN" altLang="en-US" sz="1800" b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5882" name="Line 83"/>
              <p:cNvSpPr>
                <a:spLocks noChangeShapeType="1"/>
              </p:cNvSpPr>
              <p:nvPr/>
            </p:nvSpPr>
            <p:spPr bwMode="auto">
              <a:xfrm>
                <a:off x="3936" y="2784"/>
                <a:ext cx="528" cy="24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</a:ln>
            </p:spPr>
            <p:txBody>
              <a:bodyPr/>
              <a:lstStyle/>
              <a:p>
                <a:pPr>
                  <a:buFontTx/>
                  <a:buNone/>
                </a:pPr>
                <a:endParaRPr lang="zh-CN" altLang="en-US" sz="1800" b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5883" name="Oval 91"/>
              <p:cNvSpPr>
                <a:spLocks noChangeArrowheads="1"/>
              </p:cNvSpPr>
              <p:nvPr/>
            </p:nvSpPr>
            <p:spPr bwMode="auto">
              <a:xfrm>
                <a:off x="3712" y="2592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0000FF"/>
                  </a:gs>
                </a:gsLst>
                <a:path path="shape">
                  <a:fillToRect l="50000" t="50000" r="50000" b="50000"/>
                </a:path>
              </a:gradFill>
              <a:ln w="12700">
                <a:solidFill>
                  <a:srgbClr val="FFFFFF"/>
                </a:solidFill>
                <a:round/>
              </a:ln>
            </p:spPr>
            <p:txBody>
              <a:bodyPr wrap="none" anchor="ctr"/>
              <a:lstStyle/>
              <a:p>
                <a:pPr algn="ctr">
                  <a:buFontTx/>
                  <a:buNone/>
                </a:pPr>
                <a:r>
                  <a:rPr lang="en-US" altLang="zh-CN" b="0">
                    <a:solidFill>
                      <a:srgbClr val="000066"/>
                    </a:solidFill>
                    <a:latin typeface="Arial" panose="020B0604020202020204" pitchFamily="34" charset="0"/>
                  </a:rPr>
                  <a:t>-</a:t>
                </a:r>
              </a:p>
            </p:txBody>
          </p:sp>
        </p:grp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/>
          <p:cNvSpPr>
            <a:spLocks noGrp="1"/>
          </p:cNvSpPr>
          <p:nvPr/>
        </p:nvSpPr>
        <p:spPr>
          <a:xfrm>
            <a:off x="18415" y="18415"/>
            <a:ext cx="3648710" cy="705485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 fontScale="90000"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练习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十五</a:t>
            </a:r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第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8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题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723900"/>
            <a:ext cx="11734800" cy="1914525"/>
          </a:xfrm>
          <a:prstGeom prst="rect">
            <a:avLst/>
          </a:prstGeom>
        </p:spPr>
      </p:pic>
      <p:grpSp>
        <p:nvGrpSpPr>
          <p:cNvPr id="23" name="组合 22"/>
          <p:cNvGrpSpPr/>
          <p:nvPr/>
        </p:nvGrpSpPr>
        <p:grpSpPr>
          <a:xfrm>
            <a:off x="769620" y="2614295"/>
            <a:ext cx="2146300" cy="4177030"/>
            <a:chOff x="1212" y="4117"/>
            <a:chExt cx="3380" cy="6578"/>
          </a:xfrm>
        </p:grpSpPr>
        <p:sp>
          <p:nvSpPr>
            <p:cNvPr id="3" name="流程图: 直接访问存储器 2"/>
            <p:cNvSpPr/>
            <p:nvPr/>
          </p:nvSpPr>
          <p:spPr>
            <a:xfrm rot="16200000">
              <a:off x="338" y="5837"/>
              <a:ext cx="5128" cy="3380"/>
            </a:xfrm>
            <a:prstGeom prst="flowChartMagneticDrum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2861" y="4117"/>
              <a:ext cx="40" cy="16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2962" y="10179"/>
              <a:ext cx="18" cy="5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 flipH="1">
              <a:off x="2901" y="5787"/>
              <a:ext cx="1669" cy="5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2901" y="5846"/>
              <a:ext cx="59" cy="4135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文本框 44"/>
            <p:cNvSpPr txBox="1"/>
            <p:nvPr/>
          </p:nvSpPr>
          <p:spPr>
            <a:xfrm>
              <a:off x="3368" y="5100"/>
              <a:ext cx="736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</a:p>
          </p:txBody>
        </p:sp>
      </p:grpSp>
      <p:sp>
        <p:nvSpPr>
          <p:cNvPr id="8" name="流程图: 直接访问存储器 7"/>
          <p:cNvSpPr/>
          <p:nvPr/>
        </p:nvSpPr>
        <p:spPr>
          <a:xfrm rot="16200000">
            <a:off x="1445895" y="4324985"/>
            <a:ext cx="831215" cy="1197610"/>
          </a:xfrm>
          <a:prstGeom prst="flowChartMagneticDrum">
            <a:avLst/>
          </a:prstGeom>
          <a:noFill/>
          <a:ln w="38100" cmpd="sng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直接访问存储器 9"/>
          <p:cNvSpPr/>
          <p:nvPr/>
        </p:nvSpPr>
        <p:spPr>
          <a:xfrm rot="16200000">
            <a:off x="1124585" y="3495040"/>
            <a:ext cx="1409700" cy="3267710"/>
          </a:xfrm>
          <a:prstGeom prst="flowChartMagneticDrum">
            <a:avLst/>
          </a:prstGeom>
          <a:noFill/>
          <a:ln w="38100" cmpd="sng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354445" y="3760470"/>
            <a:ext cx="28543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（</a:t>
            </a:r>
            <a:r>
              <a:rPr lang="en-US" altLang="zh-CN" sz="2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1</a:t>
            </a:r>
            <a:r>
              <a:rPr lang="zh-CN" altLang="en-US" sz="2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）</a:t>
            </a:r>
            <a:r>
              <a:rPr lang="en-US" altLang="zh-CN" sz="2800" i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r </a:t>
            </a:r>
            <a:r>
              <a:rPr lang="en-US" altLang="zh-CN" sz="2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&lt; </a:t>
            </a:r>
            <a:r>
              <a:rPr lang="en-US" altLang="zh-CN" sz="2800" i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R</a:t>
            </a:r>
            <a:r>
              <a:rPr lang="zh-CN" altLang="en-US" sz="2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时</a:t>
            </a:r>
            <a:r>
              <a:rPr lang="en-US" altLang="zh-CN" sz="2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: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4632325" y="2638425"/>
            <a:ext cx="62992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取高度为</a:t>
            </a:r>
            <a:r>
              <a:rPr lang="en-US" altLang="zh-CN" sz="2800" i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h</a:t>
            </a:r>
            <a:r>
              <a:rPr lang="zh-CN" altLang="en-US" sz="2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的圆柱面为高斯面。</a:t>
            </a:r>
            <a:endParaRPr lang="en-US" altLang="zh-CN" sz="28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4060825" y="3959860"/>
            <a:ext cx="2536190" cy="2503170"/>
            <a:chOff x="6825" y="6236"/>
            <a:chExt cx="3994" cy="3942"/>
          </a:xfrm>
        </p:grpSpPr>
        <p:sp>
          <p:nvSpPr>
            <p:cNvPr id="12" name="椭圆 11"/>
            <p:cNvSpPr/>
            <p:nvPr/>
          </p:nvSpPr>
          <p:spPr>
            <a:xfrm>
              <a:off x="7332" y="6764"/>
              <a:ext cx="2942" cy="28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连接符 12"/>
            <p:cNvCxnSpPr/>
            <p:nvPr/>
          </p:nvCxnSpPr>
          <p:spPr>
            <a:xfrm flipH="1">
              <a:off x="8803" y="8164"/>
              <a:ext cx="1471" cy="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9072" y="7451"/>
              <a:ext cx="736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</a:p>
          </p:txBody>
        </p:sp>
        <p:sp>
          <p:nvSpPr>
            <p:cNvPr id="15" name="椭圆 14"/>
            <p:cNvSpPr/>
            <p:nvPr/>
          </p:nvSpPr>
          <p:spPr>
            <a:xfrm>
              <a:off x="7860" y="7153"/>
              <a:ext cx="1948" cy="203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6825" y="6236"/>
              <a:ext cx="3994" cy="3943"/>
            </a:xfrm>
            <a:prstGeom prst="ellipse">
              <a:avLst/>
            </a:prstGeom>
            <a:noFill/>
            <a:ln w="38100" cmpd="sng">
              <a:solidFill>
                <a:srgbClr val="FFFF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" name="直接连接符 18"/>
            <p:cNvCxnSpPr/>
            <p:nvPr/>
          </p:nvCxnSpPr>
          <p:spPr>
            <a:xfrm flipH="1">
              <a:off x="8803" y="7161"/>
              <a:ext cx="318" cy="1034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/>
            <p:cNvSpPr txBox="1"/>
            <p:nvPr/>
          </p:nvSpPr>
          <p:spPr>
            <a:xfrm>
              <a:off x="8454" y="7323"/>
              <a:ext cx="499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i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</a:p>
          </p:txBody>
        </p:sp>
        <p:cxnSp>
          <p:nvCxnSpPr>
            <p:cNvPr id="21" name="直接连接符 20"/>
            <p:cNvCxnSpPr/>
            <p:nvPr/>
          </p:nvCxnSpPr>
          <p:spPr>
            <a:xfrm flipH="1" flipV="1">
              <a:off x="8783" y="8195"/>
              <a:ext cx="835" cy="1809"/>
            </a:xfrm>
            <a:prstGeom prst="line">
              <a:avLst/>
            </a:prstGeom>
            <a:ln w="38100">
              <a:solidFill>
                <a:srgbClr val="FFFF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/>
            <p:cNvSpPr txBox="1"/>
            <p:nvPr/>
          </p:nvSpPr>
          <p:spPr>
            <a:xfrm>
              <a:off x="8598" y="8426"/>
              <a:ext cx="499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i="1">
                  <a:solidFill>
                    <a:srgbClr val="FFFF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4632325" y="3221990"/>
            <a:ext cx="40271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其截面如下图所示：</a:t>
            </a:r>
          </a:p>
        </p:txBody>
      </p:sp>
      <p:graphicFrame>
        <p:nvGraphicFramePr>
          <p:cNvPr id="26" name="对象 2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783070" y="4197350"/>
          <a:ext cx="5351145" cy="810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r:id="rId5" imgW="2768600" imgH="419100" progId="Equation.KSEE3">
                  <p:embed/>
                </p:oleObj>
              </mc:Choice>
              <mc:Fallback>
                <p:oleObj r:id="rId5" imgW="2768600" imgH="4191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783070" y="4197350"/>
                        <a:ext cx="5351145" cy="8108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文本框 27"/>
          <p:cNvSpPr txBox="1"/>
          <p:nvPr/>
        </p:nvSpPr>
        <p:spPr>
          <a:xfrm>
            <a:off x="6746875" y="4919980"/>
            <a:ext cx="28543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当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r 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≥ 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R</a:t>
            </a:r>
            <a:r>
              <a:rPr lang="zh-CN" altLang="en-US" sz="2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时</a:t>
            </a:r>
            <a:r>
              <a:rPr lang="en-US" altLang="zh-CN" sz="2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:</a:t>
            </a:r>
          </a:p>
        </p:txBody>
      </p:sp>
      <p:graphicFrame>
        <p:nvGraphicFramePr>
          <p:cNvPr id="29" name="对象 28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722745" y="5420995"/>
          <a:ext cx="5473065" cy="810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r:id="rId7" imgW="2831465" imgH="419100" progId="Equation.KSEE3">
                  <p:embed/>
                </p:oleObj>
              </mc:Choice>
              <mc:Fallback>
                <p:oleObj r:id="rId7" imgW="2831465" imgH="4191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722745" y="5420995"/>
                        <a:ext cx="5473065" cy="8108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3078480" y="620395"/>
            <a:ext cx="1224280" cy="56769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/>
        </p:nvGrpSpPr>
        <p:grpSpPr>
          <a:xfrm>
            <a:off x="9519920" y="2536190"/>
            <a:ext cx="1868170" cy="1830070"/>
            <a:chOff x="14992" y="3994"/>
            <a:chExt cx="2942" cy="2882"/>
          </a:xfrm>
        </p:grpSpPr>
        <p:sp>
          <p:nvSpPr>
            <p:cNvPr id="32" name="椭圆 31"/>
            <p:cNvSpPr/>
            <p:nvPr/>
          </p:nvSpPr>
          <p:spPr>
            <a:xfrm>
              <a:off x="14992" y="3994"/>
              <a:ext cx="2942" cy="28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3" name="直接连接符 32"/>
            <p:cNvCxnSpPr/>
            <p:nvPr/>
          </p:nvCxnSpPr>
          <p:spPr>
            <a:xfrm flipH="1">
              <a:off x="16463" y="5394"/>
              <a:ext cx="1471" cy="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本框 33"/>
            <p:cNvSpPr txBox="1"/>
            <p:nvPr/>
          </p:nvSpPr>
          <p:spPr>
            <a:xfrm>
              <a:off x="16732" y="4681"/>
              <a:ext cx="736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</a:p>
          </p:txBody>
        </p:sp>
        <p:sp>
          <p:nvSpPr>
            <p:cNvPr id="35" name="椭圆 34"/>
            <p:cNvSpPr/>
            <p:nvPr/>
          </p:nvSpPr>
          <p:spPr>
            <a:xfrm>
              <a:off x="15520" y="4383"/>
              <a:ext cx="1948" cy="203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7" name="直接连接符 36"/>
            <p:cNvCxnSpPr/>
            <p:nvPr/>
          </p:nvCxnSpPr>
          <p:spPr>
            <a:xfrm flipH="1">
              <a:off x="16463" y="4391"/>
              <a:ext cx="318" cy="1034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/>
            <p:cNvSpPr txBox="1"/>
            <p:nvPr/>
          </p:nvSpPr>
          <p:spPr>
            <a:xfrm>
              <a:off x="16114" y="4553"/>
              <a:ext cx="499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i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</a:p>
          </p:txBody>
        </p:sp>
      </p:grpSp>
      <p:sp>
        <p:nvSpPr>
          <p:cNvPr id="42" name="椭圆 41"/>
          <p:cNvSpPr/>
          <p:nvPr/>
        </p:nvSpPr>
        <p:spPr>
          <a:xfrm>
            <a:off x="9980295" y="2939415"/>
            <a:ext cx="987425" cy="979170"/>
          </a:xfrm>
          <a:prstGeom prst="ellipse">
            <a:avLst/>
          </a:prstGeom>
          <a:noFill/>
          <a:ln w="38100"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10083165" y="3006090"/>
            <a:ext cx="772795" cy="847725"/>
          </a:xfrm>
          <a:prstGeom prst="ellipse">
            <a:avLst/>
          </a:prstGeom>
          <a:noFill/>
          <a:ln w="38100"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/>
      <p:bldP spid="18" grpId="0"/>
      <p:bldP spid="24" grpId="0"/>
      <p:bldP spid="28" grpId="0"/>
      <p:bldP spid="42" grpId="0" animBg="1"/>
      <p:bldP spid="43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5032,&quot;width&quot;:18902}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44473092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44473092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6781,&quot;width&quot;:19019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5865,&quot;width&quot;:18960}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778565212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36934506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369345068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369345068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369345068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369345068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36934506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323</Words>
  <Application>Microsoft Office PowerPoint</Application>
  <PresentationFormat>宽屏</PresentationFormat>
  <Paragraphs>72</Paragraphs>
  <Slides>11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仿宋</vt:lpstr>
      <vt:lpstr>华文楷体</vt:lpstr>
      <vt:lpstr>微软雅黑</vt:lpstr>
      <vt:lpstr>Arial</vt:lpstr>
      <vt:lpstr>Times New Roman</vt:lpstr>
      <vt:lpstr>Wingdings</vt:lpstr>
      <vt:lpstr>Office 主题​​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Suthing</cp:lastModifiedBy>
  <cp:revision>297</cp:revision>
  <dcterms:created xsi:type="dcterms:W3CDTF">2019-06-19T02:08:00Z</dcterms:created>
  <dcterms:modified xsi:type="dcterms:W3CDTF">2021-05-09T08:59:38Z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