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17" r:id="rId2"/>
    <p:sldId id="418" r:id="rId3"/>
    <p:sldId id="427" r:id="rId4"/>
    <p:sldId id="419" r:id="rId5"/>
    <p:sldId id="420" r:id="rId6"/>
    <p:sldId id="421" r:id="rId7"/>
    <p:sldId id="422" r:id="rId8"/>
    <p:sldId id="423" r:id="rId9"/>
    <p:sldId id="424" r:id="rId10"/>
    <p:sldId id="42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0" y="72"/>
      </p:cViewPr>
      <p:guideLst>
        <p:guide orient="horz" pos="224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2020/5/19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5322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242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2020/5/19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3.bin"/><Relationship Id="rId2" Type="http://schemas.openxmlformats.org/officeDocument/2006/relationships/tags" Target="../tags/tag7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2" Type="http://schemas.openxmlformats.org/officeDocument/2006/relationships/tags" Target="../tags/tag6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w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6.bin"/><Relationship Id="rId2" Type="http://schemas.openxmlformats.org/officeDocument/2006/relationships/tags" Target="../tags/tag6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1.w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21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14.bin"/><Relationship Id="rId2" Type="http://schemas.openxmlformats.org/officeDocument/2006/relationships/tags" Target="../tags/tag70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7.w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9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1.bin"/><Relationship Id="rId2" Type="http://schemas.openxmlformats.org/officeDocument/2006/relationships/tags" Target="../tags/tag71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5.w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1695450"/>
            <a:ext cx="8343900" cy="3467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十六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9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" y="549910"/>
            <a:ext cx="12077700" cy="3200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rot="18540000">
            <a:off x="9797415" y="2024380"/>
            <a:ext cx="43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5" name="文本框 4"/>
          <p:cNvSpPr txBox="1"/>
          <p:nvPr/>
        </p:nvSpPr>
        <p:spPr>
          <a:xfrm rot="17160000">
            <a:off x="9053195" y="2136775"/>
            <a:ext cx="7277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150" y="2780030"/>
            <a:ext cx="3876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</a:rPr>
              <a:t>(1) </a:t>
            </a:r>
            <a:r>
              <a:rPr lang="zh-CN" altLang="zh-CN" sz="2400">
                <a:latin typeface="华文楷体" panose="02010600040101010101" charset="-122"/>
                <a:ea typeface="华文楷体" panose="02010600040101010101" charset="-122"/>
              </a:rPr>
              <a:t>在球壳内取如图高斯面</a:t>
            </a:r>
            <a:r>
              <a:rPr lang="en-US" altLang="zh-CN" sz="2400" i="1">
                <a:latin typeface="华文楷体" panose="02010600040101010101" charset="-122"/>
                <a:ea typeface="华文楷体" panose="02010600040101010101" charset="-122"/>
              </a:rPr>
              <a:t>S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9780905" y="1712595"/>
            <a:ext cx="1553210" cy="1746250"/>
            <a:chOff x="15403" y="2697"/>
            <a:chExt cx="2446" cy="2750"/>
          </a:xfrm>
        </p:grpSpPr>
        <p:sp>
          <p:nvSpPr>
            <p:cNvPr id="3" name="椭圆 2"/>
            <p:cNvSpPr/>
            <p:nvPr/>
          </p:nvSpPr>
          <p:spPr>
            <a:xfrm>
              <a:off x="15403" y="3085"/>
              <a:ext cx="2446" cy="2363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 rot="21300000">
              <a:off x="16463" y="2697"/>
              <a:ext cx="52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849370" y="2780030"/>
            <a:ext cx="5516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由于在导体内部，</a:t>
            </a:r>
            <a:r>
              <a:rPr lang="en-US" altLang="zh-CN" sz="2400" i="1">
                <a:latin typeface="华文楷体" panose="02010600040101010101" charset="-122"/>
                <a:ea typeface="华文楷体" panose="02010600040101010101" charset="-122"/>
              </a:rPr>
              <a:t>S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上任何一点场强为零。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35610" y="3204210"/>
            <a:ext cx="8234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>
                <a:latin typeface="华文楷体" panose="02010600040101010101" charset="-122"/>
                <a:ea typeface="华文楷体" panose="02010600040101010101" charset="-122"/>
              </a:rPr>
              <a:t>所以其内电荷代数和为零。因此，球壳内表面带电荷：</a:t>
            </a:r>
            <a:r>
              <a:rPr lang="en-US" altLang="zh-CN" sz="24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-</a:t>
            </a:r>
            <a:r>
              <a:rPr lang="en-US" altLang="zh-CN" sz="2400" i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q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54025" y="3572510"/>
            <a:ext cx="8776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由于球壳带电荷</a:t>
            </a:r>
            <a:r>
              <a:rPr lang="en-US" altLang="zh-CN" sz="2400" i="1">
                <a:latin typeface="华文楷体" panose="02010600040101010101" charset="-122"/>
                <a:ea typeface="华文楷体" panose="02010600040101010101" charset="-122"/>
              </a:rPr>
              <a:t>Q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，又内表面带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</a:rPr>
              <a:t>-</a:t>
            </a:r>
            <a:r>
              <a:rPr lang="en-US" altLang="zh-CN" sz="2400" i="1">
                <a:latin typeface="华文楷体" panose="02010600040101010101" charset="-122"/>
                <a:ea typeface="华文楷体" panose="02010600040101010101" charset="-122"/>
              </a:rPr>
              <a:t>q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，所以外表面带电荷：</a:t>
            </a:r>
            <a:r>
              <a:rPr lang="en-US" altLang="zh-CN" sz="2400" i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Q</a:t>
            </a:r>
            <a:r>
              <a:rPr lang="en-US" altLang="zh-CN" sz="24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+</a:t>
            </a:r>
            <a:r>
              <a:rPr lang="en-US" altLang="zh-CN" sz="2400" i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q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4610" y="4032885"/>
            <a:ext cx="10124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</a:rPr>
              <a:t>(2) </a:t>
            </a:r>
            <a:r>
              <a:rPr lang="zh-CN" altLang="zh-CN" sz="2400">
                <a:latin typeface="华文楷体" panose="02010600040101010101" charset="-122"/>
                <a:ea typeface="华文楷体" panose="02010600040101010101" charset="-122"/>
              </a:rPr>
              <a:t>在球壳内表面取元电荷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</a:rPr>
              <a:t>d</a:t>
            </a:r>
            <a:r>
              <a:rPr lang="en-US" altLang="zh-CN" sz="2400" i="1">
                <a:latin typeface="华文楷体" panose="02010600040101010101" charset="-122"/>
                <a:ea typeface="华文楷体" panose="02010600040101010101" charset="-122"/>
              </a:rPr>
              <a:t>q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，无论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sym typeface="+mn-ea"/>
              </a:rPr>
              <a:t>d</a:t>
            </a:r>
            <a:r>
              <a:rPr lang="en-US" altLang="zh-CN" sz="2400" i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q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取在什么位置，与球心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</a:rPr>
              <a:t>O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sym typeface="+mn-ea"/>
              </a:rPr>
              <a:t>距离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都是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</a:rPr>
              <a:t>a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。</a:t>
            </a:r>
          </a:p>
        </p:txBody>
      </p:sp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95070" y="4493260"/>
          <a:ext cx="5640070" cy="922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r:id="rId5" imgW="2641600" imgH="431800" progId="Equation.KSEE3">
                  <p:embed/>
                </p:oleObj>
              </mc:Choice>
              <mc:Fallback>
                <p:oleObj r:id="rId5" imgW="26416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5070" y="4493260"/>
                        <a:ext cx="5640070" cy="922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4605" y="5451475"/>
            <a:ext cx="28549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</a:rPr>
              <a:t>(3) 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球心</a:t>
            </a:r>
            <a:r>
              <a:rPr lang="en-US" altLang="zh-CN" sz="2400" i="1">
                <a:latin typeface="华文楷体" panose="02010600040101010101" charset="-122"/>
                <a:ea typeface="华文楷体" panose="02010600040101010101" charset="-122"/>
              </a:rPr>
              <a:t>O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的总电势：</a:t>
            </a:r>
          </a:p>
        </p:txBody>
      </p:sp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869248" y="5451475"/>
          <a:ext cx="5965825" cy="922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r:id="rId7" imgW="2794000" imgH="431800" progId="Equation.KSEE3">
                  <p:embed/>
                </p:oleObj>
              </mc:Choice>
              <mc:Fallback>
                <p:oleObj r:id="rId7" imgW="27940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69248" y="5451475"/>
                        <a:ext cx="5965825" cy="922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4" grpId="0"/>
      <p:bldP spid="1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十六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5" y="723900"/>
            <a:ext cx="12077700" cy="2705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3355" y="3531870"/>
            <a:ext cx="118452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在带正电的物体</a:t>
            </a:r>
            <a:r>
              <a:rPr kumimoji="1"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旁，</a:t>
            </a:r>
            <a:r>
              <a:rPr kumimoji="1"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感应电荷后，其电势为正，即大于零。当</a:t>
            </a:r>
            <a:r>
              <a:rPr kumimoji="1"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接地后，由于</a:t>
            </a:r>
            <a:r>
              <a:rPr kumimoji="1"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的电势比地来得高，那么其所带的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正电荷将入地（实际是地上自由电子进入导体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。因为</a:t>
            </a:r>
            <a:r>
              <a:rPr kumimoji="1" lang="zh-CN" altLang="en-US" sz="2400" u="sng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在电场力作用下，正电荷将从高电势区域往低电势区域运动，负电荷将从低电势区域往高电势区域运动</a:t>
            </a: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。导致</a:t>
            </a:r>
            <a:r>
              <a:rPr kumimoji="1"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电势降低，与地相同。</a:t>
            </a:r>
            <a:endParaRPr kumimoji="1"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13715" y="1898650"/>
            <a:ext cx="48958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8750" y="5160645"/>
            <a:ext cx="118452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注意：判断接地时，电荷的移动，并不是简单的看接地点的位置。而是看接地前，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导体本身的电势是正还是负</a:t>
            </a: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。如果导体电势为正，那么正电荷入地（地上自由电子进入导体） ；如果导体电势为负，则负电荷入地。</a:t>
            </a:r>
            <a:endParaRPr kumimoji="1"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86225" y="1687830"/>
            <a:ext cx="4594860" cy="156845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00B0F0"/>
                </a:solidFill>
                <a:latin typeface="华文楷体" panose="02010600040101010101" charset="-122"/>
                <a:ea typeface="华文楷体" panose="02010600040101010101" charset="-122"/>
              </a:rPr>
              <a:t>导体接地问题考虑两点：</a:t>
            </a:r>
          </a:p>
          <a:p>
            <a:r>
              <a:rPr lang="en-US" altLang="zh-CN" sz="2400" b="1">
                <a:solidFill>
                  <a:srgbClr val="00B0F0"/>
                </a:solidFill>
                <a:latin typeface="华文楷体" panose="02010600040101010101" charset="-122"/>
                <a:ea typeface="华文楷体" panose="02010600040101010101" charset="-122"/>
              </a:rPr>
              <a:t>1.“</a:t>
            </a:r>
            <a:r>
              <a:rPr lang="zh-CN" altLang="en-US" sz="2400" b="1">
                <a:solidFill>
                  <a:srgbClr val="00B0F0"/>
                </a:solidFill>
                <a:latin typeface="华文楷体" panose="02010600040101010101" charset="-122"/>
                <a:ea typeface="华文楷体" panose="02010600040101010101" charset="-122"/>
              </a:rPr>
              <a:t>外</a:t>
            </a:r>
            <a:r>
              <a:rPr lang="en-US" altLang="zh-CN" sz="2400" b="1">
                <a:solidFill>
                  <a:srgbClr val="00B0F0"/>
                </a:solidFill>
                <a:latin typeface="华文楷体" panose="02010600040101010101" charset="-122"/>
                <a:ea typeface="华文楷体" panose="02010600040101010101" charset="-122"/>
              </a:rPr>
              <a:t>”</a:t>
            </a:r>
            <a:r>
              <a:rPr lang="zh-CN" altLang="en-US" sz="2400" b="1">
                <a:solidFill>
                  <a:srgbClr val="00B0F0"/>
                </a:solidFill>
                <a:latin typeface="华文楷体" panose="02010600040101010101" charset="-122"/>
                <a:ea typeface="华文楷体" panose="02010600040101010101" charset="-122"/>
              </a:rPr>
              <a:t>电场方向。在外电场作用下，地中自由电子如何移动。</a:t>
            </a:r>
          </a:p>
          <a:p>
            <a:r>
              <a:rPr lang="en-US" altLang="zh-CN" sz="2400" b="1">
                <a:solidFill>
                  <a:srgbClr val="00B0F0"/>
                </a:solidFill>
                <a:latin typeface="华文楷体" panose="02010600040101010101" charset="-122"/>
                <a:ea typeface="华文楷体" panose="02010600040101010101" charset="-122"/>
              </a:rPr>
              <a:t>2.</a:t>
            </a:r>
            <a:r>
              <a:rPr lang="zh-CN" altLang="en-US" sz="2400" b="1">
                <a:solidFill>
                  <a:srgbClr val="00B0F0"/>
                </a:solidFill>
                <a:latin typeface="华文楷体" panose="02010600040101010101" charset="-122"/>
                <a:ea typeface="华文楷体" panose="02010600040101010101" charset="-122"/>
              </a:rPr>
              <a:t>导体内部场强为零。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1" grpId="0"/>
      <p:bldP spid="3" grpId="0"/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十六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" y="603250"/>
            <a:ext cx="12039600" cy="1790700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>
            <a:off x="325755" y="2713355"/>
            <a:ext cx="3394710" cy="3636645"/>
            <a:chOff x="513" y="4273"/>
            <a:chExt cx="5346" cy="5727"/>
          </a:xfrm>
        </p:grpSpPr>
        <p:sp>
          <p:nvSpPr>
            <p:cNvPr id="3" name="椭圆 2"/>
            <p:cNvSpPr/>
            <p:nvPr/>
          </p:nvSpPr>
          <p:spPr>
            <a:xfrm>
              <a:off x="1927" y="5946"/>
              <a:ext cx="2346" cy="2385"/>
            </a:xfrm>
            <a:prstGeom prst="ellips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395" y="5300"/>
              <a:ext cx="3410" cy="3677"/>
            </a:xfrm>
            <a:prstGeom prst="ellipse">
              <a:avLst/>
            </a:prstGeom>
            <a:noFill/>
            <a:ln w="635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1489" y="5300"/>
              <a:ext cx="3240" cy="3588"/>
              <a:chOff x="1489" y="5301"/>
              <a:chExt cx="3240" cy="3588"/>
            </a:xfrm>
          </p:grpSpPr>
          <p:cxnSp>
            <p:nvCxnSpPr>
              <p:cNvPr id="5" name="直接箭头连接符 4"/>
              <p:cNvCxnSpPr/>
              <p:nvPr/>
            </p:nvCxnSpPr>
            <p:spPr>
              <a:xfrm>
                <a:off x="4273" y="7139"/>
                <a:ext cx="45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箭头连接符 5"/>
              <p:cNvCxnSpPr/>
              <p:nvPr/>
            </p:nvCxnSpPr>
            <p:spPr>
              <a:xfrm flipH="1" flipV="1">
                <a:off x="1489" y="7138"/>
                <a:ext cx="397" cy="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/>
              <p:cNvCxnSpPr/>
              <p:nvPr/>
            </p:nvCxnSpPr>
            <p:spPr>
              <a:xfrm>
                <a:off x="3090" y="8358"/>
                <a:ext cx="9" cy="5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>
                <a:endCxn id="4" idx="0"/>
              </p:cNvCxnSpPr>
              <p:nvPr/>
            </p:nvCxnSpPr>
            <p:spPr>
              <a:xfrm flipV="1">
                <a:off x="3099" y="5301"/>
                <a:ext cx="1" cy="58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>
                <a:endCxn id="4" idx="1"/>
              </p:cNvCxnSpPr>
              <p:nvPr/>
            </p:nvCxnSpPr>
            <p:spPr>
              <a:xfrm flipH="1" flipV="1">
                <a:off x="1894" y="5856"/>
                <a:ext cx="372" cy="3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/>
              <p:cNvCxnSpPr/>
              <p:nvPr/>
            </p:nvCxnSpPr>
            <p:spPr>
              <a:xfrm flipH="1">
                <a:off x="1894" y="8015"/>
                <a:ext cx="405" cy="4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>
                <a:endCxn id="4" idx="5"/>
              </p:cNvCxnSpPr>
              <p:nvPr/>
            </p:nvCxnSpPr>
            <p:spPr>
              <a:xfrm>
                <a:off x="3890" y="8032"/>
                <a:ext cx="416" cy="3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V="1">
                <a:off x="3974" y="5972"/>
                <a:ext cx="408" cy="3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/>
            <p:cNvGrpSpPr/>
            <p:nvPr/>
          </p:nvGrpSpPr>
          <p:grpSpPr>
            <a:xfrm>
              <a:off x="513" y="4273"/>
              <a:ext cx="5346" cy="5727"/>
              <a:chOff x="513" y="4273"/>
              <a:chExt cx="5346" cy="5727"/>
            </a:xfrm>
          </p:grpSpPr>
          <p:cxnSp>
            <p:nvCxnSpPr>
              <p:cNvPr id="13" name="直接箭头连接符 12"/>
              <p:cNvCxnSpPr/>
              <p:nvPr/>
            </p:nvCxnSpPr>
            <p:spPr>
              <a:xfrm flipH="1" flipV="1">
                <a:off x="1251" y="5131"/>
                <a:ext cx="593" cy="66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 flipV="1">
                <a:off x="3115" y="4273"/>
                <a:ext cx="1" cy="9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 flipV="1">
                <a:off x="4443" y="5230"/>
                <a:ext cx="644" cy="6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 flipV="1">
                <a:off x="4843" y="7138"/>
                <a:ext cx="1017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>
                <a:off x="4392" y="8477"/>
                <a:ext cx="635" cy="6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3110" y="9030"/>
                <a:ext cx="29" cy="97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 flipH="1">
                <a:off x="1191" y="8477"/>
                <a:ext cx="653" cy="6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 flipH="1" flipV="1">
                <a:off x="513" y="7099"/>
                <a:ext cx="795" cy="4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文本框 21"/>
            <p:cNvSpPr txBox="1"/>
            <p:nvPr/>
          </p:nvSpPr>
          <p:spPr>
            <a:xfrm>
              <a:off x="3110" y="5796"/>
              <a:ext cx="816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i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3200" b="1" baseline="-2500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490" y="4611"/>
              <a:ext cx="816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i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3200" b="1" baseline="-2500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844" y="7140"/>
              <a:ext cx="131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sz="3200" b="1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72" y="7412"/>
              <a:ext cx="958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sz="3200" b="1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011930" y="2713355"/>
            <a:ext cx="3394710" cy="3636010"/>
            <a:chOff x="6318" y="4273"/>
            <a:chExt cx="5346" cy="5726"/>
          </a:xfrm>
        </p:grpSpPr>
        <p:grpSp>
          <p:nvGrpSpPr>
            <p:cNvPr id="53" name="组合 52"/>
            <p:cNvGrpSpPr/>
            <p:nvPr/>
          </p:nvGrpSpPr>
          <p:grpSpPr>
            <a:xfrm>
              <a:off x="6318" y="4273"/>
              <a:ext cx="5346" cy="5727"/>
              <a:chOff x="513" y="4273"/>
              <a:chExt cx="5346" cy="5727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1927" y="5946"/>
                <a:ext cx="2346" cy="2385"/>
              </a:xfrm>
              <a:prstGeom prst="ellipse">
                <a:avLst/>
              </a:prstGeom>
              <a:noFill/>
              <a:ln w="635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1395" y="5300"/>
                <a:ext cx="3410" cy="3677"/>
              </a:xfrm>
              <a:prstGeom prst="ellipse">
                <a:avLst/>
              </a:prstGeom>
              <a:noFill/>
              <a:ln w="635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5" name="组合 64"/>
              <p:cNvGrpSpPr/>
              <p:nvPr/>
            </p:nvGrpSpPr>
            <p:grpSpPr>
              <a:xfrm>
                <a:off x="513" y="4273"/>
                <a:ext cx="5346" cy="5727"/>
                <a:chOff x="513" y="4273"/>
                <a:chExt cx="5346" cy="5727"/>
              </a:xfrm>
            </p:grpSpPr>
            <p:cxnSp>
              <p:nvCxnSpPr>
                <p:cNvPr id="66" name="直接箭头连接符 65"/>
                <p:cNvCxnSpPr/>
                <p:nvPr/>
              </p:nvCxnSpPr>
              <p:spPr>
                <a:xfrm flipH="1" flipV="1">
                  <a:off x="1251" y="5131"/>
                  <a:ext cx="593" cy="66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箭头连接符 66"/>
                <p:cNvCxnSpPr/>
                <p:nvPr/>
              </p:nvCxnSpPr>
              <p:spPr>
                <a:xfrm flipV="1">
                  <a:off x="3115" y="4273"/>
                  <a:ext cx="1" cy="97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箭头连接符 67"/>
                <p:cNvCxnSpPr/>
                <p:nvPr/>
              </p:nvCxnSpPr>
              <p:spPr>
                <a:xfrm flipV="1">
                  <a:off x="4443" y="5230"/>
                  <a:ext cx="644" cy="69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箭头连接符 68"/>
                <p:cNvCxnSpPr/>
                <p:nvPr/>
              </p:nvCxnSpPr>
              <p:spPr>
                <a:xfrm flipV="1">
                  <a:off x="4843" y="7138"/>
                  <a:ext cx="1017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箭头连接符 69"/>
                <p:cNvCxnSpPr/>
                <p:nvPr/>
              </p:nvCxnSpPr>
              <p:spPr>
                <a:xfrm>
                  <a:off x="4392" y="8477"/>
                  <a:ext cx="635" cy="6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箭头连接符 70"/>
                <p:cNvCxnSpPr/>
                <p:nvPr/>
              </p:nvCxnSpPr>
              <p:spPr>
                <a:xfrm>
                  <a:off x="3110" y="9030"/>
                  <a:ext cx="29" cy="97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箭头连接符 71"/>
                <p:cNvCxnSpPr/>
                <p:nvPr/>
              </p:nvCxnSpPr>
              <p:spPr>
                <a:xfrm flipH="1">
                  <a:off x="1191" y="8477"/>
                  <a:ext cx="653" cy="64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箭头连接符 72"/>
                <p:cNvCxnSpPr/>
                <p:nvPr/>
              </p:nvCxnSpPr>
              <p:spPr>
                <a:xfrm flipH="1" flipV="1">
                  <a:off x="513" y="7099"/>
                  <a:ext cx="795" cy="4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文本框 73"/>
              <p:cNvSpPr txBox="1"/>
              <p:nvPr/>
            </p:nvSpPr>
            <p:spPr>
              <a:xfrm>
                <a:off x="3110" y="5796"/>
                <a:ext cx="488" cy="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zh-CN" sz="3200" b="1" baseline="-2500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245" y="4459"/>
                <a:ext cx="1783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3200" b="1" i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q</a:t>
                </a:r>
                <a:r>
                  <a:rPr lang="en-US" altLang="zh-CN" sz="3200" b="1" baseline="-2500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3200" b="1" i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+q</a:t>
                </a:r>
                <a:r>
                  <a:rPr lang="en-US" altLang="zh-CN" sz="3200" b="1" baseline="-2500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altLang="zh-CN" sz="3200" b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648" y="5971"/>
                <a:ext cx="750" cy="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endParaRPr lang="en-US" altLang="zh-CN" sz="3200" b="1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8" name="直接连接符 77"/>
            <p:cNvCxnSpPr>
              <a:stCxn id="54" idx="7"/>
            </p:cNvCxnSpPr>
            <p:nvPr/>
          </p:nvCxnSpPr>
          <p:spPr>
            <a:xfrm>
              <a:off x="9734" y="6295"/>
              <a:ext cx="719" cy="1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1" name="对象 8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826693" y="2661920"/>
          <a:ext cx="4319905" cy="901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5" imgW="2070100" imgH="431800" progId="Equation.KSEE3">
                  <p:embed/>
                </p:oleObj>
              </mc:Choice>
              <mc:Fallback>
                <p:oleObj r:id="rId5" imgW="20701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26693" y="2661920"/>
                        <a:ext cx="4319905" cy="901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 8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827010" y="3833495"/>
          <a:ext cx="2385060" cy="901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7" imgW="1143000" imgH="431800" progId="Equation.KSEE3">
                  <p:embed/>
                </p:oleObj>
              </mc:Choice>
              <mc:Fallback>
                <p:oleObj r:id="rId7" imgW="11430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27010" y="3833495"/>
                        <a:ext cx="2385060" cy="901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8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826693" y="4852670"/>
          <a:ext cx="2915285" cy="901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9" imgW="1397000" imgH="431800" progId="Equation.KSEE3">
                  <p:embed/>
                </p:oleObj>
              </mc:Choice>
              <mc:Fallback>
                <p:oleObj r:id="rId9" imgW="13970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26693" y="4852670"/>
                        <a:ext cx="2915285" cy="901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文本框 84"/>
          <p:cNvSpPr txBox="1"/>
          <p:nvPr/>
        </p:nvSpPr>
        <p:spPr>
          <a:xfrm>
            <a:off x="3231515" y="1893570"/>
            <a:ext cx="48958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083300" y="6211570"/>
            <a:ext cx="5872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导线连接前后，外球壳以外电场不变</a:t>
            </a:r>
          </a:p>
        </p:txBody>
      </p:sp>
      <p:sp>
        <p:nvSpPr>
          <p:cNvPr id="30" name="椭圆 29"/>
          <p:cNvSpPr/>
          <p:nvPr/>
        </p:nvSpPr>
        <p:spPr>
          <a:xfrm>
            <a:off x="326390" y="2927985"/>
            <a:ext cx="3191510" cy="328358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058920" y="2927985"/>
            <a:ext cx="3191510" cy="328358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29" grpId="0"/>
      <p:bldP spid="2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十六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85" y="567690"/>
            <a:ext cx="11925300" cy="271462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8577580" y="2484120"/>
            <a:ext cx="583565" cy="595630"/>
            <a:chOff x="13508" y="3931"/>
            <a:chExt cx="919" cy="938"/>
          </a:xfrm>
        </p:grpSpPr>
        <p:cxnSp>
          <p:nvCxnSpPr>
            <p:cNvPr id="3" name="直接连接符 2"/>
            <p:cNvCxnSpPr/>
            <p:nvPr/>
          </p:nvCxnSpPr>
          <p:spPr>
            <a:xfrm flipH="1">
              <a:off x="13871" y="4396"/>
              <a:ext cx="557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13851" y="3931"/>
              <a:ext cx="10" cy="93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685" y="4129"/>
              <a:ext cx="8" cy="52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3508" y="4231"/>
              <a:ext cx="6" cy="3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文本框 84"/>
          <p:cNvSpPr txBox="1"/>
          <p:nvPr/>
        </p:nvSpPr>
        <p:spPr>
          <a:xfrm>
            <a:off x="636905" y="2223135"/>
            <a:ext cx="48958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0746105" y="1614805"/>
            <a:ext cx="692150" cy="1643380"/>
            <a:chOff x="16923" y="2543"/>
            <a:chExt cx="1090" cy="2588"/>
          </a:xfrm>
        </p:grpSpPr>
        <p:sp>
          <p:nvSpPr>
            <p:cNvPr id="9" name="文本框 8"/>
            <p:cNvSpPr txBox="1"/>
            <p:nvPr/>
          </p:nvSpPr>
          <p:spPr>
            <a:xfrm>
              <a:off x="16923" y="3149"/>
              <a:ext cx="109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6923" y="3715"/>
              <a:ext cx="9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7134" y="2543"/>
              <a:ext cx="52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7204" y="4407"/>
              <a:ext cx="52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3667125" y="1614805"/>
            <a:ext cx="4594860" cy="156845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00B0F0"/>
                </a:solidFill>
                <a:latin typeface="华文楷体" panose="02010600040101010101" charset="-122"/>
                <a:ea typeface="华文楷体" panose="02010600040101010101" charset="-122"/>
              </a:rPr>
              <a:t>导体接地问题考虑两点：</a:t>
            </a:r>
          </a:p>
          <a:p>
            <a:r>
              <a:rPr lang="en-US" altLang="zh-CN" sz="2400" b="1">
                <a:solidFill>
                  <a:srgbClr val="00B0F0"/>
                </a:solidFill>
                <a:latin typeface="华文楷体" panose="02010600040101010101" charset="-122"/>
                <a:ea typeface="华文楷体" panose="02010600040101010101" charset="-122"/>
              </a:rPr>
              <a:t>1.“</a:t>
            </a:r>
            <a:r>
              <a:rPr lang="zh-CN" altLang="en-US" sz="2400" b="1">
                <a:solidFill>
                  <a:srgbClr val="00B0F0"/>
                </a:solidFill>
                <a:latin typeface="华文楷体" panose="02010600040101010101" charset="-122"/>
                <a:ea typeface="华文楷体" panose="02010600040101010101" charset="-122"/>
              </a:rPr>
              <a:t>外</a:t>
            </a:r>
            <a:r>
              <a:rPr lang="en-US" altLang="zh-CN" sz="2400" b="1">
                <a:solidFill>
                  <a:srgbClr val="00B0F0"/>
                </a:solidFill>
                <a:latin typeface="华文楷体" panose="02010600040101010101" charset="-122"/>
                <a:ea typeface="华文楷体" panose="02010600040101010101" charset="-122"/>
              </a:rPr>
              <a:t>”</a:t>
            </a:r>
            <a:r>
              <a:rPr lang="zh-CN" altLang="en-US" sz="2400" b="1">
                <a:solidFill>
                  <a:srgbClr val="00B0F0"/>
                </a:solidFill>
                <a:latin typeface="华文楷体" panose="02010600040101010101" charset="-122"/>
                <a:ea typeface="华文楷体" panose="02010600040101010101" charset="-122"/>
              </a:rPr>
              <a:t>电场方向。在外电场作用下，地中自由电子如何移动。</a:t>
            </a:r>
          </a:p>
          <a:p>
            <a:r>
              <a:rPr lang="en-US" altLang="zh-CN" sz="2400" b="1">
                <a:solidFill>
                  <a:srgbClr val="00B0F0"/>
                </a:solidFill>
                <a:latin typeface="华文楷体" panose="02010600040101010101" charset="-122"/>
                <a:ea typeface="华文楷体" panose="02010600040101010101" charset="-122"/>
              </a:rPr>
              <a:t>2.</a:t>
            </a:r>
            <a:r>
              <a:rPr lang="zh-CN" altLang="en-US" sz="2400" b="1">
                <a:solidFill>
                  <a:srgbClr val="00B0F0"/>
                </a:solidFill>
                <a:latin typeface="华文楷体" panose="02010600040101010101" charset="-122"/>
                <a:ea typeface="华文楷体" panose="02010600040101010101" charset="-122"/>
              </a:rPr>
              <a:t>导体内部场强为零。</a:t>
            </a:r>
            <a:r>
              <a:rPr lang="en-US" altLang="zh-CN" sz="2400" b="1">
                <a:solidFill>
                  <a:srgbClr val="00B0F0"/>
                </a:solidFill>
                <a:latin typeface="华文楷体" panose="02010600040101010101" charset="-122"/>
                <a:ea typeface="华文楷体" panose="02010600040101010101" charset="-122"/>
              </a:rPr>
              <a:t>(</a:t>
            </a:r>
            <a:r>
              <a:rPr lang="zh-CN" altLang="en-US" sz="2400" b="1">
                <a:solidFill>
                  <a:srgbClr val="00B0F0"/>
                </a:solidFill>
                <a:latin typeface="华文楷体" panose="02010600040101010101" charset="-122"/>
                <a:ea typeface="华文楷体" panose="02010600040101010101" charset="-122"/>
              </a:rPr>
              <a:t>静电平衡</a:t>
            </a:r>
            <a:r>
              <a:rPr lang="en-US" altLang="zh-CN" sz="2400" b="1">
                <a:solidFill>
                  <a:srgbClr val="00B0F0"/>
                </a:solidFill>
                <a:latin typeface="华文楷体" panose="02010600040101010101" charset="-122"/>
                <a:ea typeface="华文楷体" panose="02010600040101010101" charset="-122"/>
              </a:rPr>
              <a:t>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08685" y="3813810"/>
            <a:ext cx="108172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板接地后，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板上、下表面，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板上、下表面的电荷分布如图所示。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94715" y="4411345"/>
            <a:ext cx="1049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为何如此分布？试分析之。注意：电场方向和导体内部电场为零。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894715" y="5372735"/>
            <a:ext cx="6294755" cy="901065"/>
            <a:chOff x="1409" y="8461"/>
            <a:chExt cx="9913" cy="1419"/>
          </a:xfrm>
        </p:grpSpPr>
        <p:graphicFrame>
          <p:nvGraphicFramePr>
            <p:cNvPr id="83" name="对象 82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147" y="8461"/>
            <a:ext cx="4175" cy="1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r:id="rId5" imgW="1270000" imgH="431800" progId="Equation.KSEE3">
                    <p:embed/>
                  </p:oleObj>
                </mc:Choice>
                <mc:Fallback>
                  <p:oleObj r:id="rId5" imgW="1270000" imgH="4318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147" y="8461"/>
                          <a:ext cx="4175" cy="141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文本框 15"/>
            <p:cNvSpPr txBox="1"/>
            <p:nvPr/>
          </p:nvSpPr>
          <p:spPr>
            <a:xfrm>
              <a:off x="1409" y="8759"/>
              <a:ext cx="588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以向下为电场正方向：</a:t>
              </a: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15" grpId="0" bldLvl="0" animBg="1"/>
      <p:bldP spid="15" grpId="1" animBg="1"/>
      <p:bldP spid="6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十六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5" y="584200"/>
            <a:ext cx="12125960" cy="3202305"/>
          </a:xfrm>
          <a:prstGeom prst="rect">
            <a:avLst/>
          </a:prstGeom>
        </p:spPr>
      </p:pic>
      <p:sp>
        <p:nvSpPr>
          <p:cNvPr id="85" name="文本框 84"/>
          <p:cNvSpPr txBox="1"/>
          <p:nvPr/>
        </p:nvSpPr>
        <p:spPr>
          <a:xfrm>
            <a:off x="621030" y="2244725"/>
            <a:ext cx="48958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0760710" y="2007870"/>
            <a:ext cx="545465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942205" y="2007870"/>
            <a:ext cx="43427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平面</a:t>
            </a:r>
            <a:r>
              <a:rPr lang="en-US" altLang="zh-CN" sz="2800" b="1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sz="2800" b="1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的电场方向：向右。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543030" y="401320"/>
            <a:ext cx="5403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083290" y="389255"/>
            <a:ext cx="4114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42205" y="2678430"/>
            <a:ext cx="527431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在平面</a:t>
            </a:r>
            <a:r>
              <a:rPr lang="en-US" altLang="zh-CN" sz="28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的电场作用下，</a:t>
            </a:r>
            <a:r>
              <a:rPr lang="en-US" altLang="zh-CN" sz="28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板表面</a:t>
            </a:r>
          </a:p>
          <a:p>
            <a:pPr algn="l"/>
            <a:r>
              <a:rPr lang="en-US" altLang="zh-CN" sz="28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和</a:t>
            </a:r>
            <a:r>
              <a:rPr lang="en-US" altLang="zh-CN" sz="28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的感应电荷分别为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charset="-122"/>
              </a:rPr>
              <a:t>－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和</a:t>
            </a:r>
            <a:r>
              <a:rPr lang="en-US" altLang="zh-CN" sz="28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+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charset="-122"/>
              </a:rPr>
              <a:t>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989070" y="3631565"/>
            <a:ext cx="75057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28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板是电中性的，表面</a:t>
            </a:r>
            <a:r>
              <a:rPr lang="en-US" altLang="zh-CN" sz="28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28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和</a:t>
            </a:r>
            <a:r>
              <a:rPr lang="en-US" altLang="zh-CN" sz="28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 sz="28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的电荷代数和为零：</a:t>
            </a: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001135" y="4153535"/>
          <a:ext cx="2419350" cy="734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5" imgW="711200" imgH="215900" progId="Equation.KSEE3">
                  <p:embed/>
                </p:oleObj>
              </mc:Choice>
              <mc:Fallback>
                <p:oleObj r:id="rId5" imgW="7112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01135" y="4153535"/>
                        <a:ext cx="2419350" cy="734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18415" y="4153535"/>
            <a:ext cx="2668270" cy="1788795"/>
            <a:chOff x="-71" y="6541"/>
            <a:chExt cx="4202" cy="2817"/>
          </a:xfrm>
        </p:grpSpPr>
        <p:sp>
          <p:nvSpPr>
            <p:cNvPr id="9" name="文本框 8"/>
            <p:cNvSpPr txBox="1"/>
            <p:nvPr/>
          </p:nvSpPr>
          <p:spPr>
            <a:xfrm>
              <a:off x="-71" y="6541"/>
              <a:ext cx="4202" cy="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800">
                  <a:solidFill>
                    <a:schemeClr val="tx1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无限大带电平面产生的电场大小为：</a:t>
              </a:r>
            </a:p>
          </p:txBody>
        </p:sp>
        <p:graphicFrame>
          <p:nvGraphicFramePr>
            <p:cNvPr id="10" name="对象 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2034" y="7698"/>
            <a:ext cx="2097" cy="1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r:id="rId7" imgW="545465" imgH="431800" progId="Equation.KSEE3">
                    <p:embed/>
                  </p:oleObj>
                </mc:Choice>
                <mc:Fallback>
                  <p:oleObj r:id="rId7" imgW="545465" imgH="4318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034" y="7698"/>
                          <a:ext cx="2097" cy="16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文本框 12"/>
          <p:cNvSpPr txBox="1"/>
          <p:nvPr/>
        </p:nvSpPr>
        <p:spPr>
          <a:xfrm>
            <a:off x="3946525" y="4888230"/>
            <a:ext cx="71704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以向右为正方向，由</a:t>
            </a:r>
            <a:r>
              <a:rPr lang="en-US" altLang="zh-CN" sz="28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28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板内部电场为零，得：</a:t>
            </a:r>
          </a:p>
        </p:txBody>
      </p:sp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989070" y="5410200"/>
          <a:ext cx="4025900" cy="1316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9" imgW="1320165" imgH="431800" progId="Equation.KSEE3">
                  <p:embed/>
                </p:oleObj>
              </mc:Choice>
              <mc:Fallback>
                <p:oleObj r:id="rId9" imgW="1320165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89070" y="5410200"/>
                        <a:ext cx="4025900" cy="1316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3" grpId="0"/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十六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75" y="723900"/>
            <a:ext cx="11768455" cy="28632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0390" y="3895090"/>
            <a:ext cx="103638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假设</a:t>
            </a:r>
            <a:r>
              <a:rPr kumimoji="1"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r>
              <a:rPr kumimoji="1"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为正电荷</a:t>
            </a:r>
            <a:r>
              <a:rPr kumimoji="1"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，那么金属球感应出电荷后，金属球电势为正。接地后，正感应电荷入地（地上自由电子进入金属球），最后金属球自由电子增多，带负电，因此金属球下移。</a:t>
            </a:r>
            <a:endParaRPr kumimoji="1"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1"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假设</a:t>
            </a:r>
            <a:r>
              <a:rPr kumimoji="1"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r>
              <a:rPr kumimoji="1"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为负电荷</a:t>
            </a:r>
            <a:r>
              <a:rPr kumimoji="1"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，那么金属球感应出电荷后，金属球电势为负。接地后，金属球内自由电子入地，缺少自由电子，金属球带正电，因此金属球仍然下移。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669290" y="2968625"/>
            <a:ext cx="48958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十六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89915"/>
            <a:ext cx="11582400" cy="31527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42770" y="3965575"/>
            <a:ext cx="81419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外球壳带正电，可知</a:t>
            </a:r>
            <a:r>
              <a:rPr kumimoji="1"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外球壳</a:t>
            </a:r>
            <a:r>
              <a:rPr kumimoji="1" lang="zh-CN" altLang="en-US" sz="2800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内的电势为正</a:t>
            </a:r>
            <a:r>
              <a:rPr kumimoji="1"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，因此</a:t>
            </a:r>
            <a:r>
              <a:rPr kumimoji="1"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内球壳接地之前电势为正</a:t>
            </a:r>
            <a:r>
              <a:rPr kumimoji="1"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。那么接地时，地上自由电子进入内球壳，内球壳带负电荷。</a:t>
            </a:r>
            <a:endParaRPr kumimoji="1"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795655" y="2753995"/>
            <a:ext cx="48958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414010" y="1982470"/>
            <a:ext cx="2693035" cy="1805940"/>
            <a:chOff x="8526" y="3122"/>
            <a:chExt cx="4241" cy="2844"/>
          </a:xfrm>
        </p:grpSpPr>
        <p:sp>
          <p:nvSpPr>
            <p:cNvPr id="4" name="文本框 3"/>
            <p:cNvSpPr txBox="1"/>
            <p:nvPr/>
          </p:nvSpPr>
          <p:spPr>
            <a:xfrm>
              <a:off x="10235" y="3122"/>
              <a:ext cx="2532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solidFill>
                    <a:srgbClr val="92D050"/>
                  </a:solidFill>
                  <a:latin typeface="华文楷体" panose="02010600040101010101" charset="-122"/>
                  <a:ea typeface="华文楷体" panose="02010600040101010101" charset="-122"/>
                </a:rPr>
                <a:t>不带电荷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8526" y="5032"/>
              <a:ext cx="2881" cy="934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>
              <a:stCxn id="5" idx="0"/>
            </p:cNvCxnSpPr>
            <p:nvPr/>
          </p:nvCxnSpPr>
          <p:spPr>
            <a:xfrm flipV="1">
              <a:off x="9967" y="3819"/>
              <a:ext cx="645" cy="121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十六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0" y="605155"/>
            <a:ext cx="12039600" cy="1381125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251460" y="2114550"/>
            <a:ext cx="6006465" cy="1024890"/>
            <a:chOff x="396" y="3330"/>
            <a:chExt cx="9459" cy="1614"/>
          </a:xfrm>
        </p:grpSpPr>
        <p:sp>
          <p:nvSpPr>
            <p:cNvPr id="3" name="文本框 2"/>
            <p:cNvSpPr txBox="1"/>
            <p:nvPr/>
          </p:nvSpPr>
          <p:spPr>
            <a:xfrm>
              <a:off x="396" y="3561"/>
              <a:ext cx="728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带电荷为</a:t>
              </a: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q</a:t>
              </a:r>
              <a:r>
                <a:rPr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的球体的电势为</a:t>
              </a:r>
              <a:r>
                <a:rPr lang="zh-CN" altLang="en-US" sz="28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：</a:t>
              </a:r>
            </a:p>
          </p:txBody>
        </p:sp>
        <p:graphicFrame>
          <p:nvGraphicFramePr>
            <p:cNvPr id="4" name="对象 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341" y="3330"/>
            <a:ext cx="2515" cy="1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1" r:id="rId5" imgW="673100" imgH="431800" progId="Equation.KSEE3">
                    <p:embed/>
                  </p:oleObj>
                </mc:Choice>
                <mc:Fallback>
                  <p:oleObj r:id="rId5" imgW="673100" imgH="4318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341" y="3330"/>
                          <a:ext cx="2515" cy="16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251460" y="3248660"/>
            <a:ext cx="6791960" cy="526415"/>
            <a:chOff x="396" y="5344"/>
            <a:chExt cx="10696" cy="829"/>
          </a:xfrm>
        </p:grpSpPr>
        <p:sp>
          <p:nvSpPr>
            <p:cNvPr id="5" name="文本框 4"/>
            <p:cNvSpPr txBox="1"/>
            <p:nvPr/>
          </p:nvSpPr>
          <p:spPr>
            <a:xfrm>
              <a:off x="396" y="5351"/>
              <a:ext cx="1069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已知两球体的半径之比为：                   ，</a:t>
              </a:r>
            </a:p>
          </p:txBody>
        </p:sp>
        <p:graphicFrame>
          <p:nvGraphicFramePr>
            <p:cNvPr id="6" name="对象 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199" y="5344"/>
            <a:ext cx="2800" cy="8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2" r:id="rId7" imgW="749300" imgH="215900" progId="Equation.KSEE3">
                    <p:embed/>
                  </p:oleObj>
                </mc:Choice>
                <mc:Fallback>
                  <p:oleObj r:id="rId7" imgW="749300" imgH="2159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199" y="5344"/>
                          <a:ext cx="2800" cy="8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文本框 8"/>
          <p:cNvSpPr txBox="1"/>
          <p:nvPr/>
        </p:nvSpPr>
        <p:spPr>
          <a:xfrm>
            <a:off x="6500495" y="3248660"/>
            <a:ext cx="4450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又接触后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两个球体等电势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，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51460" y="3954145"/>
            <a:ext cx="7735570" cy="534035"/>
            <a:chOff x="536" y="6379"/>
            <a:chExt cx="12182" cy="841"/>
          </a:xfrm>
        </p:grpSpPr>
        <p:sp>
          <p:nvSpPr>
            <p:cNvPr id="12" name="文本框 11"/>
            <p:cNvSpPr txBox="1"/>
            <p:nvPr/>
          </p:nvSpPr>
          <p:spPr>
            <a:xfrm>
              <a:off x="536" y="6398"/>
              <a:ext cx="924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所以，接触后两个球体带电之比为，</a:t>
              </a:r>
            </a:p>
          </p:txBody>
        </p:sp>
        <p:graphicFrame>
          <p:nvGraphicFramePr>
            <p:cNvPr id="13" name="对象 12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9493" y="6379"/>
            <a:ext cx="3225" cy="8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3" r:id="rId9" imgW="862965" imgH="215900" progId="Equation.KSEE3">
                    <p:embed/>
                  </p:oleObj>
                </mc:Choice>
                <mc:Fallback>
                  <p:oleObj r:id="rId9" imgW="862965" imgH="2159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493" y="6379"/>
                          <a:ext cx="3225" cy="8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/>
          <p:nvPr/>
        </p:nvGrpSpPr>
        <p:grpSpPr>
          <a:xfrm>
            <a:off x="278765" y="4682490"/>
            <a:ext cx="8663940" cy="521970"/>
            <a:chOff x="536" y="6398"/>
            <a:chExt cx="13644" cy="822"/>
          </a:xfrm>
        </p:grpSpPr>
        <p:sp>
          <p:nvSpPr>
            <p:cNvPr id="18" name="文本框 17"/>
            <p:cNvSpPr txBox="1"/>
            <p:nvPr/>
          </p:nvSpPr>
          <p:spPr>
            <a:xfrm>
              <a:off x="536" y="6398"/>
              <a:ext cx="1092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接触前后，两球体的总电量保持不变，即，</a:t>
              </a:r>
            </a:p>
          </p:txBody>
        </p:sp>
        <p:graphicFrame>
          <p:nvGraphicFramePr>
            <p:cNvPr id="19" name="对象 1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1189" y="6398"/>
            <a:ext cx="2991" cy="8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4" r:id="rId11" imgW="800100" imgH="215900" progId="Equation.KSEE3">
                    <p:embed/>
                  </p:oleObj>
                </mc:Choice>
                <mc:Fallback>
                  <p:oleObj r:id="rId11" imgW="800100" imgH="2159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1189" y="6398"/>
                          <a:ext cx="2991" cy="8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r:id="rId13" imgW="914400" imgH="215900" progId="Equation.KSEE3">
                  <p:embed/>
                </p:oleObj>
              </mc:Choice>
              <mc:Fallback>
                <p:oleObj r:id="rId13" imgW="914400" imgH="2159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8448" y="5385118"/>
          <a:ext cx="753872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r:id="rId15" imgW="3175000" imgH="457200" progId="Equation.KSEE3">
                  <p:embed/>
                </p:oleObj>
              </mc:Choice>
              <mc:Fallback>
                <p:oleObj r:id="rId15" imgW="3175000" imgH="457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8448" y="5385118"/>
                        <a:ext cx="7538720" cy="108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右大括号 27"/>
          <p:cNvSpPr/>
          <p:nvPr/>
        </p:nvSpPr>
        <p:spPr>
          <a:xfrm>
            <a:off x="8973820" y="4027805"/>
            <a:ext cx="327660" cy="997585"/>
          </a:xfrm>
          <a:prstGeom prst="rightBrace">
            <a:avLst>
              <a:gd name="adj1" fmla="val 8333"/>
              <a:gd name="adj2" fmla="val 50031"/>
            </a:avLst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" name="对象 2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376728" y="3953828"/>
          <a:ext cx="2321560" cy="1145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r:id="rId17" imgW="977900" imgH="482600" progId="Equation.KSEE3">
                  <p:embed/>
                </p:oleObj>
              </mc:Choice>
              <mc:Fallback>
                <p:oleObj r:id="rId17" imgW="977900" imgH="482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376728" y="3953828"/>
                        <a:ext cx="2321560" cy="1145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458210" y="177800"/>
            <a:ext cx="7650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</a:rPr>
              <a:t>电荷的分布和移动取决于电势高低，不是表面积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28" grpId="0" bldLvl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十六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8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723900"/>
            <a:ext cx="11963400" cy="29813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6695" y="1554480"/>
            <a:ext cx="89046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</a:rPr>
              <a:t>方法一：</a:t>
            </a: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</a:rPr>
              <a:t>利用无限大带电平面两侧的电场方向相反的特性，假设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平面右侧电场方向为正、左侧电场方向为负</a:t>
            </a: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</a:rPr>
              <a:t>，则：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26695" y="2234565"/>
            <a:ext cx="7320280" cy="886460"/>
            <a:chOff x="357" y="3519"/>
            <a:chExt cx="11528" cy="1396"/>
          </a:xfrm>
        </p:grpSpPr>
        <p:sp>
          <p:nvSpPr>
            <p:cNvPr id="4" name="文本框 3"/>
            <p:cNvSpPr txBox="1"/>
            <p:nvPr/>
          </p:nvSpPr>
          <p:spPr>
            <a:xfrm>
              <a:off x="357" y="3755"/>
              <a:ext cx="635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华文楷体" panose="02010600040101010101" charset="-122"/>
                  <a:ea typeface="华文楷体" panose="02010600040101010101" charset="-122"/>
                </a:rPr>
                <a:t>由左边导体内部电场为零得：</a:t>
              </a:r>
            </a:p>
          </p:txBody>
        </p:sp>
        <p:graphicFrame>
          <p:nvGraphicFramePr>
            <p:cNvPr id="5" name="对象 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549" y="3519"/>
            <a:ext cx="5336" cy="1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5" r:id="rId5" imgW="1651000" imgH="431800" progId="Equation.KSEE3">
                    <p:embed/>
                  </p:oleObj>
                </mc:Choice>
                <mc:Fallback>
                  <p:oleObj r:id="rId5" imgW="1651000" imgH="4318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549" y="3519"/>
                          <a:ext cx="5336" cy="139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226695" y="3121025"/>
            <a:ext cx="7333615" cy="886460"/>
            <a:chOff x="357" y="3519"/>
            <a:chExt cx="11549" cy="1396"/>
          </a:xfrm>
        </p:grpSpPr>
        <p:sp>
          <p:nvSpPr>
            <p:cNvPr id="8" name="文本框 7"/>
            <p:cNvSpPr txBox="1"/>
            <p:nvPr/>
          </p:nvSpPr>
          <p:spPr>
            <a:xfrm>
              <a:off x="357" y="3755"/>
              <a:ext cx="635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华文楷体" panose="02010600040101010101" charset="-122"/>
                  <a:ea typeface="华文楷体" panose="02010600040101010101" charset="-122"/>
                </a:rPr>
                <a:t>由右边导体内部电场为零得：</a:t>
              </a:r>
            </a:p>
          </p:txBody>
        </p:sp>
        <p:graphicFrame>
          <p:nvGraphicFramePr>
            <p:cNvPr id="9" name="对象 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528" y="3519"/>
            <a:ext cx="5378" cy="1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6" r:id="rId7" imgW="1663700" imgH="431800" progId="Equation.KSEE3">
                    <p:embed/>
                  </p:oleObj>
                </mc:Choice>
                <mc:Fallback>
                  <p:oleObj r:id="rId7" imgW="1663700" imgH="4318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528" y="3519"/>
                          <a:ext cx="5378" cy="139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0"/>
          <p:cNvGrpSpPr/>
          <p:nvPr/>
        </p:nvGrpSpPr>
        <p:grpSpPr>
          <a:xfrm>
            <a:off x="313055" y="3995420"/>
            <a:ext cx="5648960" cy="469900"/>
            <a:chOff x="357" y="3755"/>
            <a:chExt cx="8896" cy="740"/>
          </a:xfrm>
        </p:grpSpPr>
        <p:sp>
          <p:nvSpPr>
            <p:cNvPr id="12" name="文本框 11"/>
            <p:cNvSpPr txBox="1"/>
            <p:nvPr/>
          </p:nvSpPr>
          <p:spPr>
            <a:xfrm>
              <a:off x="357" y="3755"/>
              <a:ext cx="635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华文楷体" panose="02010600040101010101" charset="-122"/>
                  <a:ea typeface="华文楷体" panose="02010600040101010101" charset="-122"/>
                </a:rPr>
                <a:t>联立以上两个等式得：</a:t>
              </a:r>
            </a:p>
          </p:txBody>
        </p:sp>
        <p:graphicFrame>
          <p:nvGraphicFramePr>
            <p:cNvPr id="13" name="对象 12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435" y="3755"/>
            <a:ext cx="3818" cy="7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7" r:id="rId9" imgW="1181100" imgH="228600" progId="Equation.KSEE3">
                    <p:embed/>
                  </p:oleObj>
                </mc:Choice>
                <mc:Fallback>
                  <p:oleObj r:id="rId9" imgW="1181100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435" y="3755"/>
                          <a:ext cx="3818" cy="7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/>
          <p:cNvGrpSpPr/>
          <p:nvPr/>
        </p:nvGrpSpPr>
        <p:grpSpPr>
          <a:xfrm>
            <a:off x="9742170" y="2205990"/>
            <a:ext cx="1249680" cy="946150"/>
            <a:chOff x="15342" y="3189"/>
            <a:chExt cx="1968" cy="1490"/>
          </a:xfrm>
        </p:grpSpPr>
        <p:sp>
          <p:nvSpPr>
            <p:cNvPr id="15" name="矩形 14"/>
            <p:cNvSpPr/>
            <p:nvPr/>
          </p:nvSpPr>
          <p:spPr>
            <a:xfrm>
              <a:off x="15342" y="3189"/>
              <a:ext cx="1968" cy="12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257" y="3761"/>
              <a:ext cx="105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3200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295130" y="1381760"/>
            <a:ext cx="2219199" cy="2028190"/>
            <a:chOff x="14200" y="2195"/>
            <a:chExt cx="3888" cy="2543"/>
          </a:xfrm>
        </p:grpSpPr>
        <p:sp>
          <p:nvSpPr>
            <p:cNvPr id="18" name="矩形 17"/>
            <p:cNvSpPr/>
            <p:nvPr/>
          </p:nvSpPr>
          <p:spPr>
            <a:xfrm>
              <a:off x="14200" y="2882"/>
              <a:ext cx="3888" cy="1856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024" y="2195"/>
              <a:ext cx="1053" cy="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i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3200" baseline="-2500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313055" y="4547870"/>
            <a:ext cx="8904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</a:rPr>
              <a:t>方法二：</a:t>
            </a:r>
            <a:r>
              <a:rPr lang="zh-CN" altLang="en-US" sz="24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如图所示，分别取两个闭合圆筒面</a:t>
            </a:r>
            <a:r>
              <a:rPr lang="en-US" altLang="zh-CN" sz="2400" b="1" i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S</a:t>
            </a:r>
            <a:r>
              <a:rPr lang="en-US" altLang="zh-CN" sz="2400" b="1" baseline="-250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1</a:t>
            </a:r>
            <a:r>
              <a:rPr lang="zh-CN" altLang="en-US" sz="24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和</a:t>
            </a:r>
            <a:r>
              <a:rPr lang="en-US" altLang="zh-CN" sz="2400" b="1" i="1">
                <a:solidFill>
                  <a:srgbClr val="00B0F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S</a:t>
            </a:r>
            <a:r>
              <a:rPr lang="en-US" altLang="zh-CN" sz="2400" b="1" baseline="-25000">
                <a:solidFill>
                  <a:srgbClr val="00B0F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2</a:t>
            </a:r>
            <a:r>
              <a:rPr lang="zh-CN" altLang="en-US" sz="24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为高斯面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8861425" y="2105025"/>
            <a:ext cx="868680" cy="922020"/>
            <a:chOff x="14154" y="3344"/>
            <a:chExt cx="1368" cy="1452"/>
          </a:xfrm>
        </p:grpSpPr>
        <p:sp>
          <p:nvSpPr>
            <p:cNvPr id="23" name="文本框 22"/>
            <p:cNvSpPr txBox="1"/>
            <p:nvPr/>
          </p:nvSpPr>
          <p:spPr>
            <a:xfrm>
              <a:off x="14154" y="3344"/>
              <a:ext cx="1368" cy="145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540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．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4229" y="4069"/>
              <a:ext cx="60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13055" y="4984115"/>
            <a:ext cx="10855960" cy="651510"/>
            <a:chOff x="493" y="7849"/>
            <a:chExt cx="17096" cy="1026"/>
          </a:xfrm>
        </p:grpSpPr>
        <p:sp>
          <p:nvSpPr>
            <p:cNvPr id="26" name="文本框 25"/>
            <p:cNvSpPr txBox="1"/>
            <p:nvPr/>
          </p:nvSpPr>
          <p:spPr>
            <a:xfrm>
              <a:off x="493" y="7925"/>
              <a:ext cx="528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solidFill>
                    <a:schemeClr val="tx1"/>
                  </a:solidFill>
                  <a:latin typeface="华文楷体" panose="02010600040101010101" charset="-122"/>
                  <a:ea typeface="华文楷体" panose="02010600040101010101" charset="-122"/>
                </a:rPr>
                <a:t>对</a:t>
              </a:r>
              <a:r>
                <a:rPr lang="en-US" altLang="zh-CN" sz="2400" b="1" i="1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S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</a:t>
              </a:r>
              <a:r>
                <a:rPr lang="zh-CN" altLang="en-US" sz="2400" b="1">
                  <a:solidFill>
                    <a:schemeClr val="tx1"/>
                  </a:solidFill>
                  <a:latin typeface="华文楷体" panose="02010600040101010101" charset="-122"/>
                  <a:ea typeface="华文楷体" panose="02010600040101010101" charset="-122"/>
                </a:rPr>
                <a:t>面应用高斯定理得：</a:t>
              </a:r>
            </a:p>
          </p:txBody>
        </p:sp>
        <p:graphicFrame>
          <p:nvGraphicFramePr>
            <p:cNvPr id="27" name="对象 2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641" y="7849"/>
            <a:ext cx="11948" cy="10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" r:id="rId11" imgW="3695700" imgH="316865" progId="Equation.KSEE3">
                    <p:embed/>
                  </p:oleObj>
                </mc:Choice>
                <mc:Fallback>
                  <p:oleObj r:id="rId11" imgW="3695700" imgH="3168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641" y="7849"/>
                          <a:ext cx="11948" cy="102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组合 31"/>
          <p:cNvGrpSpPr/>
          <p:nvPr/>
        </p:nvGrpSpPr>
        <p:grpSpPr>
          <a:xfrm>
            <a:off x="313055" y="5635625"/>
            <a:ext cx="11201400" cy="651510"/>
            <a:chOff x="493" y="8875"/>
            <a:chExt cx="17640" cy="1026"/>
          </a:xfrm>
        </p:grpSpPr>
        <p:sp>
          <p:nvSpPr>
            <p:cNvPr id="30" name="文本框 29"/>
            <p:cNvSpPr txBox="1"/>
            <p:nvPr/>
          </p:nvSpPr>
          <p:spPr>
            <a:xfrm>
              <a:off x="493" y="8956"/>
              <a:ext cx="528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solidFill>
                    <a:schemeClr val="tx1"/>
                  </a:solidFill>
                  <a:latin typeface="华文楷体" panose="02010600040101010101" charset="-122"/>
                  <a:ea typeface="华文楷体" panose="02010600040101010101" charset="-122"/>
                </a:rPr>
                <a:t>对</a:t>
              </a:r>
              <a:r>
                <a:rPr lang="en-US" altLang="zh-CN" sz="2400" b="1" i="1">
                  <a:solidFill>
                    <a:srgbClr val="00B0F0"/>
                  </a:solidFill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S</a:t>
              </a:r>
              <a:r>
                <a:rPr lang="en-US" altLang="zh-CN" sz="2400" b="1" baseline="-25000">
                  <a:solidFill>
                    <a:srgbClr val="00B0F0"/>
                  </a:solidFill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</a:t>
              </a:r>
              <a:r>
                <a:rPr lang="zh-CN" altLang="en-US" sz="2400" b="1">
                  <a:solidFill>
                    <a:schemeClr val="tx1"/>
                  </a:solidFill>
                  <a:latin typeface="华文楷体" panose="02010600040101010101" charset="-122"/>
                  <a:ea typeface="华文楷体" panose="02010600040101010101" charset="-122"/>
                </a:rPr>
                <a:t>面应用高斯定理得：</a:t>
              </a:r>
            </a:p>
          </p:txBody>
        </p:sp>
        <p:graphicFrame>
          <p:nvGraphicFramePr>
            <p:cNvPr id="31" name="对象 3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775" y="8875"/>
            <a:ext cx="12359" cy="10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9" r:id="rId13" imgW="3822700" imgH="316865" progId="Equation.KSEE3">
                    <p:embed/>
                  </p:oleObj>
                </mc:Choice>
                <mc:Fallback>
                  <p:oleObj r:id="rId13" imgW="3822700" imgH="3168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775" y="8875"/>
                          <a:ext cx="12359" cy="102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组合 33"/>
          <p:cNvGrpSpPr/>
          <p:nvPr/>
        </p:nvGrpSpPr>
        <p:grpSpPr>
          <a:xfrm>
            <a:off x="313055" y="6287135"/>
            <a:ext cx="7797800" cy="470535"/>
            <a:chOff x="493" y="8956"/>
            <a:chExt cx="12280" cy="741"/>
          </a:xfrm>
        </p:grpSpPr>
        <p:sp>
          <p:nvSpPr>
            <p:cNvPr id="35" name="文本框 34"/>
            <p:cNvSpPr txBox="1"/>
            <p:nvPr/>
          </p:nvSpPr>
          <p:spPr>
            <a:xfrm>
              <a:off x="493" y="8956"/>
              <a:ext cx="907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solidFill>
                    <a:schemeClr val="tx1"/>
                  </a:solidFill>
                  <a:latin typeface="华文楷体" panose="02010600040101010101" charset="-122"/>
                  <a:ea typeface="华文楷体" panose="02010600040101010101" charset="-122"/>
                </a:rPr>
                <a:t>又由</a:t>
              </a:r>
              <a:r>
                <a:rPr lang="zh-CN" altLang="en-US" sz="2400" b="1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rPr>
                <a:t>导体表面附近的场强</a:t>
              </a:r>
              <a:r>
                <a:rPr lang="zh-CN" altLang="en-US" sz="2400" b="1">
                  <a:solidFill>
                    <a:schemeClr val="tx1"/>
                  </a:solidFill>
                  <a:latin typeface="华文楷体" panose="02010600040101010101" charset="-122"/>
                  <a:ea typeface="华文楷体" panose="02010600040101010101" charset="-122"/>
                </a:rPr>
                <a:t>，如图</a:t>
              </a:r>
              <a:r>
                <a:rPr lang="en-US" altLang="zh-CN" sz="2400" b="1">
                  <a:solidFill>
                    <a:schemeClr val="tx1"/>
                  </a:solidFill>
                  <a:latin typeface="华文楷体" panose="02010600040101010101" charset="-122"/>
                  <a:ea typeface="华文楷体" panose="02010600040101010101" charset="-122"/>
                </a:rPr>
                <a:t>A</a:t>
              </a:r>
              <a:r>
                <a:rPr lang="zh-CN" altLang="en-US" sz="2400" b="1">
                  <a:solidFill>
                    <a:schemeClr val="tx1"/>
                  </a:solidFill>
                  <a:latin typeface="华文楷体" panose="02010600040101010101" charset="-122"/>
                  <a:ea typeface="华文楷体" panose="02010600040101010101" charset="-122"/>
                </a:rPr>
                <a:t>点场强：</a:t>
              </a:r>
            </a:p>
          </p:txBody>
        </p:sp>
        <p:graphicFrame>
          <p:nvGraphicFramePr>
            <p:cNvPr id="36" name="对象 3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9570" y="8956"/>
            <a:ext cx="3203" cy="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0" r:id="rId15" imgW="990600" imgH="228600" progId="Equation.KSEE3">
                    <p:embed/>
                  </p:oleObj>
                </mc:Choice>
                <mc:Fallback>
                  <p:oleObj r:id="rId15" imgW="990600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9570" y="8956"/>
                          <a:ext cx="3203" cy="7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" name="组合 42"/>
          <p:cNvGrpSpPr/>
          <p:nvPr/>
        </p:nvGrpSpPr>
        <p:grpSpPr>
          <a:xfrm>
            <a:off x="8838565" y="6287135"/>
            <a:ext cx="1908810" cy="495935"/>
            <a:chOff x="9570" y="10942"/>
            <a:chExt cx="3006" cy="781"/>
          </a:xfrm>
        </p:grpSpPr>
        <p:sp>
          <p:nvSpPr>
            <p:cNvPr id="38" name="文本框 37"/>
            <p:cNvSpPr txBox="1"/>
            <p:nvPr/>
          </p:nvSpPr>
          <p:spPr>
            <a:xfrm>
              <a:off x="9570" y="10999"/>
              <a:ext cx="170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solidFill>
                    <a:schemeClr val="tx1"/>
                  </a:solidFill>
                  <a:latin typeface="华文楷体" panose="02010600040101010101" charset="-122"/>
                  <a:ea typeface="华文楷体" panose="02010600040101010101" charset="-122"/>
                </a:rPr>
                <a:t>所以：</a:t>
              </a:r>
            </a:p>
          </p:txBody>
        </p:sp>
        <p:graphicFrame>
          <p:nvGraphicFramePr>
            <p:cNvPr id="41" name="对象 4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0974" y="10942"/>
            <a:ext cx="1602" cy="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1" r:id="rId17" imgW="495300" imgH="215900" progId="Equation.KSEE3">
                    <p:embed/>
                  </p:oleObj>
                </mc:Choice>
                <mc:Fallback>
                  <p:oleObj r:id="rId17" imgW="495300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0974" y="10942"/>
                          <a:ext cx="1602" cy="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9" name="直接连接符 38"/>
          <p:cNvCxnSpPr/>
          <p:nvPr/>
        </p:nvCxnSpPr>
        <p:spPr>
          <a:xfrm>
            <a:off x="49530" y="4507865"/>
            <a:ext cx="12141835" cy="0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3" grpId="2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841</Words>
  <Application>Microsoft Office PowerPoint</Application>
  <PresentationFormat>宽屏</PresentationFormat>
  <Paragraphs>77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仿宋</vt:lpstr>
      <vt:lpstr>华文楷体</vt:lpstr>
      <vt:lpstr>楷体</vt:lpstr>
      <vt:lpstr>宋体</vt:lpstr>
      <vt:lpstr>微软雅黑</vt:lpstr>
      <vt:lpstr>Arial</vt:lpstr>
      <vt:lpstr>Times New Roman</vt:lpstr>
      <vt:lpstr>Wingdings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Suthing</cp:lastModifiedBy>
  <cp:revision>293</cp:revision>
  <dcterms:created xsi:type="dcterms:W3CDTF">2019-06-19T02:08:00Z</dcterms:created>
  <dcterms:modified xsi:type="dcterms:W3CDTF">2020-05-19T13:21:17Z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