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17" r:id="rId2"/>
    <p:sldId id="418" r:id="rId3"/>
    <p:sldId id="427" r:id="rId4"/>
    <p:sldId id="419" r:id="rId5"/>
    <p:sldId id="420" r:id="rId6"/>
    <p:sldId id="421" r:id="rId7"/>
    <p:sldId id="422" r:id="rId8"/>
    <p:sldId id="423" r:id="rId9"/>
    <p:sldId id="424" r:id="rId10"/>
    <p:sldId id="42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222" y="66"/>
      </p:cViewPr>
      <p:guideLst>
        <p:guide orient="horz" pos="2168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5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2020/5/26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0368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26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2020/5/26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1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40.wmf"/><Relationship Id="rId2" Type="http://schemas.openxmlformats.org/officeDocument/2006/relationships/tags" Target="../tags/tag7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9.w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4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tags" Target="../tags/tag66.xml"/><Relationship Id="rId7" Type="http://schemas.openxmlformats.org/officeDocument/2006/relationships/oleObject" Target="../embeddings/oleObject1.bin"/><Relationship Id="rId2" Type="http://schemas.openxmlformats.org/officeDocument/2006/relationships/tags" Target="../tags/tag6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.wmf"/><Relationship Id="rId4" Type="http://schemas.openxmlformats.org/officeDocument/2006/relationships/tags" Target="../tags/tag67.xml"/><Relationship Id="rId9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2" Type="http://schemas.openxmlformats.org/officeDocument/2006/relationships/tags" Target="../tags/tag6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0.w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6.wmf"/><Relationship Id="rId2" Type="http://schemas.openxmlformats.org/officeDocument/2006/relationships/tags" Target="../tags/tag7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5.w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2.bin"/><Relationship Id="rId2" Type="http://schemas.openxmlformats.org/officeDocument/2006/relationships/tags" Target="../tags/tag7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1.w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9.wmf"/><Relationship Id="rId26" Type="http://schemas.openxmlformats.org/officeDocument/2006/relationships/image" Target="../media/image33.wmf"/><Relationship Id="rId3" Type="http://schemas.openxmlformats.org/officeDocument/2006/relationships/slideLayout" Target="../slideLayouts/slideLayout2.xml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2" Type="http://schemas.openxmlformats.org/officeDocument/2006/relationships/tags" Target="../tags/tag73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29" Type="http://schemas.openxmlformats.org/officeDocument/2006/relationships/oleObject" Target="../embeddings/oleObject26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32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34.wmf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36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Relationship Id="rId27" Type="http://schemas.openxmlformats.org/officeDocument/2006/relationships/oleObject" Target="../embeddings/oleObject25.bin"/><Relationship Id="rId30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1362075"/>
            <a:ext cx="8724900" cy="41338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十七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9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597535"/>
            <a:ext cx="12039600" cy="2381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2978785"/>
            <a:ext cx="11095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）设两极板间，真空处电场为</a:t>
            </a:r>
            <a:r>
              <a:rPr lang="en-US" altLang="zh-CN" sz="24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，电介质内电场为</a:t>
            </a:r>
            <a:r>
              <a:rPr lang="en-US" altLang="zh-CN" sz="24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E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，二者关系为</a:t>
            </a:r>
            <a:r>
              <a:rPr lang="en-US" altLang="zh-CN" sz="24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 baseline="-250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0 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ε</a:t>
            </a:r>
            <a:r>
              <a:rPr lang="en-US" altLang="zh-CN" sz="2400" baseline="-250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E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23" name="对象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883" y="3598228"/>
          <a:ext cx="603948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r:id="rId5" imgW="2895600" imgH="279400" progId="Equation.KSEE3">
                  <p:embed/>
                </p:oleObj>
              </mc:Choice>
              <mc:Fallback>
                <p:oleObj r:id="rId5" imgW="2895600" imgH="279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883" y="3598228"/>
                        <a:ext cx="603948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336666" y="3438843"/>
          <a:ext cx="2518410" cy="90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r:id="rId7" imgW="1206500" imgH="431800" progId="Equation.KSEE3">
                  <p:embed/>
                </p:oleObj>
              </mc:Choice>
              <mc:Fallback>
                <p:oleObj r:id="rId7" imgW="1206500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36666" y="3438843"/>
                        <a:ext cx="2518410" cy="902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58581" y="3438843"/>
          <a:ext cx="3233420" cy="90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r:id="rId9" imgW="1548765" imgH="431800" progId="Equation.KSEE3">
                  <p:embed/>
                </p:oleObj>
              </mc:Choice>
              <mc:Fallback>
                <p:oleObj r:id="rId9" imgW="1548765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58581" y="3438843"/>
                        <a:ext cx="3233420" cy="902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0" y="4730115"/>
            <a:ext cx="7503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）极板上的电荷为自由电荷</a:t>
            </a:r>
            <a:r>
              <a:rPr lang="en-US" altLang="zh-CN" sz="24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250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，所以由高斯定理得：</a:t>
            </a:r>
            <a:endParaRPr lang="en-US" sz="240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02208" y="4572953"/>
          <a:ext cx="4265295" cy="90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r:id="rId11" imgW="2044700" imgH="431800" progId="Equation.KSEE3">
                  <p:embed/>
                </p:oleObj>
              </mc:Choice>
              <mc:Fallback>
                <p:oleObj r:id="rId11" imgW="2044700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02208" y="4572953"/>
                        <a:ext cx="4265295" cy="902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12065" y="5646420"/>
            <a:ext cx="3796030" cy="902970"/>
            <a:chOff x="19" y="8892"/>
            <a:chExt cx="5978" cy="1422"/>
          </a:xfrm>
        </p:grpSpPr>
        <p:sp>
          <p:nvSpPr>
            <p:cNvPr id="11" name="文本框 10"/>
            <p:cNvSpPr txBox="1"/>
            <p:nvPr/>
          </p:nvSpPr>
          <p:spPr>
            <a:xfrm>
              <a:off x="19" y="9101"/>
              <a:ext cx="20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4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）</a:t>
              </a:r>
              <a:endParaRPr 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" name="对象 1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491" y="8892"/>
            <a:ext cx="4506" cy="1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06" r:id="rId13" imgW="1371600" imgH="431800" progId="Equation.KSEE3">
                    <p:embed/>
                  </p:oleObj>
                </mc:Choice>
                <mc:Fallback>
                  <p:oleObj r:id="rId13" imgW="1371600" imgH="431800" progId="Equation.KSEE3">
                    <p:embed/>
                    <p:pic>
                      <p:nvPicPr>
                        <p:cNvPr id="0" name="图片 204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491" y="8892"/>
                          <a:ext cx="4506" cy="14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十七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35" y="558800"/>
            <a:ext cx="11506200" cy="283845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53745" y="1418590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7335" y="3493770"/>
            <a:ext cx="115227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自由电荷</a:t>
            </a:r>
            <a:r>
              <a:rPr kumimoji="1" lang="en-US" altLang="zh-CN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q</a:t>
            </a:r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发出的电位移线会完全穿透介质，不会在介质处</a:t>
            </a:r>
            <a:r>
              <a:rPr kumimoji="1" lang="zh-CN" altLang="en-US" sz="28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中断</a:t>
            </a:r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，所以这里</a:t>
            </a:r>
            <a:r>
              <a:rPr kumimoji="1" lang="zh-CN" altLang="en-US" sz="28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不是电位移线</a:t>
            </a:r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。</a:t>
            </a:r>
            <a:r>
              <a:rPr kumimoji="1" lang="zh-CN" altLang="en-US" sz="2800" dirty="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同一张图上不能既画电场线，又画电位移线</a:t>
            </a:r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，所以选</a:t>
            </a:r>
            <a:r>
              <a:rPr kumimoji="1" lang="en-US" altLang="zh-CN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A</a:t>
            </a:r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。</a:t>
            </a:r>
            <a:endParaRPr kumimoji="1" lang="zh-CN" altLang="en-US" sz="28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7645" y="4778375"/>
            <a:ext cx="1193736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极化电荷是电介质在电场的作用下产生的。无论是自由电荷，还是极化电荷，都会产生电场线。电位移线是自由电荷产生的，不由极化电荷产生。并且，极化电荷数量要小于自由点电荷</a:t>
            </a:r>
            <a:r>
              <a:rPr kumimoji="1" lang="en-US" altLang="zh-CN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q</a:t>
            </a:r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，保证介质中还存有一定电场。自由电荷</a:t>
            </a:r>
            <a:r>
              <a:rPr kumimoji="1" lang="en-US" altLang="zh-CN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q</a:t>
            </a:r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发出的电场线在有极化电荷的地方中断，而在没有极化电荷的区域穿透。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5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十七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300" y="778510"/>
            <a:ext cx="11963400" cy="1743075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66353" y="3057843"/>
          <a:ext cx="4692650" cy="1375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7" imgW="1473200" imgH="431800" progId="Equation.KSEE3">
                  <p:embed/>
                </p:oleObj>
              </mc:Choice>
              <mc:Fallback>
                <p:oleObj r:id="rId7" imgW="14732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66353" y="3057843"/>
                        <a:ext cx="4692650" cy="1375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文本框 60"/>
          <p:cNvSpPr txBox="1"/>
          <p:nvPr/>
        </p:nvSpPr>
        <p:spPr>
          <a:xfrm>
            <a:off x="5953760" y="1946275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566353" y="4433570"/>
          <a:ext cx="5016500" cy="728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9" imgW="1574800" imgH="228600" progId="Equation.KSEE3">
                  <p:embed/>
                </p:oleObj>
              </mc:Choice>
              <mc:Fallback>
                <p:oleObj r:id="rId9" imgW="15748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66353" y="4433570"/>
                        <a:ext cx="5016500" cy="728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十七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723900"/>
            <a:ext cx="11506200" cy="333375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892175" y="2933065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892174" y="4593462"/>
                <a:ext cx="11299825" cy="755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smtClean="0">
                    <a:latin typeface="华文楷体" panose="02010600040101010101" charset="-122"/>
                    <a:ea typeface="华文楷体" panose="02010600040101010101" charset="-122"/>
                  </a:rPr>
                  <a:t>C</a:t>
                </a:r>
                <a:r>
                  <a:rPr lang="en-US" altLang="zh-CN" sz="2800" baseline="-25000"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  <a:r>
                  <a:rPr lang="zh-CN" altLang="en-US" sz="2800">
                    <a:latin typeface="华文楷体" panose="02010600040101010101" charset="-122"/>
                    <a:ea typeface="华文楷体" panose="02010600040101010101" charset="-122"/>
                  </a:rPr>
                  <a:t>插入电介质后比插入前电容增大，其两极板间的</a:t>
                </a:r>
                <a:r>
                  <a:rPr lang="zh-CN" altLang="en-US" sz="2800">
                    <a:solidFill>
                      <a:srgbClr val="00B05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电势差</a:t>
                </a:r>
                <a:r>
                  <a:rPr lang="zh-CN" altLang="en-US" sz="2800" smtClean="0">
                    <a:solidFill>
                      <a:srgbClr val="00B05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降低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charset="-122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charset="-122"/>
                      </a:rPr>
                      <m:t>𝑈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charset="-122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charset="-122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charset="-122"/>
                              </a:rPr>
                            </m:ctrlPr>
                          </m:sSubPr>
                          <m:e>
                            <m:r>
                              <a:rPr lang="zh-CN" alt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charset="-122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charset="-122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charset="-122"/>
                      </a:rPr>
                      <m:t>)</m:t>
                    </m:r>
                  </m:oMath>
                </a14:m>
                <a:endParaRPr lang="zh-CN" altLang="en-US" sz="2800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74" y="4593462"/>
                <a:ext cx="11299825" cy="755271"/>
              </a:xfrm>
              <a:prstGeom prst="rect">
                <a:avLst/>
              </a:prstGeom>
              <a:blipFill rotWithShape="0">
                <a:blip r:embed="rId4"/>
                <a:stretch>
                  <a:fillRect l="-1079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892174" y="4091812"/>
            <a:ext cx="9794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>
                <a:latin typeface="华文楷体" panose="02010600040101010101" charset="-122"/>
                <a:ea typeface="华文楷体" panose="02010600040101010101" charset="-122"/>
              </a:rPr>
              <a:t>C</a:t>
            </a:r>
            <a:r>
              <a:rPr lang="en-US" altLang="zh-CN" sz="2800" baseline="-25000">
                <a:latin typeface="华文楷体" panose="02010600040101010101" charset="-122"/>
                <a:ea typeface="华文楷体" panose="02010600040101010101" charset="-122"/>
              </a:rPr>
              <a:t>1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和</a:t>
            </a:r>
            <a:r>
              <a:rPr lang="en-US" altLang="zh-CN" sz="2800" i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C</a:t>
            </a:r>
            <a:r>
              <a:rPr lang="en-US" altLang="zh-CN" sz="2800" baseline="-25000">
                <a:latin typeface="华文楷体" panose="02010600040101010101" charset="-122"/>
                <a:ea typeface="华文楷体" panose="02010600040101010101" charset="-122"/>
                <a:sym typeface="+mn-ea"/>
              </a:rPr>
              <a:t>1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并联，所以充电后两个电容器的极板间的</a:t>
            </a:r>
            <a:r>
              <a:rPr lang="zh-CN" altLang="en-US" sz="280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电势差相等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2173" y="5254653"/>
            <a:ext cx="97948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所以此时</a:t>
            </a:r>
            <a:r>
              <a:rPr lang="en-US" altLang="zh-CN" sz="2800" i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C</a:t>
            </a:r>
            <a:r>
              <a:rPr lang="en-US" altLang="zh-CN" sz="2800" baseline="-25000">
                <a:latin typeface="华文楷体" panose="02010600040101010101" charset="-122"/>
                <a:ea typeface="华文楷体" panose="02010600040101010101" charset="-122"/>
                <a:sym typeface="+mn-ea"/>
              </a:rPr>
              <a:t>1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比</a:t>
            </a:r>
            <a:r>
              <a:rPr lang="en-US" altLang="zh-CN" sz="2800" i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C</a:t>
            </a:r>
            <a:r>
              <a:rPr lang="en-US" altLang="zh-CN" sz="2800" baseline="-25000">
                <a:latin typeface="华文楷体" panose="02010600040101010101" charset="-122"/>
                <a:ea typeface="华文楷体" panose="02010600040101010101" charset="-122"/>
                <a:sym typeface="+mn-ea"/>
              </a:rPr>
              <a:t>2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电势差小，又电路是断开的，电荷守恒，因此，</a:t>
            </a:r>
          </a:p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部分电荷从</a:t>
            </a:r>
            <a:r>
              <a:rPr lang="en-US" altLang="zh-CN" sz="2800" i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C</a:t>
            </a:r>
            <a:r>
              <a:rPr lang="en-US" altLang="zh-CN" sz="2800" baseline="-25000">
                <a:latin typeface="华文楷体" panose="02010600040101010101" charset="-122"/>
                <a:ea typeface="华文楷体" panose="02010600040101010101" charset="-122"/>
                <a:sym typeface="+mn-ea"/>
              </a:rPr>
              <a:t>2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移到</a:t>
            </a:r>
            <a:r>
              <a:rPr lang="en-US" altLang="zh-CN" sz="2800" i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C</a:t>
            </a:r>
            <a:r>
              <a:rPr lang="en-US" altLang="zh-CN" sz="2800" baseline="-25000">
                <a:latin typeface="华文楷体" panose="02010600040101010101" charset="-122"/>
                <a:ea typeface="华文楷体" panose="02010600040101010101" charset="-122"/>
                <a:sym typeface="+mn-ea"/>
              </a:rPr>
              <a:t>1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，直到两个电容器的</a:t>
            </a:r>
            <a:r>
              <a:rPr lang="zh-CN" altLang="en-US" sz="280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电势差再次相等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36967" y="6259333"/>
            <a:ext cx="9794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简单理解：有电介质存在时，容电（荷）本领提高。</a:t>
            </a:r>
            <a:endParaRPr lang="zh-CN" altLang="en-US" sz="280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3" grpId="0"/>
      <p:bldP spid="4" grpId="0"/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十七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" y="568960"/>
            <a:ext cx="12039600" cy="100012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989330" y="2106295"/>
            <a:ext cx="2416810" cy="2832100"/>
            <a:chOff x="1638" y="2939"/>
            <a:chExt cx="3806" cy="4460"/>
          </a:xfrm>
        </p:grpSpPr>
        <p:sp>
          <p:nvSpPr>
            <p:cNvPr id="3" name="椭圆 2"/>
            <p:cNvSpPr/>
            <p:nvPr/>
          </p:nvSpPr>
          <p:spPr>
            <a:xfrm>
              <a:off x="1847" y="3683"/>
              <a:ext cx="3597" cy="3717"/>
            </a:xfrm>
            <a:prstGeom prst="ellipse">
              <a:avLst/>
            </a:prstGeom>
            <a:solidFill>
              <a:schemeClr val="accent4"/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" name="对象 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417" y="5351"/>
            <a:ext cx="457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r:id="rId5" imgW="114300" imgH="114300" progId="Equation.KSEE3">
                    <p:embed/>
                  </p:oleObj>
                </mc:Choice>
                <mc:Fallback>
                  <p:oleObj r:id="rId5" imgW="114300" imgH="1143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17" y="5351"/>
                          <a:ext cx="457" cy="4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直接连接符 4"/>
            <p:cNvCxnSpPr/>
            <p:nvPr/>
          </p:nvCxnSpPr>
          <p:spPr>
            <a:xfrm flipV="1">
              <a:off x="3656" y="5538"/>
              <a:ext cx="1788" cy="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4219" y="4855"/>
              <a:ext cx="662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417" y="2939"/>
              <a:ext cx="56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747" y="4255"/>
              <a:ext cx="651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r>
                <a:rPr lang="en-US" altLang="zh-CN" sz="28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638" y="3626"/>
              <a:ext cx="691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r>
                <a:rPr lang="en-US" altLang="zh-CN" sz="28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9595" y="1999615"/>
            <a:ext cx="3352800" cy="3482340"/>
            <a:chOff x="977" y="2771"/>
            <a:chExt cx="5280" cy="5484"/>
          </a:xfrm>
        </p:grpSpPr>
        <p:sp>
          <p:nvSpPr>
            <p:cNvPr id="11" name="椭圆 10"/>
            <p:cNvSpPr/>
            <p:nvPr/>
          </p:nvSpPr>
          <p:spPr>
            <a:xfrm>
              <a:off x="977" y="2771"/>
              <a:ext cx="5281" cy="54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636" y="5568"/>
              <a:ext cx="1093" cy="244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4067" y="6048"/>
              <a:ext cx="506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946650" y="1971040"/>
            <a:ext cx="71596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如图所示，在球壳外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</a:rPr>
              <a:t>(</a:t>
            </a:r>
            <a:r>
              <a:rPr lang="en-US" altLang="zh-CN" sz="2800" i="1">
                <a:latin typeface="华文楷体" panose="02010600040101010101" charset="-122"/>
                <a:ea typeface="华文楷体" panose="02010600040101010101" charset="-122"/>
              </a:rPr>
              <a:t>r 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</a:rPr>
              <a:t>&gt; </a:t>
            </a:r>
            <a:r>
              <a:rPr lang="en-US" altLang="zh-CN" sz="2800" i="1">
                <a:latin typeface="华文楷体" panose="02010600040101010101" charset="-122"/>
                <a:ea typeface="华文楷体" panose="02010600040101010101" charset="-122"/>
              </a:rPr>
              <a:t>R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</a:rPr>
              <a:t>)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取一同心球面为高斯面。由于球壳外为真空，可用高斯定理：</a:t>
            </a:r>
            <a:endParaRPr lang="en-US" altLang="zh-CN" sz="2800">
              <a:latin typeface="华文楷体" panose="02010600040101010101" charset="-122"/>
              <a:ea typeface="华文楷体" panose="02010600040101010101" charset="-122"/>
            </a:endParaRPr>
          </a:p>
        </p:txBody>
      </p:sp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139690" y="3133725"/>
          <a:ext cx="3749040" cy="1214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7" imgW="1333500" imgH="431800" progId="Equation.KSEE3">
                  <p:embed/>
                </p:oleObj>
              </mc:Choice>
              <mc:Fallback>
                <p:oleObj r:id="rId7" imgW="1333500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39690" y="3133725"/>
                        <a:ext cx="3749040" cy="1214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067483" y="3064510"/>
          <a:ext cx="2606675" cy="1214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9" imgW="927100" imgH="431800" progId="Equation.KSEE3">
                  <p:embed/>
                </p:oleObj>
              </mc:Choice>
              <mc:Fallback>
                <p:oleObj r:id="rId9" imgW="927100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67483" y="3064510"/>
                        <a:ext cx="2606675" cy="1214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4946650" y="4278630"/>
            <a:ext cx="35756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所以球壳电势为：</a:t>
            </a:r>
            <a:endParaRPr lang="en-US" altLang="zh-CN" sz="2800">
              <a:latin typeface="华文楷体" panose="02010600040101010101" charset="-122"/>
              <a:ea typeface="华文楷体" panose="02010600040101010101" charset="-122"/>
            </a:endParaRPr>
          </a:p>
        </p:txBody>
      </p:sp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100638" y="4939030"/>
          <a:ext cx="5998845" cy="1214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11" imgW="2133600" imgH="431800" progId="Equation.KSEE3">
                  <p:embed/>
                </p:oleObj>
              </mc:Choice>
              <mc:Fallback>
                <p:oleObj r:id="rId11" imgW="2133600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00638" y="4939030"/>
                        <a:ext cx="5998845" cy="1214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873490" y="6275070"/>
            <a:ext cx="2800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球壳换成球体呢？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十七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652145"/>
            <a:ext cx="11925300" cy="92392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79145" y="2247900"/>
            <a:ext cx="3914775" cy="2362200"/>
            <a:chOff x="1227" y="3540"/>
            <a:chExt cx="6165" cy="3720"/>
          </a:xfrm>
        </p:grpSpPr>
        <p:grpSp>
          <p:nvGrpSpPr>
            <p:cNvPr id="3" name="Group 35"/>
            <p:cNvGrpSpPr/>
            <p:nvPr/>
          </p:nvGrpSpPr>
          <p:grpSpPr bwMode="auto">
            <a:xfrm>
              <a:off x="1272" y="3540"/>
              <a:ext cx="6120" cy="3720"/>
              <a:chOff x="1728" y="2304"/>
              <a:chExt cx="2448" cy="1488"/>
            </a:xfrm>
          </p:grpSpPr>
          <p:sp>
            <p:nvSpPr>
              <p:cNvPr id="3078" name="Rectangle 36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2448" cy="14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79" name="Rectangle 37" descr="20%"/>
              <p:cNvSpPr>
                <a:spLocks noChangeArrowheads="1"/>
              </p:cNvSpPr>
              <p:nvPr/>
            </p:nvSpPr>
            <p:spPr bwMode="auto">
              <a:xfrm>
                <a:off x="2112" y="2736"/>
                <a:ext cx="1872" cy="672"/>
              </a:xfrm>
              <a:prstGeom prst="rect">
                <a:avLst/>
              </a:prstGeom>
              <a:pattFill prst="pct20">
                <a:fgClr>
                  <a:srgbClr val="0033CC"/>
                </a:fgClr>
                <a:bgClr>
                  <a:srgbClr val="EBEBFF"/>
                </a:bgClr>
              </a:pattFill>
              <a:ln w="19050">
                <a:solidFill>
                  <a:srgbClr val="CDCDFF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302" name="Rectangle 3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872" cy="240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gamma/>
                      <a:shade val="66275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endPara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303" name="Rectangle 39"/>
              <p:cNvSpPr>
                <a:spLocks noChangeArrowheads="1"/>
              </p:cNvSpPr>
              <p:nvPr/>
            </p:nvSpPr>
            <p:spPr bwMode="auto">
              <a:xfrm>
                <a:off x="2112" y="3408"/>
                <a:ext cx="1872" cy="192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19050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endPara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3074" name="Object 40"/>
              <p:cNvGraphicFramePr>
                <a:graphicFrameLocks noChangeAspect="1"/>
              </p:cNvGraphicFramePr>
              <p:nvPr/>
            </p:nvGraphicFramePr>
            <p:xfrm>
              <a:off x="2352" y="2832"/>
              <a:ext cx="30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23" name="Equation" r:id="rId5" imgW="3657600" imgH="5181600" progId="Equation.3">
                      <p:embed/>
                    </p:oleObj>
                  </mc:Choice>
                  <mc:Fallback>
                    <p:oleObj name="Equation" r:id="rId5" imgW="3657600" imgH="5181600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352" y="2832"/>
                            <a:ext cx="304" cy="432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84" name="Rectangle 43"/>
              <p:cNvSpPr>
                <a:spLocks noChangeArrowheads="1"/>
              </p:cNvSpPr>
              <p:nvPr/>
            </p:nvSpPr>
            <p:spPr bwMode="auto">
              <a:xfrm>
                <a:off x="2158" y="2536"/>
                <a:ext cx="196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CC0000"/>
                    </a:solidFill>
                  </a:rPr>
                  <a:t>+ + + + + + + + + + +</a:t>
                </a:r>
              </a:p>
            </p:txBody>
          </p:sp>
          <p:sp>
            <p:nvSpPr>
              <p:cNvPr id="3085" name="Rectangle 44"/>
              <p:cNvSpPr>
                <a:spLocks noChangeArrowheads="1"/>
              </p:cNvSpPr>
              <p:nvPr/>
            </p:nvSpPr>
            <p:spPr bwMode="auto">
              <a:xfrm>
                <a:off x="2112" y="3232"/>
                <a:ext cx="1892" cy="40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3600">
                    <a:solidFill>
                      <a:srgbClr val="0000FF"/>
                    </a:solidFill>
                  </a:rPr>
                  <a:t>- - - - - - - - - - -</a:t>
                </a: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316" y="3874"/>
              <a:ext cx="103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8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+</a:t>
              </a:r>
              <a:r>
                <a:rPr lang="zh-CN" altLang="en-US" sz="28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σ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227" y="6034"/>
              <a:ext cx="1472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－</a:t>
              </a:r>
              <a:r>
                <a:rPr lang="zh-CN" altLang="en-US" sz="28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σ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75560" y="2231390"/>
            <a:ext cx="833120" cy="1026795"/>
            <a:chOff x="4227" y="3514"/>
            <a:chExt cx="1312" cy="1617"/>
          </a:xfrm>
        </p:grpSpPr>
        <p:sp>
          <p:nvSpPr>
            <p:cNvPr id="7" name="圆柱形 6"/>
            <p:cNvSpPr/>
            <p:nvPr/>
          </p:nvSpPr>
          <p:spPr>
            <a:xfrm>
              <a:off x="4227" y="4160"/>
              <a:ext cx="1312" cy="971"/>
            </a:xfrm>
            <a:prstGeom prst="can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509" y="3514"/>
              <a:ext cx="103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800" i="1">
                  <a:solidFill>
                    <a:srgbClr val="00B05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422900" y="1956435"/>
            <a:ext cx="61550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>
                <a:latin typeface="华文楷体" panose="02010600040101010101" charset="-122"/>
                <a:ea typeface="华文楷体" panose="02010600040101010101" charset="-122"/>
              </a:rPr>
              <a:t>在极板和介质界面附近取一底面积为</a:t>
            </a:r>
            <a:r>
              <a:rPr lang="en-US" altLang="zh-CN" sz="2800" i="1">
                <a:latin typeface="华文楷体" panose="02010600040101010101" charset="-122"/>
                <a:ea typeface="华文楷体" panose="02010600040101010101" charset="-122"/>
              </a:rPr>
              <a:t>S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的圆柱面为高斯面，利用高斯定理：</a:t>
            </a:r>
          </a:p>
        </p:txBody>
      </p:sp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09386" y="2981960"/>
          <a:ext cx="3321050" cy="786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r:id="rId7" imgW="1181100" imgH="279400" progId="Equation.KSEE3">
                  <p:embed/>
                </p:oleObj>
              </mc:Choice>
              <mc:Fallback>
                <p:oleObj r:id="rId7" imgW="1181100" imgH="279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09386" y="2981960"/>
                        <a:ext cx="3321050" cy="786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09386" y="4000500"/>
          <a:ext cx="1714500" cy="499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r:id="rId9" imgW="609600" imgH="177165" progId="Equation.KSEE3">
                  <p:embed/>
                </p:oleObj>
              </mc:Choice>
              <mc:Fallback>
                <p:oleObj r:id="rId9" imgW="609600" imgH="17716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09386" y="4000500"/>
                        <a:ext cx="1714500" cy="499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09069" y="4610100"/>
          <a:ext cx="282003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r:id="rId11" imgW="1002665" imgH="431800" progId="Equation.KSEE3">
                  <p:embed/>
                </p:oleObj>
              </mc:Choice>
              <mc:Fallback>
                <p:oleObj r:id="rId11" imgW="1002665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9069" y="4610100"/>
                        <a:ext cx="2820035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十七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" y="621665"/>
            <a:ext cx="12039600" cy="89535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719580" y="1906905"/>
            <a:ext cx="8752840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b="0">
                <a:latin typeface="华文楷体" panose="02010600040101010101" charset="-122"/>
                <a:ea typeface="华文楷体" panose="02010600040101010101" charset="-122"/>
              </a:rPr>
              <a:t>这两个半截</a:t>
            </a:r>
            <a:r>
              <a:rPr lang="zh-CN" sz="2800">
                <a:latin typeface="华文楷体" panose="02010600040101010101" charset="-122"/>
                <a:ea typeface="华文楷体" panose="02010600040101010101" charset="-122"/>
              </a:rPr>
              <a:t>电介</a:t>
            </a:r>
            <a:r>
              <a:rPr lang="zh-CN" sz="2800" b="0">
                <a:latin typeface="华文楷体" panose="02010600040101010101" charset="-122"/>
                <a:ea typeface="华文楷体" panose="02010600040101010101" charset="-122"/>
              </a:rPr>
              <a:t>质</a:t>
            </a:r>
            <a:r>
              <a:rPr lang="zh-CN" sz="2800">
                <a:latin typeface="华文楷体" panose="02010600040101010101" charset="-122"/>
                <a:ea typeface="华文楷体" panose="02010600040101010101" charset="-122"/>
              </a:rPr>
              <a:t>上都不带电</a:t>
            </a:r>
            <a:r>
              <a:rPr lang="zh-CN" sz="2800" b="0">
                <a:latin typeface="华文楷体" panose="02010600040101010101" charset="-122"/>
                <a:ea typeface="华文楷体" panose="02010600040101010101" charset="-122"/>
              </a:rPr>
              <a:t>。因为普通电介质中基本上不存在</a:t>
            </a:r>
            <a:r>
              <a:rPr lang="zh-CN" sz="2800" b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自由电荷</a:t>
            </a:r>
            <a:r>
              <a:rPr lang="zh-CN" sz="2800" b="0">
                <a:latin typeface="华文楷体" panose="02010600040101010101" charset="-122"/>
                <a:ea typeface="华文楷体" panose="02010600040101010101" charset="-122"/>
              </a:rPr>
              <a:t>。</a:t>
            </a:r>
          </a:p>
          <a:p>
            <a:pPr indent="0"/>
            <a:r>
              <a:rPr lang="zh-CN" sz="2800" b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电介质的极化</a:t>
            </a:r>
            <a:r>
              <a:rPr lang="zh-CN" sz="2800" b="0">
                <a:latin typeface="华文楷体" panose="02010600040101010101" charset="-122"/>
                <a:ea typeface="华文楷体" panose="02010600040101010101" charset="-122"/>
              </a:rPr>
              <a:t>是在外电场作用下，</a:t>
            </a:r>
            <a:r>
              <a:rPr lang="zh-CN" sz="2800" b="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无极分子</a:t>
            </a:r>
            <a:r>
              <a:rPr lang="zh-CN" sz="2800" b="0">
                <a:latin typeface="华文楷体" panose="02010600040101010101" charset="-122"/>
                <a:ea typeface="华文楷体" panose="02010600040101010101" charset="-122"/>
              </a:rPr>
              <a:t>或</a:t>
            </a:r>
            <a:r>
              <a:rPr lang="zh-CN" sz="2800" b="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有极分子</a:t>
            </a:r>
            <a:r>
              <a:rPr lang="zh-CN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发生</a:t>
            </a:r>
            <a:r>
              <a:rPr lang="zh-CN" sz="280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位移极化或取向极化</a:t>
            </a:r>
            <a:r>
              <a:rPr lang="zh-CN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，从而产生极化电荷</a:t>
            </a:r>
            <a:r>
              <a:rPr lang="zh-CN" sz="2800" b="0">
                <a:latin typeface="华文楷体" panose="02010600040101010101" charset="-122"/>
                <a:ea typeface="华文楷体" panose="02010600040101010101" charset="-122"/>
              </a:rPr>
              <a:t>。</a:t>
            </a:r>
            <a:r>
              <a:rPr lang="zh-CN" sz="2800" b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极化电荷属于束缚电荷</a:t>
            </a:r>
            <a:r>
              <a:rPr lang="zh-CN" sz="2800" b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。</a:t>
            </a:r>
          </a:p>
          <a:p>
            <a:pPr indent="0"/>
            <a:r>
              <a:rPr lang="zh-CN" sz="2800" b="0">
                <a:latin typeface="华文楷体" panose="02010600040101010101" charset="-122"/>
                <a:ea typeface="华文楷体" panose="02010600040101010101" charset="-122"/>
              </a:rPr>
              <a:t>外电场一旦撤去，无极分子的正负电荷中心立即重合，有极分子的电矩方向恢复杂乱无章状态，即</a:t>
            </a:r>
            <a:r>
              <a:rPr lang="zh-CN" sz="2800" b="0" u="sng">
                <a:latin typeface="华文楷体" panose="02010600040101010101" charset="-122"/>
                <a:ea typeface="华文楷体" panose="02010600040101010101" charset="-122"/>
              </a:rPr>
              <a:t>撤去电场极化现象消失</a:t>
            </a:r>
            <a:r>
              <a:rPr lang="zh-CN" sz="2800" b="0">
                <a:latin typeface="华文楷体" panose="02010600040101010101" charset="-122"/>
                <a:ea typeface="华文楷体" panose="02010600040101010101" charset="-122"/>
              </a:rPr>
              <a:t>，因而两半截电介质都不显示电性。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十七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" y="560070"/>
            <a:ext cx="12001500" cy="386715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9880600" y="1774825"/>
            <a:ext cx="1333500" cy="468630"/>
            <a:chOff x="15560" y="2795"/>
            <a:chExt cx="2100" cy="738"/>
          </a:xfrm>
        </p:grpSpPr>
        <p:sp>
          <p:nvSpPr>
            <p:cNvPr id="3" name="文本框 2"/>
            <p:cNvSpPr txBox="1"/>
            <p:nvPr/>
          </p:nvSpPr>
          <p:spPr>
            <a:xfrm>
              <a:off x="15560" y="2795"/>
              <a:ext cx="4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466" y="2809"/>
              <a:ext cx="1194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15560" y="2890"/>
              <a:ext cx="477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V="1">
              <a:off x="16523" y="2865"/>
              <a:ext cx="1085" cy="1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195580" y="5769610"/>
            <a:ext cx="4370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(1)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方法二，</a:t>
            </a:r>
            <a:r>
              <a:rPr kumimoji="1" lang="zh-CN" altLang="en-US" sz="24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按电容串联计算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。</a:t>
            </a:r>
            <a:endParaRPr kumimoji="1" lang="en-US" altLang="zh-CN" sz="2400" dirty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465310" y="1291590"/>
            <a:ext cx="2051685" cy="447040"/>
            <a:chOff x="14906" y="2034"/>
            <a:chExt cx="3231" cy="704"/>
          </a:xfrm>
        </p:grpSpPr>
        <p:sp>
          <p:nvSpPr>
            <p:cNvPr id="9" name="文本框 8"/>
            <p:cNvSpPr txBox="1"/>
            <p:nvPr/>
          </p:nvSpPr>
          <p:spPr>
            <a:xfrm>
              <a:off x="14906" y="2034"/>
              <a:ext cx="827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CN" sz="2000" b="1" i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295" y="2105"/>
              <a:ext cx="827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CN" sz="2000" b="1" i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5696" y="2048"/>
              <a:ext cx="710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 sz="2000" b="1" i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7427" y="2110"/>
              <a:ext cx="710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 sz="2000" b="1" i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580" y="3163570"/>
            <a:ext cx="6616700" cy="902335"/>
            <a:chOff x="108" y="4849"/>
            <a:chExt cx="10420" cy="1421"/>
          </a:xfrm>
        </p:grpSpPr>
        <p:sp>
          <p:nvSpPr>
            <p:cNvPr id="16" name="文本框 15"/>
            <p:cNvSpPr txBox="1"/>
            <p:nvPr/>
          </p:nvSpPr>
          <p:spPr>
            <a:xfrm>
              <a:off x="108" y="5027"/>
              <a:ext cx="812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400" dirty="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极板和金属片之间的电场强度为：</a:t>
              </a:r>
              <a:endParaRPr kumimoji="1" lang="en-US" altLang="zh-CN" sz="24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graphicFrame>
          <p:nvGraphicFramePr>
            <p:cNvPr id="18" name="对象 1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192" y="4849"/>
            <a:ext cx="3336" cy="1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4" r:id="rId5" imgW="1016000" imgH="431800" progId="Equation.KSEE3">
                    <p:embed/>
                  </p:oleObj>
                </mc:Choice>
                <mc:Fallback>
                  <p:oleObj r:id="rId5" imgW="1016000" imgH="431800" progId="Equation.KSEE3">
                    <p:embed/>
                    <p:pic>
                      <p:nvPicPr>
                        <p:cNvPr id="0" name="图片 204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192" y="4849"/>
                          <a:ext cx="3336" cy="14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合 20"/>
          <p:cNvGrpSpPr/>
          <p:nvPr/>
        </p:nvGrpSpPr>
        <p:grpSpPr>
          <a:xfrm>
            <a:off x="68580" y="3761105"/>
            <a:ext cx="8813165" cy="1219835"/>
            <a:chOff x="108" y="4799"/>
            <a:chExt cx="13879" cy="1921"/>
          </a:xfrm>
        </p:grpSpPr>
        <p:sp>
          <p:nvSpPr>
            <p:cNvPr id="22" name="文本框 21"/>
            <p:cNvSpPr txBox="1"/>
            <p:nvPr/>
          </p:nvSpPr>
          <p:spPr>
            <a:xfrm>
              <a:off x="108" y="4799"/>
              <a:ext cx="812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400" dirty="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两极板之间的总电势差为：</a:t>
              </a:r>
              <a:endParaRPr kumimoji="1" lang="en-US" altLang="zh-CN" sz="24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graphicFrame>
          <p:nvGraphicFramePr>
            <p:cNvPr id="23" name="对象 2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061" y="5299"/>
            <a:ext cx="10926" cy="1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5" r:id="rId7" imgW="3327400" imgH="431800" progId="Equation.KSEE3">
                    <p:embed/>
                  </p:oleObj>
                </mc:Choice>
                <mc:Fallback>
                  <p:oleObj r:id="rId7" imgW="3327400" imgH="431800" progId="Equation.KSEE3">
                    <p:embed/>
                    <p:pic>
                      <p:nvPicPr>
                        <p:cNvPr id="0" name="图片 204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061" y="5299"/>
                          <a:ext cx="10926" cy="14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>
            <a:off x="68580" y="4810125"/>
            <a:ext cx="5161280" cy="822960"/>
            <a:chOff x="108" y="4951"/>
            <a:chExt cx="8128" cy="1296"/>
          </a:xfrm>
        </p:grpSpPr>
        <p:sp>
          <p:nvSpPr>
            <p:cNvPr id="26" name="文本框 25"/>
            <p:cNvSpPr txBox="1"/>
            <p:nvPr/>
          </p:nvSpPr>
          <p:spPr>
            <a:xfrm>
              <a:off x="108" y="5027"/>
              <a:ext cx="812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400" dirty="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因此电容为：</a:t>
              </a:r>
              <a:endParaRPr kumimoji="1" lang="en-US" altLang="zh-CN" sz="24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graphicFrame>
          <p:nvGraphicFramePr>
            <p:cNvPr id="27" name="对象 2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249" y="4951"/>
            <a:ext cx="2961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6" r:id="rId9" imgW="901700" imgH="393700" progId="Equation.KSEE3">
                    <p:embed/>
                  </p:oleObj>
                </mc:Choice>
                <mc:Fallback>
                  <p:oleObj r:id="rId9" imgW="901700" imgH="393700" progId="Equation.KSEE3">
                    <p:embed/>
                    <p:pic>
                      <p:nvPicPr>
                        <p:cNvPr id="0" name="图片 204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249" y="4951"/>
                          <a:ext cx="2961" cy="129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文本框 28"/>
          <p:cNvSpPr txBox="1"/>
          <p:nvPr/>
        </p:nvSpPr>
        <p:spPr>
          <a:xfrm>
            <a:off x="195580" y="2489200"/>
            <a:ext cx="95027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(1)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方法一，</a:t>
            </a:r>
            <a:r>
              <a:rPr kumimoji="1" lang="zh-CN" altLang="en-US" sz="24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按电容的定义计算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。如图所示，</a:t>
            </a:r>
            <a:r>
              <a:rPr kumimoji="1" lang="zh-CN" altLang="en-US" sz="24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假设金属片距离左极板为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kumimoji="1" lang="zh-CN" altLang="en-US" sz="24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，则距离右极板为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kumimoji="1" lang="zh-CN" altLang="en-US" sz="24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。可以假设极板和金属片的电荷分布如图所示。</a:t>
            </a:r>
            <a:endParaRPr kumimoji="1" lang="en-US" altLang="zh-CN" sz="2400" dirty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96215" y="6229985"/>
            <a:ext cx="11666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(2)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根据求得的电容式子知，金属片在两极板间的位置对电容没有影响（电容与</a:t>
            </a:r>
            <a:r>
              <a:rPr lang="en-US" altLang="zh-CN" sz="24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无关）。</a:t>
            </a:r>
            <a:endParaRPr kumimoji="1" lang="zh-CN" altLang="en-US" sz="2400" dirty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十七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" y="564515"/>
            <a:ext cx="12077700" cy="1038225"/>
          </a:xfrm>
          <a:prstGeom prst="rect">
            <a:avLst/>
          </a:prstGeom>
        </p:spPr>
      </p:pic>
      <p:grpSp>
        <p:nvGrpSpPr>
          <p:cNvPr id="3" name="Group 76"/>
          <p:cNvGrpSpPr/>
          <p:nvPr/>
        </p:nvGrpSpPr>
        <p:grpSpPr bwMode="auto">
          <a:xfrm>
            <a:off x="9197340" y="1379220"/>
            <a:ext cx="2819400" cy="4978400"/>
            <a:chOff x="3648" y="672"/>
            <a:chExt cx="1776" cy="3136"/>
          </a:xfrm>
        </p:grpSpPr>
        <p:sp>
          <p:nvSpPr>
            <p:cNvPr id="14354" name="Rectangle 44"/>
            <p:cNvSpPr>
              <a:spLocks noChangeArrowheads="1"/>
            </p:cNvSpPr>
            <p:nvPr/>
          </p:nvSpPr>
          <p:spPr bwMode="auto">
            <a:xfrm>
              <a:off x="3648" y="672"/>
              <a:ext cx="1776" cy="31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65" name="AutoShape 45"/>
            <p:cNvSpPr>
              <a:spLocks noChangeArrowheads="1"/>
            </p:cNvSpPr>
            <p:nvPr/>
          </p:nvSpPr>
          <p:spPr bwMode="auto">
            <a:xfrm>
              <a:off x="4080" y="912"/>
              <a:ext cx="144" cy="2721"/>
            </a:xfrm>
            <a:prstGeom prst="can">
              <a:avLst>
                <a:gd name="adj" fmla="val 66398"/>
              </a:avLst>
            </a:prstGeom>
            <a:gradFill rotWithShape="0">
              <a:gsLst>
                <a:gs pos="0">
                  <a:schemeClr val="bg1">
                    <a:gamma/>
                    <a:shade val="4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5882"/>
                    <a:invGamma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66" name="AutoShape 46"/>
            <p:cNvSpPr>
              <a:spLocks noChangeArrowheads="1"/>
            </p:cNvSpPr>
            <p:nvPr/>
          </p:nvSpPr>
          <p:spPr bwMode="auto">
            <a:xfrm>
              <a:off x="4848" y="912"/>
              <a:ext cx="144" cy="2721"/>
            </a:xfrm>
            <a:prstGeom prst="can">
              <a:avLst>
                <a:gd name="adj" fmla="val 66398"/>
              </a:avLst>
            </a:prstGeom>
            <a:gradFill rotWithShape="0">
              <a:gsLst>
                <a:gs pos="0">
                  <a:schemeClr val="bg1">
                    <a:gamma/>
                    <a:shade val="4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5882"/>
                    <a:invGamma/>
                  </a:schemeClr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57" name="Line 47"/>
            <p:cNvSpPr>
              <a:spLocks noChangeShapeType="1"/>
            </p:cNvSpPr>
            <p:nvPr/>
          </p:nvSpPr>
          <p:spPr bwMode="auto">
            <a:xfrm>
              <a:off x="3744" y="1120"/>
              <a:ext cx="336" cy="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 type="none" w="sm" len="lg"/>
              <a:tailEnd type="triangle" w="sm" len="lg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58" name="Line 48"/>
            <p:cNvSpPr>
              <a:spLocks noChangeShapeType="1"/>
            </p:cNvSpPr>
            <p:nvPr/>
          </p:nvSpPr>
          <p:spPr bwMode="auto">
            <a:xfrm flipH="1">
              <a:off x="4224" y="1120"/>
              <a:ext cx="288" cy="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 type="none" w="sm" len="lg"/>
              <a:tailEnd type="triangle" w="sm" len="lg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4342" name="Object 49"/>
            <p:cNvGraphicFramePr>
              <a:graphicFrameLocks noChangeAspect="1"/>
            </p:cNvGraphicFramePr>
            <p:nvPr/>
          </p:nvGraphicFramePr>
          <p:xfrm>
            <a:off x="3744" y="864"/>
            <a:ext cx="2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89" name="Equation" r:id="rId5" imgW="8229600" imgH="5486400" progId="Equation.3">
                    <p:embed/>
                  </p:oleObj>
                </mc:Choice>
                <mc:Fallback>
                  <p:oleObj name="Equation" r:id="rId5" imgW="8229600" imgH="5486400" progId="Equation.3">
                    <p:embed/>
                    <p:pic>
                      <p:nvPicPr>
                        <p:cNvPr id="0" name="Object 49"/>
                        <p:cNvPicPr preferRelativeResize="0"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744" y="864"/>
                          <a:ext cx="288" cy="19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9" name="Line 50"/>
            <p:cNvSpPr>
              <a:spLocks noChangeShapeType="1"/>
            </p:cNvSpPr>
            <p:nvPr/>
          </p:nvSpPr>
          <p:spPr bwMode="auto">
            <a:xfrm>
              <a:off x="4153" y="3360"/>
              <a:ext cx="743" cy="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4343" name="Object 51"/>
            <p:cNvGraphicFramePr>
              <a:graphicFrameLocks noChangeAspect="1"/>
            </p:cNvGraphicFramePr>
            <p:nvPr/>
          </p:nvGraphicFramePr>
          <p:xfrm>
            <a:off x="4448" y="3360"/>
            <a:ext cx="1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0" name="Equation" r:id="rId7" imgW="4572000" imgH="6096000" progId="Equation.3">
                    <p:embed/>
                  </p:oleObj>
                </mc:Choice>
                <mc:Fallback>
                  <p:oleObj name="Equation" r:id="rId7" imgW="4572000" imgH="6096000" progId="Equation.3">
                    <p:embed/>
                    <p:pic>
                      <p:nvPicPr>
                        <p:cNvPr id="0" name="Object 51"/>
                        <p:cNvPicPr preferRelativeResize="0"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448" y="3360"/>
                          <a:ext cx="180" cy="24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Group 52"/>
            <p:cNvGrpSpPr/>
            <p:nvPr/>
          </p:nvGrpSpPr>
          <p:grpSpPr bwMode="auto">
            <a:xfrm>
              <a:off x="3664" y="1267"/>
              <a:ext cx="1712" cy="461"/>
              <a:chOff x="3712" y="1200"/>
              <a:chExt cx="1712" cy="461"/>
            </a:xfrm>
          </p:grpSpPr>
          <p:graphicFrame>
            <p:nvGraphicFramePr>
              <p:cNvPr id="14349" name="Object 53"/>
              <p:cNvGraphicFramePr>
                <a:graphicFrameLocks noChangeAspect="1"/>
              </p:cNvGraphicFramePr>
              <p:nvPr/>
            </p:nvGraphicFramePr>
            <p:xfrm>
              <a:off x="3712" y="1392"/>
              <a:ext cx="384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291" name="公式" r:id="rId9" imgW="6096000" imgH="4267200" progId="Equation.3">
                      <p:embed/>
                    </p:oleObj>
                  </mc:Choice>
                  <mc:Fallback>
                    <p:oleObj name="公式" r:id="rId9" imgW="6096000" imgH="4267200" progId="Equation.3">
                      <p:embed/>
                      <p:pic>
                        <p:nvPicPr>
                          <p:cNvPr id="0" name="Object 53"/>
                          <p:cNvPicPr preferRelativeResize="0">
                            <a:picLocks noChangeAspect="1"/>
                          </p:cNvPicPr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712" y="1392"/>
                            <a:ext cx="384" cy="269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0" name="Object 54"/>
              <p:cNvGraphicFramePr>
                <a:graphicFrameLocks noChangeAspect="1"/>
              </p:cNvGraphicFramePr>
              <p:nvPr/>
            </p:nvGraphicFramePr>
            <p:xfrm>
              <a:off x="5040" y="1392"/>
              <a:ext cx="384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292" name="公式" r:id="rId11" imgW="6096000" imgH="4267200" progId="Equation.3">
                      <p:embed/>
                    </p:oleObj>
                  </mc:Choice>
                  <mc:Fallback>
                    <p:oleObj name="公式" r:id="rId11" imgW="6096000" imgH="4267200" progId="Equation.3">
                      <p:embed/>
                      <p:pic>
                        <p:nvPicPr>
                          <p:cNvPr id="0" name="Object 54"/>
                          <p:cNvPicPr preferRelativeResize="0">
                            <a:picLocks noChangeAspect="1"/>
                          </p:cNvPicPr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040" y="1392"/>
                            <a:ext cx="384" cy="269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75" name="Line 55"/>
              <p:cNvSpPr>
                <a:spLocks noChangeShapeType="1"/>
              </p:cNvSpPr>
              <p:nvPr/>
            </p:nvSpPr>
            <p:spPr bwMode="auto">
              <a:xfrm>
                <a:off x="4272" y="1536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4351" name="Object 56"/>
              <p:cNvGraphicFramePr>
                <a:graphicFrameLocks noChangeAspect="1"/>
              </p:cNvGraphicFramePr>
              <p:nvPr/>
            </p:nvGraphicFramePr>
            <p:xfrm>
              <a:off x="4464" y="1200"/>
              <a:ext cx="22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293" name="公式" r:id="rId13" imgW="3657600" imgH="4572000" progId="Equation.3">
                      <p:embed/>
                    </p:oleObj>
                  </mc:Choice>
                  <mc:Fallback>
                    <p:oleObj name="公式" r:id="rId13" imgW="3657600" imgH="4572000" progId="Equation.3">
                      <p:embed/>
                      <p:pic>
                        <p:nvPicPr>
                          <p:cNvPr id="0" name="Object 56"/>
                          <p:cNvPicPr preferRelativeResize="0">
                            <a:picLocks noChangeAspect="1"/>
                          </p:cNvPicPr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464" y="1200"/>
                            <a:ext cx="228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" name="Group 57"/>
            <p:cNvGrpSpPr/>
            <p:nvPr/>
          </p:nvGrpSpPr>
          <p:grpSpPr bwMode="auto">
            <a:xfrm>
              <a:off x="4151" y="2305"/>
              <a:ext cx="762" cy="431"/>
              <a:chOff x="4199" y="2065"/>
              <a:chExt cx="762" cy="431"/>
            </a:xfrm>
          </p:grpSpPr>
          <p:sp>
            <p:nvSpPr>
              <p:cNvPr id="14373" name="AutoShape 58"/>
              <p:cNvSpPr/>
              <p:nvPr/>
            </p:nvSpPr>
            <p:spPr bwMode="auto">
              <a:xfrm rot="5553077">
                <a:off x="4639" y="1932"/>
                <a:ext cx="188" cy="457"/>
              </a:xfrm>
              <a:prstGeom prst="rightBrace">
                <a:avLst>
                  <a:gd name="adj1" fmla="val 20257"/>
                  <a:gd name="adj2" fmla="val 48356"/>
                </a:avLst>
              </a:prstGeom>
              <a:noFill/>
              <a:ln w="28575">
                <a:solidFill>
                  <a:srgbClr val="CC00CC"/>
                </a:solidFill>
                <a:round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374" name="AutoShape 59"/>
              <p:cNvSpPr/>
              <p:nvPr/>
            </p:nvSpPr>
            <p:spPr bwMode="auto">
              <a:xfrm rot="-5463981">
                <a:off x="4255" y="2009"/>
                <a:ext cx="194" cy="305"/>
              </a:xfrm>
              <a:prstGeom prst="leftBrace">
                <a:avLst>
                  <a:gd name="adj1" fmla="val 13101"/>
                  <a:gd name="adj2" fmla="val 47282"/>
                </a:avLst>
              </a:prstGeom>
              <a:noFill/>
              <a:ln w="28575">
                <a:solidFill>
                  <a:srgbClr val="CC0000"/>
                </a:solidFill>
                <a:round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4347" name="Object 60"/>
              <p:cNvGraphicFramePr>
                <a:graphicFrameLocks noChangeAspect="1"/>
              </p:cNvGraphicFramePr>
              <p:nvPr/>
            </p:nvGraphicFramePr>
            <p:xfrm>
              <a:off x="4272" y="2304"/>
              <a:ext cx="19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294" name="Equation" r:id="rId15" imgW="4267200" imgH="4572000" progId="Equation.3">
                      <p:embed/>
                    </p:oleObj>
                  </mc:Choice>
                  <mc:Fallback>
                    <p:oleObj name="Equation" r:id="rId15" imgW="4267200" imgH="4572000" progId="Equation.3">
                      <p:embed/>
                      <p:pic>
                        <p:nvPicPr>
                          <p:cNvPr id="0" name="Object 60"/>
                          <p:cNvPicPr preferRelativeResize="0">
                            <a:picLocks noChangeAspect="1"/>
                          </p:cNvPicPr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272" y="2304"/>
                            <a:ext cx="190" cy="192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48" name="Object 61"/>
              <p:cNvGraphicFramePr>
                <a:graphicFrameLocks noChangeAspect="1"/>
              </p:cNvGraphicFramePr>
              <p:nvPr/>
            </p:nvGraphicFramePr>
            <p:xfrm>
              <a:off x="4512" y="2272"/>
              <a:ext cx="384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295" name="Equation" r:id="rId17" imgW="13106400" imgH="6096000" progId="Equation.3">
                      <p:embed/>
                    </p:oleObj>
                  </mc:Choice>
                  <mc:Fallback>
                    <p:oleObj name="Equation" r:id="rId17" imgW="13106400" imgH="6096000" progId="Equation.3">
                      <p:embed/>
                      <p:pic>
                        <p:nvPicPr>
                          <p:cNvPr id="0" name="Object 61"/>
                          <p:cNvPicPr preferRelativeResize="0">
                            <a:picLocks noChangeAspect="1"/>
                          </p:cNvPicPr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4512" y="2272"/>
                            <a:ext cx="384" cy="204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362" name="Line 62"/>
            <p:cNvSpPr>
              <a:spLocks noChangeShapeType="1"/>
            </p:cNvSpPr>
            <p:nvPr/>
          </p:nvSpPr>
          <p:spPr bwMode="auto">
            <a:xfrm flipV="1">
              <a:off x="4152" y="720"/>
              <a:ext cx="0" cy="3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63" name="Line 63"/>
            <p:cNvSpPr>
              <a:spLocks noChangeShapeType="1"/>
            </p:cNvSpPr>
            <p:nvPr/>
          </p:nvSpPr>
          <p:spPr bwMode="auto">
            <a:xfrm flipV="1">
              <a:off x="4920" y="736"/>
              <a:ext cx="0" cy="3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64" name="Line 64"/>
            <p:cNvSpPr>
              <a:spLocks noChangeShapeType="1"/>
            </p:cNvSpPr>
            <p:nvPr/>
          </p:nvSpPr>
          <p:spPr bwMode="auto">
            <a:xfrm flipV="1">
              <a:off x="4152" y="7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65" name="Line 65"/>
            <p:cNvSpPr>
              <a:spLocks noChangeShapeType="1"/>
            </p:cNvSpPr>
            <p:nvPr/>
          </p:nvSpPr>
          <p:spPr bwMode="auto">
            <a:xfrm flipV="1">
              <a:off x="4920" y="7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66" name="Line 66"/>
            <p:cNvSpPr>
              <a:spLocks noChangeShapeType="1"/>
            </p:cNvSpPr>
            <p:nvPr/>
          </p:nvSpPr>
          <p:spPr bwMode="auto">
            <a:xfrm flipV="1">
              <a:off x="4920" y="36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67" name="Line 67"/>
            <p:cNvSpPr>
              <a:spLocks noChangeShapeType="1"/>
            </p:cNvSpPr>
            <p:nvPr/>
          </p:nvSpPr>
          <p:spPr bwMode="auto">
            <a:xfrm flipV="1">
              <a:off x="4152" y="36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6" name="Group 68"/>
            <p:cNvGrpSpPr/>
            <p:nvPr/>
          </p:nvGrpSpPr>
          <p:grpSpPr bwMode="auto">
            <a:xfrm>
              <a:off x="3840" y="2016"/>
              <a:ext cx="1507" cy="528"/>
              <a:chOff x="3888" y="1776"/>
              <a:chExt cx="1507" cy="528"/>
            </a:xfrm>
          </p:grpSpPr>
          <p:sp>
            <p:nvSpPr>
              <p:cNvPr id="14369" name="Line 69"/>
              <p:cNvSpPr>
                <a:spLocks noChangeShapeType="1"/>
              </p:cNvSpPr>
              <p:nvPr/>
            </p:nvSpPr>
            <p:spPr bwMode="auto">
              <a:xfrm>
                <a:off x="4195" y="2068"/>
                <a:ext cx="1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lg"/>
                <a:tailEnd type="triangle" w="sm" len="lg"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4344" name="Object 70"/>
              <p:cNvGraphicFramePr>
                <a:graphicFrameLocks noChangeAspect="1"/>
              </p:cNvGraphicFramePr>
              <p:nvPr/>
            </p:nvGraphicFramePr>
            <p:xfrm>
              <a:off x="3888" y="1968"/>
              <a:ext cx="195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296" name="Equation" r:id="rId19" imgW="3048000" imgH="3352800" progId="Equation.3">
                      <p:embed/>
                    </p:oleObj>
                  </mc:Choice>
                  <mc:Fallback>
                    <p:oleObj name="Equation" r:id="rId19" imgW="3048000" imgH="3352800" progId="Equation.3">
                      <p:embed/>
                      <p:pic>
                        <p:nvPicPr>
                          <p:cNvPr id="0" name="Object 70"/>
                          <p:cNvPicPr preferRelativeResize="0">
                            <a:picLocks noChangeAspect="1"/>
                          </p:cNvPicPr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3888" y="1968"/>
                            <a:ext cx="195" cy="215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45" name="Object 71"/>
              <p:cNvGraphicFramePr>
                <a:graphicFrameLocks noChangeAspect="1"/>
              </p:cNvGraphicFramePr>
              <p:nvPr/>
            </p:nvGraphicFramePr>
            <p:xfrm>
              <a:off x="5184" y="2112"/>
              <a:ext cx="179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297" name="Equation" r:id="rId21" imgW="4267200" imgH="4572000" progId="Equation.3">
                      <p:embed/>
                    </p:oleObj>
                  </mc:Choice>
                  <mc:Fallback>
                    <p:oleObj name="Equation" r:id="rId21" imgW="4267200" imgH="4572000" progId="Equation.3">
                      <p:embed/>
                      <p:pic>
                        <p:nvPicPr>
                          <p:cNvPr id="0" name="Object 71"/>
                          <p:cNvPicPr preferRelativeResize="0">
                            <a:picLocks noChangeAspect="1"/>
                          </p:cNvPicPr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5184" y="2112"/>
                            <a:ext cx="179" cy="192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46" name="Object 72"/>
              <p:cNvGraphicFramePr>
                <a:graphicFrameLocks noChangeAspect="1"/>
              </p:cNvGraphicFramePr>
              <p:nvPr/>
            </p:nvGraphicFramePr>
            <p:xfrm>
              <a:off x="4416" y="1776"/>
              <a:ext cx="22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298" name="Equation" r:id="rId23" imgW="3657600" imgH="3962400" progId="Equation.3">
                      <p:embed/>
                    </p:oleObj>
                  </mc:Choice>
                  <mc:Fallback>
                    <p:oleObj name="Equation" r:id="rId23" imgW="3657600" imgH="3962400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4416" y="1776"/>
                            <a:ext cx="222" cy="24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70" name="Line 73"/>
              <p:cNvSpPr>
                <a:spLocks noChangeShapeType="1"/>
              </p:cNvSpPr>
              <p:nvPr/>
            </p:nvSpPr>
            <p:spPr bwMode="auto">
              <a:xfrm>
                <a:off x="4200" y="2064"/>
                <a:ext cx="254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</a:ln>
            </p:spPr>
            <p:txBody>
              <a:bodyPr wrap="none"/>
              <a:lstStyle/>
              <a:p>
                <a:pPr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371" name="Line 74"/>
              <p:cNvSpPr>
                <a:spLocks noChangeShapeType="1"/>
              </p:cNvSpPr>
              <p:nvPr/>
            </p:nvSpPr>
            <p:spPr bwMode="auto">
              <a:xfrm>
                <a:off x="4505" y="2064"/>
                <a:ext cx="457" cy="0"/>
              </a:xfrm>
              <a:prstGeom prst="line">
                <a:avLst/>
              </a:prstGeom>
              <a:noFill/>
              <a:ln w="19050">
                <a:solidFill>
                  <a:srgbClr val="CC00CC"/>
                </a:solidFill>
                <a:round/>
              </a:ln>
            </p:spPr>
            <p:txBody>
              <a:bodyPr wrap="none"/>
              <a:lstStyle/>
              <a:p>
                <a:pPr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372" name="Oval 75"/>
              <p:cNvSpPr>
                <a:spLocks noChangeArrowheads="1"/>
              </p:cNvSpPr>
              <p:nvPr/>
            </p:nvSpPr>
            <p:spPr bwMode="auto">
              <a:xfrm>
                <a:off x="4475" y="2020"/>
                <a:ext cx="73" cy="73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7" name="文本框 6"/>
          <p:cNvSpPr txBox="1"/>
          <p:nvPr/>
        </p:nvSpPr>
        <p:spPr>
          <a:xfrm>
            <a:off x="175895" y="1602740"/>
            <a:ext cx="8717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解：如图所示，由高斯定理易得两导线之间的场强为：</a:t>
            </a:r>
          </a:p>
        </p:txBody>
      </p:sp>
      <p:graphicFrame>
        <p:nvGraphicFramePr>
          <p:cNvPr id="29738" name="Object 42"/>
          <p:cNvGraphicFramePr>
            <a:graphicFrameLocks noChangeAspect="1"/>
          </p:cNvGraphicFramePr>
          <p:nvPr/>
        </p:nvGraphicFramePr>
        <p:xfrm>
          <a:off x="1036320" y="2076450"/>
          <a:ext cx="5184775" cy="1017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9" name="Equation" r:id="rId25" imgW="2260600" imgH="431800" progId="Equation.3">
                  <p:embed/>
                </p:oleObj>
              </mc:Choice>
              <mc:Fallback>
                <p:oleObj name="Equation" r:id="rId25" imgW="2260600" imgH="431800" progId="Equation.3">
                  <p:embed/>
                  <p:pic>
                    <p:nvPicPr>
                      <p:cNvPr id="0" name="Object 42"/>
                      <p:cNvPicPr>
                        <a:picLocks noChangeAspect="1"/>
                      </p:cNvPicPr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036320" y="2076450"/>
                        <a:ext cx="5184775" cy="10172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75895" y="3276600"/>
            <a:ext cx="4805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所以，它们之间的电势差为：</a:t>
            </a: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75895" y="3825875"/>
          <a:ext cx="8846185" cy="85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0" name="Equation" r:id="rId27" imgW="4076700" imgH="431800" progId="Equation.3">
                  <p:embed/>
                </p:oleObj>
              </mc:Choice>
              <mc:Fallback>
                <p:oleObj name="Equation" r:id="rId27" imgW="4076700" imgH="43180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75895" y="3825875"/>
                        <a:ext cx="8846185" cy="8534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201295" y="5270500"/>
            <a:ext cx="5918200" cy="1460500"/>
            <a:chOff x="277" y="7901"/>
            <a:chExt cx="9320" cy="2300"/>
          </a:xfrm>
        </p:grpSpPr>
        <p:graphicFrame>
          <p:nvGraphicFramePr>
            <p:cNvPr id="30724" name="Object 4"/>
            <p:cNvGraphicFramePr>
              <a:graphicFrameLocks noChangeAspect="1"/>
            </p:cNvGraphicFramePr>
            <p:nvPr/>
          </p:nvGraphicFramePr>
          <p:xfrm>
            <a:off x="6447" y="7901"/>
            <a:ext cx="3150" cy="2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01" name="Equation" r:id="rId29" imgW="21336000" imgH="14020800" progId="Equation.3">
                    <p:embed/>
                  </p:oleObj>
                </mc:Choice>
                <mc:Fallback>
                  <p:oleObj name="Equation" r:id="rId29" imgW="21336000" imgH="14020800" progId="Equation.3">
                    <p:embed/>
                    <p:pic>
                      <p:nvPicPr>
                        <p:cNvPr id="0" name="Object 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6447" y="7901"/>
                          <a:ext cx="3150" cy="23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文本框 8"/>
            <p:cNvSpPr txBox="1"/>
            <p:nvPr/>
          </p:nvSpPr>
          <p:spPr>
            <a:xfrm>
              <a:off x="277" y="8222"/>
              <a:ext cx="644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因此，单位长度电容为：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732020" y="3300730"/>
            <a:ext cx="445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（注意建坐标和积分上、下限）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45,&quot;width&quot;:18840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-198562720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641</Words>
  <Application>Microsoft Office PowerPoint</Application>
  <PresentationFormat>宽屏</PresentationFormat>
  <Paragraphs>55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仿宋</vt:lpstr>
      <vt:lpstr>华文楷体</vt:lpstr>
      <vt:lpstr>宋体</vt:lpstr>
      <vt:lpstr>微软雅黑</vt:lpstr>
      <vt:lpstr>Arial</vt:lpstr>
      <vt:lpstr>Cambria Math</vt:lpstr>
      <vt:lpstr>Times New Roman</vt:lpstr>
      <vt:lpstr>Wingdings</vt:lpstr>
      <vt:lpstr>Office 主题​​</vt:lpstr>
      <vt:lpstr>Equation.KSEE3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Suthing</cp:lastModifiedBy>
  <cp:revision>257</cp:revision>
  <dcterms:created xsi:type="dcterms:W3CDTF">2019-06-19T02:08:00Z</dcterms:created>
  <dcterms:modified xsi:type="dcterms:W3CDTF">2020-05-26T13:51:00Z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