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17" r:id="rId2"/>
    <p:sldId id="418" r:id="rId3"/>
    <p:sldId id="427" r:id="rId4"/>
    <p:sldId id="419" r:id="rId5"/>
    <p:sldId id="420" r:id="rId6"/>
    <p:sldId id="421" r:id="rId7"/>
    <p:sldId id="422" r:id="rId8"/>
    <p:sldId id="423" r:id="rId9"/>
    <p:sldId id="424" r:id="rId10"/>
    <p:sldId id="436" r:id="rId11"/>
    <p:sldId id="425" r:id="rId12"/>
    <p:sldId id="42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8" y="66"/>
      </p:cViewPr>
      <p:guideLst>
        <p:guide orient="horz" pos="222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3.wmf"/><Relationship Id="rId1" Type="http://schemas.openxmlformats.org/officeDocument/2006/relationships/image" Target="../media/image21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2020/5/26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4948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172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2020/5/26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0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5.wmf"/><Relationship Id="rId17" Type="http://schemas.openxmlformats.org/officeDocument/2006/relationships/image" Target="../media/image39.png"/><Relationship Id="rId2" Type="http://schemas.openxmlformats.org/officeDocument/2006/relationships/tags" Target="../tags/tag82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34.wmf"/><Relationship Id="rId4" Type="http://schemas.openxmlformats.org/officeDocument/2006/relationships/image" Target="../media/image38.png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36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3.wmf"/><Relationship Id="rId2" Type="http://schemas.openxmlformats.org/officeDocument/2006/relationships/tags" Target="../tags/tag8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42.w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9.wmf"/><Relationship Id="rId2" Type="http://schemas.openxmlformats.org/officeDocument/2006/relationships/tags" Target="../tags/tag8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8.wmf"/><Relationship Id="rId4" Type="http://schemas.openxmlformats.org/officeDocument/2006/relationships/image" Target="../media/image50.emf"/><Relationship Id="rId9" Type="http://schemas.openxmlformats.org/officeDocument/2006/relationships/oleObject" Target="../embeddings/oleObject3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10.jpeg"/><Relationship Id="rId18" Type="http://schemas.openxmlformats.org/officeDocument/2006/relationships/oleObject" Target="../embeddings/oleObject7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17" Type="http://schemas.openxmlformats.org/officeDocument/2006/relationships/image" Target="../media/image7.wmf"/><Relationship Id="rId2" Type="http://schemas.openxmlformats.org/officeDocument/2006/relationships/tags" Target="../tags/tag64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6.wmf"/><Relationship Id="rId10" Type="http://schemas.openxmlformats.org/officeDocument/2006/relationships/image" Target="../media/image4.wmf"/><Relationship Id="rId19" Type="http://schemas.openxmlformats.org/officeDocument/2006/relationships/image" Target="../media/image8.w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9.bin"/><Relationship Id="rId2" Type="http://schemas.openxmlformats.org/officeDocument/2006/relationships/tags" Target="../tags/tag6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tags" Target="../tags/tag67.xml"/><Relationship Id="rId7" Type="http://schemas.openxmlformats.org/officeDocument/2006/relationships/oleObject" Target="../embeddings/oleObject10.bin"/><Relationship Id="rId2" Type="http://schemas.openxmlformats.org/officeDocument/2006/relationships/tags" Target="../tags/tag6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.wmf"/><Relationship Id="rId4" Type="http://schemas.openxmlformats.org/officeDocument/2006/relationships/tags" Target="../tags/tag68.xml"/><Relationship Id="rId9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tags" Target="../tags/tag70.xml"/><Relationship Id="rId7" Type="http://schemas.openxmlformats.org/officeDocument/2006/relationships/image" Target="../media/image15.wmf"/><Relationship Id="rId2" Type="http://schemas.openxmlformats.org/officeDocument/2006/relationships/tags" Target="../tags/tag69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7.emf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tags" Target="../tags/tag72.xml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9.wmf"/><Relationship Id="rId2" Type="http://schemas.openxmlformats.org/officeDocument/2006/relationships/tags" Target="../tags/tag7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16.bin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8.wmf"/><Relationship Id="rId4" Type="http://schemas.openxmlformats.org/officeDocument/2006/relationships/tags" Target="../tags/tag73.xml"/><Relationship Id="rId9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.wmf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3.wmf"/><Relationship Id="rId2" Type="http://schemas.openxmlformats.org/officeDocument/2006/relationships/tags" Target="../tags/tag74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6.vml"/><Relationship Id="rId6" Type="http://schemas.openxmlformats.org/officeDocument/2006/relationships/tags" Target="../tags/tag78.xml"/><Relationship Id="rId11" Type="http://schemas.openxmlformats.org/officeDocument/2006/relationships/image" Target="../media/image21.wmf"/><Relationship Id="rId5" Type="http://schemas.openxmlformats.org/officeDocument/2006/relationships/tags" Target="../tags/tag77.xml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17.bin"/><Relationship Id="rId4" Type="http://schemas.openxmlformats.org/officeDocument/2006/relationships/tags" Target="../tags/tag76.xml"/><Relationship Id="rId9" Type="http://schemas.openxmlformats.org/officeDocument/2006/relationships/image" Target="../media/image24.emf"/><Relationship Id="rId14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2.bin"/><Relationship Id="rId2" Type="http://schemas.openxmlformats.org/officeDocument/2006/relationships/tags" Target="../tags/tag8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7.w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5.bin"/><Relationship Id="rId2" Type="http://schemas.openxmlformats.org/officeDocument/2006/relationships/tags" Target="../tags/tag8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537970"/>
            <a:ext cx="8534400" cy="37814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81825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十八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42570" y="644525"/>
            <a:ext cx="851916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u="sng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以无穷远为电势零点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，则外球壳的电势</a:t>
            </a:r>
            <a:r>
              <a:rPr lang="en-US" altLang="zh-CN" sz="2400" i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V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为：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2405" y="650875"/>
            <a:ext cx="2950210" cy="296164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1097915" y="1084580"/>
            <a:ext cx="7092315" cy="980440"/>
            <a:chOff x="1747" y="7803"/>
            <a:chExt cx="11169" cy="1544"/>
          </a:xfrm>
        </p:grpSpPr>
        <p:graphicFrame>
          <p:nvGraphicFramePr>
            <p:cNvPr id="22" name="Object 4"/>
            <p:cNvGraphicFramePr>
              <a:graphicFrameLocks noChangeAspect="1"/>
            </p:cNvGraphicFramePr>
            <p:nvPr/>
          </p:nvGraphicFramePr>
          <p:xfrm>
            <a:off x="1747" y="7803"/>
            <a:ext cx="7985" cy="1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43" name="Equation" r:id="rId5" imgW="2273300" imgH="431800" progId="Equation.3">
                    <p:embed/>
                  </p:oleObj>
                </mc:Choice>
                <mc:Fallback>
                  <p:oleObj name="Equation" r:id="rId5" imgW="2273300" imgH="431800" progId="Equation.3">
                    <p:embed/>
                    <p:pic>
                      <p:nvPicPr>
                        <p:cNvPr id="0" name="Object 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47" y="7803"/>
                          <a:ext cx="7985" cy="154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文本框 23"/>
            <p:cNvSpPr txBox="1"/>
            <p:nvPr/>
          </p:nvSpPr>
          <p:spPr>
            <a:xfrm>
              <a:off x="12148" y="8213"/>
              <a:ext cx="76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(I)</a:t>
              </a:r>
            </a:p>
          </p:txBody>
        </p:sp>
      </p:grp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242570" y="2157730"/>
            <a:ext cx="851916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内球壳接地，电势为零。若</a:t>
            </a:r>
            <a:r>
              <a:rPr lang="zh-CN" altLang="en-US" sz="2400" u="sng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以地为电势零点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，又则外球壳的电势</a:t>
            </a:r>
            <a:r>
              <a:rPr lang="en-US" altLang="zh-CN" sz="2400" i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V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为：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309370" y="2697480"/>
            <a:ext cx="7350125" cy="980440"/>
            <a:chOff x="1501" y="7803"/>
            <a:chExt cx="11575" cy="1544"/>
          </a:xfrm>
        </p:grpSpPr>
        <p:graphicFrame>
          <p:nvGraphicFramePr>
            <p:cNvPr id="27" name="Object 4"/>
            <p:cNvGraphicFramePr>
              <a:graphicFrameLocks noChangeAspect="1"/>
            </p:cNvGraphicFramePr>
            <p:nvPr/>
          </p:nvGraphicFramePr>
          <p:xfrm>
            <a:off x="1501" y="7803"/>
            <a:ext cx="8477" cy="1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44" name="Equation" r:id="rId7" imgW="2413000" imgH="431800" progId="Equation.3">
                    <p:embed/>
                  </p:oleObj>
                </mc:Choice>
                <mc:Fallback>
                  <p:oleObj name="Equation" r:id="rId7" imgW="2413000" imgH="431800" progId="Equation.3">
                    <p:embed/>
                    <p:pic>
                      <p:nvPicPr>
                        <p:cNvPr id="0" name="Object 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01" y="7803"/>
                          <a:ext cx="8477" cy="154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文本框 28"/>
            <p:cNvSpPr txBox="1"/>
            <p:nvPr/>
          </p:nvSpPr>
          <p:spPr>
            <a:xfrm>
              <a:off x="12148" y="8213"/>
              <a:ext cx="92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(II)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666355" y="3612515"/>
            <a:ext cx="2766060" cy="894080"/>
            <a:chOff x="4625" y="7871"/>
            <a:chExt cx="4356" cy="1408"/>
          </a:xfrm>
        </p:grpSpPr>
        <p:graphicFrame>
          <p:nvGraphicFramePr>
            <p:cNvPr id="32" name="Object 4"/>
            <p:cNvGraphicFramePr>
              <a:graphicFrameLocks noChangeAspect="1"/>
            </p:cNvGraphicFramePr>
            <p:nvPr/>
          </p:nvGraphicFramePr>
          <p:xfrm>
            <a:off x="4625" y="7871"/>
            <a:ext cx="2229" cy="1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45" name="Equation" r:id="rId9" imgW="634365" imgH="393700" progId="Equation.3">
                    <p:embed/>
                  </p:oleObj>
                </mc:Choice>
                <mc:Fallback>
                  <p:oleObj name="Equation" r:id="rId9" imgW="634365" imgH="393700" progId="Equation.3">
                    <p:embed/>
                    <p:pic>
                      <p:nvPicPr>
                        <p:cNvPr id="0" name="Object 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625" y="7871"/>
                          <a:ext cx="2229" cy="140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文本框 33"/>
            <p:cNvSpPr txBox="1"/>
            <p:nvPr/>
          </p:nvSpPr>
          <p:spPr>
            <a:xfrm>
              <a:off x="7893" y="8213"/>
              <a:ext cx="108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(III)</a:t>
              </a:r>
            </a:p>
          </p:txBody>
        </p:sp>
      </p:grp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369570" y="3863340"/>
            <a:ext cx="719455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sz="24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由</a:t>
            </a:r>
            <a:r>
              <a:rPr lang="en-US" altLang="zh-CN" sz="24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(I)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(II)</a:t>
            </a:r>
            <a:r>
              <a:rPr lang="zh-CN" sz="24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得到的电势是等价的，所以由</a:t>
            </a:r>
            <a:r>
              <a:rPr lang="en-US" altLang="zh-CN" sz="24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(I)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(II)</a:t>
            </a:r>
            <a:r>
              <a:rPr lang="zh-CN" sz="24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得到：</a:t>
            </a:r>
            <a:endParaRPr lang="en-US" altLang="zh-CN" sz="240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06375" y="4359910"/>
            <a:ext cx="5988050" cy="980440"/>
            <a:chOff x="325" y="6980"/>
            <a:chExt cx="9430" cy="1544"/>
          </a:xfrm>
        </p:grpSpPr>
        <p:sp>
          <p:nvSpPr>
            <p:cNvPr id="30" name="Rectangle 3"/>
            <p:cNvSpPr>
              <a:spLocks noChangeArrowheads="1"/>
            </p:cNvSpPr>
            <p:nvPr/>
          </p:nvSpPr>
          <p:spPr bwMode="auto">
            <a:xfrm>
              <a:off x="325" y="7275"/>
              <a:ext cx="6665" cy="7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zh-CN" sz="2400" b="1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（</a:t>
              </a:r>
              <a:r>
                <a:rPr lang="en-US" altLang="zh-CN" sz="2400" b="1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2</a:t>
              </a:r>
              <a:r>
                <a:rPr lang="zh-CN" altLang="zh-CN" sz="2400" b="1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）</a:t>
              </a:r>
              <a:r>
                <a:rPr lang="zh-CN" altLang="zh-CN" sz="2400">
                  <a:solidFill>
                    <a:srgbClr val="00000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将</a:t>
              </a:r>
              <a:r>
                <a:rPr lang="en-US" altLang="zh-CN" sz="2400">
                  <a:solidFill>
                    <a:srgbClr val="00000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(III)</a:t>
              </a:r>
              <a:r>
                <a:rPr lang="zh-CN" altLang="en-US" sz="2400">
                  <a:solidFill>
                    <a:srgbClr val="00000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代入</a:t>
              </a:r>
              <a:r>
                <a:rPr lang="en-US" altLang="zh-CN" sz="2400">
                  <a:solidFill>
                    <a:srgbClr val="00000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(I)</a:t>
              </a:r>
              <a:r>
                <a:rPr lang="zh-CN" altLang="en-US" sz="2400">
                  <a:solidFill>
                    <a:srgbClr val="00000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或</a:t>
              </a:r>
              <a:r>
                <a:rPr lang="en-US" altLang="zh-CN" sz="2400">
                  <a:solidFill>
                    <a:srgbClr val="00000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(II)</a:t>
              </a:r>
              <a:r>
                <a:rPr lang="zh-CN" altLang="en-US" sz="2400">
                  <a:solidFill>
                    <a:srgbClr val="00000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可</a:t>
              </a:r>
              <a:r>
                <a:rPr lang="zh-CN" sz="2400">
                  <a:solidFill>
                    <a:srgbClr val="00000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得：</a:t>
              </a:r>
              <a:endParaRPr lang="en-US" altLang="zh-CN" sz="24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  <p:graphicFrame>
          <p:nvGraphicFramePr>
            <p:cNvPr id="37" name="Object 4"/>
            <p:cNvGraphicFramePr>
              <a:graphicFrameLocks noChangeAspect="1"/>
            </p:cNvGraphicFramePr>
            <p:nvPr/>
          </p:nvGraphicFramePr>
          <p:xfrm>
            <a:off x="6989" y="6980"/>
            <a:ext cx="2766" cy="1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46" name="Equation" r:id="rId11" imgW="787400" imgH="431800" progId="Equation.3">
                    <p:embed/>
                  </p:oleObj>
                </mc:Choice>
                <mc:Fallback>
                  <p:oleObj name="Equation" r:id="rId11" imgW="787400" imgH="431800" progId="Equation.3">
                    <p:embed/>
                    <p:pic>
                      <p:nvPicPr>
                        <p:cNvPr id="0" name="Object 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989" y="6980"/>
                          <a:ext cx="2766" cy="154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160019" y="5429885"/>
            <a:ext cx="768159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zh-CN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（</a:t>
            </a:r>
            <a:r>
              <a:rPr lang="en-US" altLang="zh-CN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3</a:t>
            </a:r>
            <a:r>
              <a:rPr lang="zh-CN" altLang="zh-CN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）</a:t>
            </a:r>
            <a:r>
              <a:rPr lang="zh-CN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假设</a:t>
            </a:r>
            <a:r>
              <a:rPr lang="zh-CN" altLang="zh-CN" sz="24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外球壳</a:t>
            </a:r>
            <a:r>
              <a:rPr lang="zh-CN" altLang="zh-CN" sz="24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带电量由</a:t>
            </a:r>
            <a:r>
              <a:rPr lang="en-US" altLang="zh-CN" sz="2400" i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q</a:t>
            </a:r>
            <a:r>
              <a:rPr lang="en-US" altLang="zh-CN" sz="2400" baseline="-250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0</a:t>
            </a:r>
            <a:r>
              <a:rPr lang="zh-CN" altLang="zh-CN" sz="24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变为</a:t>
            </a:r>
            <a:r>
              <a:rPr lang="en-US" altLang="zh-CN" sz="2400" i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Q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，则电容</a:t>
            </a:r>
            <a:r>
              <a:rPr lang="en-US" altLang="zh-CN" sz="2400" i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为：</a:t>
            </a:r>
            <a:endParaRPr lang="en-US" altLang="zh-CN" sz="240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044565" y="4319905"/>
            <a:ext cx="5481955" cy="980440"/>
            <a:chOff x="9519" y="6917"/>
            <a:chExt cx="8633" cy="1544"/>
          </a:xfrm>
        </p:grpSpPr>
        <p:sp>
          <p:nvSpPr>
            <p:cNvPr id="41" name="Rectangle 3"/>
            <p:cNvSpPr>
              <a:spLocks noChangeArrowheads="1"/>
            </p:cNvSpPr>
            <p:nvPr/>
          </p:nvSpPr>
          <p:spPr bwMode="auto">
            <a:xfrm>
              <a:off x="9519" y="7371"/>
              <a:ext cx="5976" cy="7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zh-CN" sz="2400">
                  <a:solidFill>
                    <a:srgbClr val="00000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，所以两球壳之间电势差：</a:t>
              </a:r>
              <a:endParaRPr lang="en-US" altLang="zh-CN" sz="24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  <p:graphicFrame>
          <p:nvGraphicFramePr>
            <p:cNvPr id="4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1050595"/>
                </p:ext>
              </p:extLst>
            </p:nvPr>
          </p:nvGraphicFramePr>
          <p:xfrm>
            <a:off x="15341" y="6917"/>
            <a:ext cx="2811" cy="1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47" name="Equation" r:id="rId13" imgW="800100" imgH="431800" progId="Equation.3">
                    <p:embed/>
                  </p:oleObj>
                </mc:Choice>
                <mc:Fallback>
                  <p:oleObj name="Equation" r:id="rId13" imgW="800100" imgH="431800" progId="Equation.3">
                    <p:embed/>
                    <p:pic>
                      <p:nvPicPr>
                        <p:cNvPr id="0" name="Object 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5341" y="6917"/>
                          <a:ext cx="2811" cy="154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532175"/>
              </p:ext>
            </p:extLst>
          </p:nvPr>
        </p:nvGraphicFramePr>
        <p:xfrm>
          <a:off x="523874" y="5776912"/>
          <a:ext cx="548513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8" name="Equation" r:id="rId15" imgW="2540000" imgH="431800" progId="Equation.3">
                  <p:embed/>
                </p:oleObj>
              </mc:Choice>
              <mc:Fallback>
                <p:oleObj name="Equation" r:id="rId15" imgW="2540000" imgH="4318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3874" y="5776912"/>
                        <a:ext cx="5485130" cy="9493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6194425" y="6017005"/>
            <a:ext cx="5271135" cy="398780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可进一步拓展到</a:t>
            </a:r>
            <a:r>
              <a:rPr lang="en-US" altLang="zh-CN" sz="200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“</a:t>
            </a:r>
            <a:r>
              <a:rPr lang="zh-CN" altLang="en-US" sz="200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微分电容</a:t>
            </a:r>
            <a:r>
              <a:rPr lang="en-US" altLang="zh-CN" sz="200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”</a:t>
            </a:r>
            <a:r>
              <a:rPr lang="zh-CN" altLang="en-US" sz="200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</a:t>
            </a:r>
            <a:r>
              <a:rPr lang="en-US" altLang="zh-CN" sz="2000" b="1" i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</a:t>
            </a:r>
            <a:r>
              <a:rPr lang="en-US" altLang="zh-CN" sz="2000" b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= d</a:t>
            </a:r>
            <a:r>
              <a:rPr lang="en-US" altLang="zh-CN" sz="2000" b="1" i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Q</a:t>
            </a:r>
            <a:r>
              <a:rPr lang="en-US" altLang="zh-CN" sz="2000" b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/d</a:t>
            </a:r>
            <a:r>
              <a:rPr lang="en-US" altLang="zh-CN" sz="2000" b="1" i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U</a:t>
            </a: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764655" y="5240048"/>
            <a:ext cx="4368165" cy="70675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注意两球壳带电量不相等！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电容基本定义：极板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电荷增量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除以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电压增量。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3"/>
              <p:cNvSpPr>
                <a:spLocks noChangeArrowheads="1"/>
              </p:cNvSpPr>
              <p:nvPr/>
            </p:nvSpPr>
            <p:spPr bwMode="auto">
              <a:xfrm>
                <a:off x="5937469" y="6439505"/>
                <a:ext cx="6095146" cy="400110"/>
              </a:xfrm>
              <a:prstGeom prst="rect">
                <a:avLst/>
              </a:prstGeom>
              <a:noFill/>
              <a:ln w="12700">
                <a:solidFill>
                  <a:srgbClr val="0070C0"/>
                </a:solidFill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1" smtClean="0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另</a:t>
                </a:r>
                <a:r>
                  <a:rPr lang="en-US" altLang="zh-CN" sz="2000" b="1" smtClean="0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:</a:t>
                </a:r>
                <a:r>
                  <a:rPr lang="zh-CN" altLang="en-US" sz="2000" b="1" smtClean="0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内球接地</a:t>
                </a:r>
                <a:r>
                  <a:rPr lang="en-US" altLang="zh-CN" sz="2000" b="1" smtClean="0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,</a:t>
                </a:r>
                <a:r>
                  <a:rPr lang="zh-CN" altLang="en-US" sz="2000" b="1" smtClean="0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容电本领体现在外壳所带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 panose="02010600040101010101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 panose="02010600040101010101" charset="-122"/>
                          </a:rPr>
                          <m:t>𝒒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 panose="02010600040101010101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000" b="1" smtClean="0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: C=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 panose="02010600040101010101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 panose="02010600040101010101" charset="-122"/>
                          </a:rPr>
                          <m:t>𝒒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华文楷体" panose="02010600040101010101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000" b="1" smtClean="0">
                    <a:solidFill>
                      <a:srgbClr val="0070C0"/>
                    </a:solidFill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</a:rPr>
                  <a:t>/U.</a:t>
                </a:r>
                <a:endParaRPr lang="zh-CN" altLang="en-US" sz="2000" b="1">
                  <a:solidFill>
                    <a:srgbClr val="0070C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endParaRPr>
              </a:p>
            </p:txBody>
          </p:sp>
        </mc:Choice>
        <mc:Fallback>
          <p:sp>
            <p:nvSpPr>
              <p:cNvPr id="2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7469" y="6439505"/>
                <a:ext cx="6095146" cy="400110"/>
              </a:xfrm>
              <a:prstGeom prst="rect">
                <a:avLst/>
              </a:prstGeom>
              <a:blipFill rotWithShape="0">
                <a:blip r:embed="rId17"/>
                <a:stretch>
                  <a:fillRect l="-998" t="-4412" b="-25000"/>
                </a:stretch>
              </a:blipFill>
              <a:ln w="12700">
                <a:solidFill>
                  <a:srgbClr val="0070C0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5" grpId="0"/>
      <p:bldP spid="35" grpId="0"/>
      <p:bldP spid="40" grpId="0"/>
      <p:bldP spid="48" grpId="0" bldLvl="0" animBg="1"/>
      <p:bldP spid="49" grpId="0" bldLvl="0" animBg="1"/>
      <p:bldP spid="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十八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9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" y="622300"/>
            <a:ext cx="12115800" cy="942975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96595" y="1565275"/>
            <a:ext cx="1143762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解：已知两导体球</a:t>
            </a:r>
            <a:r>
              <a:rPr lang="en-US" altLang="zh-CN" sz="2800" i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</a:t>
            </a:r>
            <a:r>
              <a:rPr lang="en-US" altLang="zh-CN" sz="2800" baseline="-250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en-US" altLang="zh-CN" sz="28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= </a:t>
            </a:r>
            <a:r>
              <a:rPr lang="en-US" altLang="zh-CN" sz="2800" i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</a:t>
            </a:r>
            <a:r>
              <a:rPr lang="en-US" altLang="zh-CN" sz="2800" baseline="-250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= R= 0.1 m</a:t>
            </a:r>
            <a:r>
              <a:rPr lang="zh-CN" altLang="en-US" sz="28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，分别充电</a:t>
            </a:r>
            <a:r>
              <a:rPr lang="en-US" altLang="zh-CN" sz="2800" i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U</a:t>
            </a:r>
            <a:r>
              <a:rPr lang="en-US" altLang="zh-CN" sz="2800" baseline="-250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 </a:t>
            </a:r>
            <a:r>
              <a:rPr lang="en-US" altLang="zh-CN" sz="28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= 200 V</a:t>
            </a:r>
            <a:r>
              <a:rPr lang="zh-CN" altLang="en-US" sz="28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和</a:t>
            </a:r>
            <a:r>
              <a:rPr lang="en-US" altLang="zh-CN" sz="2800" i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U</a:t>
            </a:r>
            <a:r>
              <a:rPr lang="en-US" altLang="zh-CN" sz="2800" baseline="-250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 </a:t>
            </a:r>
            <a:r>
              <a:rPr lang="en-US" altLang="zh-CN" sz="28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= 400 V</a:t>
            </a:r>
            <a:r>
              <a:rPr lang="zh-CN" altLang="en-US" sz="28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43890" y="1982470"/>
            <a:ext cx="10970895" cy="548005"/>
            <a:chOff x="391" y="3494"/>
            <a:chExt cx="17277" cy="863"/>
          </a:xfrm>
        </p:grpSpPr>
        <p:graphicFrame>
          <p:nvGraphicFramePr>
            <p:cNvPr id="31748" name="Object 4"/>
            <p:cNvGraphicFramePr>
              <a:graphicFrameLocks noChangeAspect="1"/>
            </p:cNvGraphicFramePr>
            <p:nvPr/>
          </p:nvGraphicFramePr>
          <p:xfrm>
            <a:off x="9857" y="3494"/>
            <a:ext cx="7811" cy="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62" name="Equation" r:id="rId5" imgW="2222500" imgH="241300" progId="Equation.3">
                    <p:embed/>
                  </p:oleObj>
                </mc:Choice>
                <mc:Fallback>
                  <p:oleObj name="Equation" r:id="rId5" imgW="2222500" imgH="241300" progId="Equation.3">
                    <p:embed/>
                    <p:pic>
                      <p:nvPicPr>
                        <p:cNvPr id="0" name="Object 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857" y="3494"/>
                          <a:ext cx="7811" cy="86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391" y="3535"/>
              <a:ext cx="10802" cy="82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00000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所以，两孤立带电球体电容为分别为：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694815" y="2480945"/>
            <a:ext cx="8324850" cy="571500"/>
            <a:chOff x="-1753" y="4476"/>
            <a:chExt cx="13110" cy="900"/>
          </a:xfrm>
        </p:grpSpPr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-1753" y="4554"/>
              <a:ext cx="8206" cy="82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00000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两孤立带电球体电容为分别为</a:t>
              </a:r>
              <a:r>
                <a:rPr lang="zh-CN" altLang="en-US" sz="2800">
                  <a:solidFill>
                    <a:srgbClr val="00000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：                           </a:t>
              </a:r>
            </a:p>
          </p:txBody>
        </p:sp>
        <p:graphicFrame>
          <p:nvGraphicFramePr>
            <p:cNvPr id="15" name="Object 4"/>
            <p:cNvGraphicFramePr>
              <a:graphicFrameLocks noChangeAspect="1"/>
            </p:cNvGraphicFramePr>
            <p:nvPr/>
          </p:nvGraphicFramePr>
          <p:xfrm>
            <a:off x="6045" y="4514"/>
            <a:ext cx="2111" cy="7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63" name="Equation" r:id="rId7" imgW="596900" imgH="215900" progId="Equation.3">
                    <p:embed/>
                  </p:oleObj>
                </mc:Choice>
                <mc:Fallback>
                  <p:oleObj name="Equation" r:id="rId7" imgW="596900" imgH="215900" progId="Equation.3">
                    <p:embed/>
                    <p:pic>
                      <p:nvPicPr>
                        <p:cNvPr id="0" name="Object 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045" y="4514"/>
                          <a:ext cx="2111" cy="77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4"/>
            <p:cNvGraphicFramePr>
              <a:graphicFrameLocks noChangeAspect="1"/>
            </p:cNvGraphicFramePr>
            <p:nvPr/>
          </p:nvGraphicFramePr>
          <p:xfrm>
            <a:off x="9112" y="4476"/>
            <a:ext cx="2245" cy="7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64" name="Equation" r:id="rId9" imgW="634365" imgH="215900" progId="Equation.3">
                    <p:embed/>
                  </p:oleObj>
                </mc:Choice>
                <mc:Fallback>
                  <p:oleObj name="Equation" r:id="rId9" imgW="634365" imgH="215900" progId="Equation.3">
                    <p:embed/>
                    <p:pic>
                      <p:nvPicPr>
                        <p:cNvPr id="0" name="Object 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112" y="4476"/>
                          <a:ext cx="2245" cy="77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Rectangle 3"/>
            <p:cNvSpPr>
              <a:spLocks noChangeArrowheads="1"/>
            </p:cNvSpPr>
            <p:nvPr/>
          </p:nvSpPr>
          <p:spPr bwMode="auto">
            <a:xfrm>
              <a:off x="8156" y="4491"/>
              <a:ext cx="1032" cy="82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00000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和                           </a:t>
              </a:r>
            </a:p>
          </p:txBody>
        </p:sp>
      </p:grpSp>
      <p:graphicFrame>
        <p:nvGraphicFramePr>
          <p:cNvPr id="29" name="Object 4"/>
          <p:cNvGraphicFramePr>
            <a:graphicFrameLocks noChangeAspect="1"/>
          </p:cNvGraphicFramePr>
          <p:nvPr/>
        </p:nvGraphicFramePr>
        <p:xfrm>
          <a:off x="5981700" y="3435033"/>
          <a:ext cx="5133975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5" name="Equation" r:id="rId11" imgW="2298700" imgH="393700" progId="Equation.3">
                  <p:embed/>
                </p:oleObj>
              </mc:Choice>
              <mc:Fallback>
                <p:oleObj name="Equation" r:id="rId11" imgW="2298700" imgH="3937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81700" y="3435033"/>
                        <a:ext cx="5133975" cy="8940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643890" y="3055620"/>
            <a:ext cx="11239500" cy="953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两导体球用细导线连接后，电势相等；</a:t>
            </a:r>
            <a:r>
              <a:rPr lang="zh-CN" altLang="en-US" sz="28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又导体球的电容不变，所以连接后带电量相等，为总电量的一半：  </a:t>
            </a:r>
            <a:r>
              <a:rPr lang="zh-CN" altLang="en-US" sz="28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</a:t>
            </a:r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751205" y="4008755"/>
            <a:ext cx="1059307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</a:t>
            </a: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643890" y="4329430"/>
            <a:ext cx="1090612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因此，两导体球用细导线连接后，电荷重新分布过程中静电力做功为：                           </a:t>
            </a:r>
          </a:p>
        </p:txBody>
      </p:sp>
      <p:graphicFrame>
        <p:nvGraphicFramePr>
          <p:cNvPr id="36" name="Object 4"/>
          <p:cNvGraphicFramePr>
            <a:graphicFrameLocks noChangeAspect="1"/>
          </p:cNvGraphicFramePr>
          <p:nvPr/>
        </p:nvGraphicFramePr>
        <p:xfrm>
          <a:off x="751205" y="4851400"/>
          <a:ext cx="10591800" cy="188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6" name="Equation" r:id="rId13" imgW="4648200" imgH="812800" progId="Equation.3">
                  <p:embed/>
                </p:oleObj>
              </mc:Choice>
              <mc:Fallback>
                <p:oleObj name="Equation" r:id="rId13" imgW="4648200" imgH="8128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1205" y="4851400"/>
                        <a:ext cx="10591800" cy="18834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  <p:bldP spid="22" grpId="1"/>
      <p:bldP spid="35" grpId="0"/>
      <p:bldP spid="3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87500" lnSpcReduction="2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十八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10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" y="506095"/>
            <a:ext cx="12077700" cy="2790825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-17780" y="2766695"/>
            <a:ext cx="7903845" cy="953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解：（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）取半径为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r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 (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a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&lt; 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r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 &lt; 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、高为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h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的同轴圆筒面为高斯面，则由高斯定理有：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5213668" y="3296920"/>
          <a:ext cx="6770370" cy="98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1" name="Equation" r:id="rId5" imgW="3035300" imgH="431800" progId="Equation.3">
                  <p:embed/>
                </p:oleObj>
              </mc:Choice>
              <mc:Fallback>
                <p:oleObj name="Equation" r:id="rId5" imgW="3035300" imgH="4318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13668" y="3296920"/>
                        <a:ext cx="6770370" cy="98044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150" y="4543425"/>
            <a:ext cx="543115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所以，内、外筒面之间电势差为：</a:t>
            </a:r>
          </a:p>
        </p:txBody>
      </p:sp>
      <p:graphicFrame>
        <p:nvGraphicFramePr>
          <p:cNvPr id="27" name="Object 4"/>
          <p:cNvGraphicFramePr>
            <a:graphicFrameLocks noChangeAspect="1"/>
          </p:cNvGraphicFramePr>
          <p:nvPr/>
        </p:nvGraphicFramePr>
        <p:xfrm>
          <a:off x="5369243" y="4369435"/>
          <a:ext cx="6148070" cy="98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2" name="Equation" r:id="rId7" imgW="2755900" imgH="431800" progId="Equation.3">
                  <p:embed/>
                </p:oleObj>
              </mc:Choice>
              <mc:Fallback>
                <p:oleObj name="Equation" r:id="rId7" imgW="2755900" imgH="4318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69243" y="4369435"/>
                        <a:ext cx="6148070" cy="98044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57150" y="5173980"/>
            <a:ext cx="5029835" cy="1325880"/>
            <a:chOff x="90" y="8148"/>
            <a:chExt cx="7921" cy="2088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90" y="8379"/>
              <a:ext cx="4081" cy="82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因此，电容为：</a:t>
              </a: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4039" y="8148"/>
            <a:ext cx="3972" cy="20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83" name="Equation" r:id="rId9" imgW="1130300" imgH="584200" progId="Equation.3">
                    <p:embed/>
                  </p:oleObj>
                </mc:Choice>
                <mc:Fallback>
                  <p:oleObj name="Equation" r:id="rId9" imgW="1130300" imgH="584200" progId="Equation.3">
                    <p:embed/>
                    <p:pic>
                      <p:nvPicPr>
                        <p:cNvPr id="0" name="Object 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039" y="8148"/>
                          <a:ext cx="3972" cy="208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/>
          <p:cNvGrpSpPr/>
          <p:nvPr/>
        </p:nvGrpSpPr>
        <p:grpSpPr>
          <a:xfrm>
            <a:off x="5369560" y="5720080"/>
            <a:ext cx="6232525" cy="1037590"/>
            <a:chOff x="8456" y="9008"/>
            <a:chExt cx="9815" cy="1634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8456" y="9415"/>
              <a:ext cx="4796" cy="82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）静电能为：</a:t>
              </a:r>
            </a:p>
          </p:txBody>
        </p:sp>
        <p:graphicFrame>
          <p:nvGraphicFramePr>
            <p:cNvPr id="8" name="Object 4"/>
            <p:cNvGraphicFramePr>
              <a:graphicFrameLocks noChangeAspect="1"/>
            </p:cNvGraphicFramePr>
            <p:nvPr/>
          </p:nvGraphicFramePr>
          <p:xfrm>
            <a:off x="12917" y="9008"/>
            <a:ext cx="5355" cy="1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84" name="Equation" r:id="rId11" imgW="1524000" imgH="457200" progId="Equation.3">
                    <p:embed/>
                  </p:oleObj>
                </mc:Choice>
                <mc:Fallback>
                  <p:oleObj name="Equation" r:id="rId11" imgW="1524000" imgH="457200" progId="Equation.3">
                    <p:embed/>
                    <p:pic>
                      <p:nvPicPr>
                        <p:cNvPr id="0" name="Object 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2917" y="9008"/>
                          <a:ext cx="5355" cy="163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十八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687705"/>
            <a:ext cx="11963400" cy="1838325"/>
          </a:xfrm>
          <a:prstGeom prst="rect">
            <a:avLst/>
          </a:prstGeom>
        </p:spPr>
      </p:pic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875061"/>
              </p:ext>
            </p:extLst>
          </p:nvPr>
        </p:nvGraphicFramePr>
        <p:xfrm>
          <a:off x="8817610" y="3371850"/>
          <a:ext cx="2401570" cy="124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8" name="Equation" r:id="rId5" imgW="762000" imgH="393700" progId="Equation.3">
                  <p:embed/>
                </p:oleObj>
              </mc:Choice>
              <mc:Fallback>
                <p:oleObj name="Equation" r:id="rId5" imgW="762000" imgH="39370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17610" y="3371850"/>
                        <a:ext cx="2401570" cy="1249045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文本框 60"/>
          <p:cNvSpPr txBox="1"/>
          <p:nvPr/>
        </p:nvSpPr>
        <p:spPr>
          <a:xfrm>
            <a:off x="608965" y="1503045"/>
            <a:ext cx="48958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5246370" y="3477895"/>
          <a:ext cx="281241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9" name="Equation" r:id="rId7" imgW="23164800" imgH="9448800" progId="Equation.3">
                  <p:embed/>
                </p:oleObj>
              </mc:Choice>
              <mc:Fallback>
                <p:oleObj name="Equation" r:id="rId7" imgW="23164800" imgH="9448800" progId="Equation.3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46370" y="3477895"/>
                        <a:ext cx="2812415" cy="1143000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0"/>
          <p:cNvGrpSpPr/>
          <p:nvPr/>
        </p:nvGrpSpPr>
        <p:grpSpPr bwMode="auto">
          <a:xfrm>
            <a:off x="753745" y="3006090"/>
            <a:ext cx="3733800" cy="2590800"/>
            <a:chOff x="3072" y="1488"/>
            <a:chExt cx="2352" cy="1632"/>
          </a:xfrm>
        </p:grpSpPr>
        <p:sp>
          <p:nvSpPr>
            <p:cNvPr id="5" name="Rectangle 38"/>
            <p:cNvSpPr>
              <a:spLocks noChangeArrowheads="1"/>
            </p:cNvSpPr>
            <p:nvPr/>
          </p:nvSpPr>
          <p:spPr bwMode="auto">
            <a:xfrm>
              <a:off x="3072" y="1488"/>
              <a:ext cx="2352" cy="16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8197" name="Object 39"/>
            <p:cNvGraphicFramePr>
              <a:graphicFrameLocks noChangeAspect="1"/>
            </p:cNvGraphicFramePr>
            <p:nvPr/>
          </p:nvGraphicFramePr>
          <p:xfrm>
            <a:off x="4080" y="2784"/>
            <a:ext cx="17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80" name="Equation" r:id="rId9" imgW="4572000" imgH="5791200" progId="Equation.3">
                    <p:embed/>
                  </p:oleObj>
                </mc:Choice>
                <mc:Fallback>
                  <p:oleObj name="Equation" r:id="rId9" imgW="4572000" imgH="5791200" progId="Equation.3">
                    <p:embed/>
                    <p:pic>
                      <p:nvPicPr>
                        <p:cNvPr id="0" name="Object 3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080" y="2784"/>
                          <a:ext cx="175" cy="24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2" name="Rectangle 40"/>
            <p:cNvSpPr>
              <a:spLocks noChangeArrowheads="1"/>
            </p:cNvSpPr>
            <p:nvPr/>
          </p:nvSpPr>
          <p:spPr bwMode="auto">
            <a:xfrm>
              <a:off x="3456" y="1872"/>
              <a:ext cx="1392" cy="144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08" name="Line 41"/>
            <p:cNvSpPr>
              <a:spLocks noChangeShapeType="1"/>
            </p:cNvSpPr>
            <p:nvPr/>
          </p:nvSpPr>
          <p:spPr bwMode="auto">
            <a:xfrm flipV="1">
              <a:off x="4944" y="201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8198" name="Object 42"/>
            <p:cNvGraphicFramePr>
              <a:graphicFrameLocks noChangeAspect="1"/>
            </p:cNvGraphicFramePr>
            <p:nvPr/>
          </p:nvGraphicFramePr>
          <p:xfrm>
            <a:off x="4992" y="2208"/>
            <a:ext cx="16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81" name="Equation" r:id="rId11" imgW="4572000" imgH="6096000" progId="Equation.3">
                    <p:embed/>
                  </p:oleObj>
                </mc:Choice>
                <mc:Fallback>
                  <p:oleObj name="Equation" r:id="rId11" imgW="4572000" imgH="6096000" progId="Equation.3">
                    <p:embed/>
                    <p:pic>
                      <p:nvPicPr>
                        <p:cNvPr id="0" name="Object 4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992" y="2208"/>
                          <a:ext cx="166" cy="24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Line 43"/>
            <p:cNvSpPr>
              <a:spLocks noChangeShapeType="1"/>
            </p:cNvSpPr>
            <p:nvPr/>
          </p:nvSpPr>
          <p:spPr bwMode="auto">
            <a:xfrm flipH="1" flipV="1">
              <a:off x="4848" y="2016"/>
              <a:ext cx="192" cy="0"/>
            </a:xfrm>
            <a:prstGeom prst="line">
              <a:avLst/>
            </a:prstGeom>
            <a:noFill/>
            <a:ln w="12700">
              <a:solidFill>
                <a:srgbClr val="CC00CC"/>
              </a:solidFill>
              <a:round/>
            </a:ln>
          </p:spPr>
          <p:txBody>
            <a:bodyPr wrap="none"/>
            <a:lstStyle/>
            <a:p>
              <a:pPr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10" name="Rectangle 44" descr="蓝色砂纸"/>
            <p:cNvSpPr>
              <a:spLocks noChangeArrowheads="1"/>
            </p:cNvSpPr>
            <p:nvPr/>
          </p:nvSpPr>
          <p:spPr bwMode="auto">
            <a:xfrm>
              <a:off x="3456" y="2016"/>
              <a:ext cx="1392" cy="576"/>
            </a:xfrm>
            <a:prstGeom prst="rect">
              <a:avLst/>
            </a:prstGeom>
            <a:blipFill dpi="0" rotWithShape="0">
              <a:blip r:embed="rId1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tailEnd type="none" w="sm" len="lg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11" name="Text Box 45"/>
            <p:cNvSpPr txBox="1">
              <a:spLocks noChangeArrowheads="1"/>
            </p:cNvSpPr>
            <p:nvPr/>
          </p:nvSpPr>
          <p:spPr bwMode="auto">
            <a:xfrm>
              <a:off x="3552" y="1792"/>
              <a:ext cx="129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+  +  +  +  +  +</a:t>
              </a:r>
            </a:p>
          </p:txBody>
        </p:sp>
        <p:graphicFrame>
          <p:nvGraphicFramePr>
            <p:cNvPr id="8199" name="Object 46"/>
            <p:cNvGraphicFramePr>
              <a:graphicFrameLocks noChangeAspect="1"/>
            </p:cNvGraphicFramePr>
            <p:nvPr/>
          </p:nvGraphicFramePr>
          <p:xfrm>
            <a:off x="4896" y="1776"/>
            <a:ext cx="190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82" name="Equation" r:id="rId14" imgW="5486400" imgH="7010400" progId="Equation.3">
                    <p:embed/>
                  </p:oleObj>
                </mc:Choice>
                <mc:Fallback>
                  <p:oleObj name="Equation" r:id="rId14" imgW="5486400" imgH="7010400" progId="Equation.3">
                    <p:embed/>
                    <p:pic>
                      <p:nvPicPr>
                        <p:cNvPr id="0" name="Object 4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896" y="1776"/>
                          <a:ext cx="190" cy="23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0" name="Object 47"/>
            <p:cNvGraphicFramePr>
              <a:graphicFrameLocks noChangeAspect="1"/>
            </p:cNvGraphicFramePr>
            <p:nvPr/>
          </p:nvGraphicFramePr>
          <p:xfrm>
            <a:off x="4848" y="2592"/>
            <a:ext cx="336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83" name="Equation" r:id="rId16" imgW="9753600" imgH="7010400" progId="Equation.3">
                    <p:embed/>
                  </p:oleObj>
                </mc:Choice>
                <mc:Fallback>
                  <p:oleObj name="Equation" r:id="rId16" imgW="9753600" imgH="7010400" progId="Equation.3">
                    <p:embed/>
                    <p:pic>
                      <p:nvPicPr>
                        <p:cNvPr id="0" name="Object 4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848" y="2592"/>
                          <a:ext cx="336" cy="23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00" name="Rectangle 48"/>
            <p:cNvSpPr>
              <a:spLocks noChangeArrowheads="1"/>
            </p:cNvSpPr>
            <p:nvPr/>
          </p:nvSpPr>
          <p:spPr bwMode="auto">
            <a:xfrm>
              <a:off x="3456" y="2592"/>
              <a:ext cx="1392" cy="144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13" name="Text Box 49"/>
            <p:cNvSpPr txBox="1">
              <a:spLocks noChangeArrowheads="1"/>
            </p:cNvSpPr>
            <p:nvPr/>
          </p:nvSpPr>
          <p:spPr bwMode="auto">
            <a:xfrm>
              <a:off x="3504" y="2592"/>
              <a:ext cx="1584" cy="1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4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-  -   -   -   -   -</a:t>
              </a:r>
            </a:p>
          </p:txBody>
        </p:sp>
        <p:sp>
          <p:nvSpPr>
            <p:cNvPr id="8214" name="Line 50"/>
            <p:cNvSpPr>
              <a:spLocks noChangeShapeType="1"/>
            </p:cNvSpPr>
            <p:nvPr/>
          </p:nvSpPr>
          <p:spPr bwMode="auto">
            <a:xfrm>
              <a:off x="4080" y="201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15" name="Line 51"/>
            <p:cNvSpPr>
              <a:spLocks noChangeShapeType="1"/>
            </p:cNvSpPr>
            <p:nvPr/>
          </p:nvSpPr>
          <p:spPr bwMode="auto">
            <a:xfrm>
              <a:off x="4272" y="201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8201" name="Object 52"/>
            <p:cNvGraphicFramePr>
              <a:graphicFrameLocks noChangeAspect="1"/>
            </p:cNvGraphicFramePr>
            <p:nvPr/>
          </p:nvGraphicFramePr>
          <p:xfrm>
            <a:off x="3648" y="2112"/>
            <a:ext cx="26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84" name="Equation" r:id="rId18" imgW="3962400" imgH="5181600" progId="Equation.3">
                    <p:embed/>
                  </p:oleObj>
                </mc:Choice>
                <mc:Fallback>
                  <p:oleObj name="Equation" r:id="rId18" imgW="3962400" imgH="5181600" progId="Equation.3">
                    <p:embed/>
                    <p:pic>
                      <p:nvPicPr>
                        <p:cNvPr id="0" name="Object 5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648" y="2112"/>
                          <a:ext cx="265" cy="33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6" name="Line 53"/>
            <p:cNvSpPr>
              <a:spLocks noChangeShapeType="1"/>
            </p:cNvSpPr>
            <p:nvPr/>
          </p:nvSpPr>
          <p:spPr bwMode="auto">
            <a:xfrm flipH="1" flipV="1">
              <a:off x="4848" y="2592"/>
              <a:ext cx="192" cy="0"/>
            </a:xfrm>
            <a:prstGeom prst="line">
              <a:avLst/>
            </a:prstGeom>
            <a:noFill/>
            <a:ln w="12700">
              <a:solidFill>
                <a:srgbClr val="CC00CC"/>
              </a:solidFill>
              <a:round/>
            </a:ln>
          </p:spPr>
          <p:txBody>
            <a:bodyPr wrap="none"/>
            <a:lstStyle/>
            <a:p>
              <a:pPr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17" name="Line 54"/>
            <p:cNvSpPr>
              <a:spLocks noChangeShapeType="1"/>
            </p:cNvSpPr>
            <p:nvPr/>
          </p:nvSpPr>
          <p:spPr bwMode="auto">
            <a:xfrm>
              <a:off x="3648" y="201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18" name="Line 55"/>
            <p:cNvSpPr>
              <a:spLocks noChangeShapeType="1"/>
            </p:cNvSpPr>
            <p:nvPr/>
          </p:nvSpPr>
          <p:spPr bwMode="auto">
            <a:xfrm>
              <a:off x="3880" y="201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19" name="Line 56"/>
            <p:cNvSpPr>
              <a:spLocks noChangeShapeType="1"/>
            </p:cNvSpPr>
            <p:nvPr/>
          </p:nvSpPr>
          <p:spPr bwMode="auto">
            <a:xfrm>
              <a:off x="4704" y="201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20" name="Line 57"/>
            <p:cNvSpPr>
              <a:spLocks noChangeShapeType="1"/>
            </p:cNvSpPr>
            <p:nvPr/>
          </p:nvSpPr>
          <p:spPr bwMode="auto">
            <a:xfrm>
              <a:off x="4488" y="201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</p:spPr>
          <p:txBody>
            <a:bodyPr/>
            <a:lstStyle/>
            <a:p>
              <a:pPr>
                <a:buFontTx/>
                <a:buNone/>
              </a:pPr>
              <a:endParaRPr lang="zh-CN" altLang="en-US" sz="18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325744" y="4987290"/>
            <a:ext cx="5596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保持通电：电势差</a:t>
            </a:r>
            <a:r>
              <a:rPr lang="en-US" altLang="zh-CN" sz="36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lang="zh-CN" altLang="en-US" sz="36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不变。</a:t>
            </a:r>
            <a:endParaRPr lang="zh-CN" altLang="en-US" sz="3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十八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638810"/>
            <a:ext cx="12039600" cy="139065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5863590" y="3035935"/>
            <a:ext cx="4621530" cy="583565"/>
            <a:chOff x="1402" y="3852"/>
            <a:chExt cx="7278" cy="919"/>
          </a:xfrm>
        </p:grpSpPr>
        <p:sp>
          <p:nvSpPr>
            <p:cNvPr id="31747" name="Rectangle 3"/>
            <p:cNvSpPr>
              <a:spLocks noChangeArrowheads="1"/>
            </p:cNvSpPr>
            <p:nvPr/>
          </p:nvSpPr>
          <p:spPr bwMode="auto">
            <a:xfrm>
              <a:off x="1402" y="3852"/>
              <a:ext cx="5040" cy="91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zh-CN" sz="3200">
                  <a:solidFill>
                    <a:srgbClr val="00000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电容器的并联：</a:t>
              </a:r>
              <a:endParaRPr lang="zh-CN" altLang="en-US" sz="32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  <p:graphicFrame>
          <p:nvGraphicFramePr>
            <p:cNvPr id="31748" name="Object 4"/>
            <p:cNvGraphicFramePr>
              <a:graphicFrameLocks noChangeAspect="1"/>
            </p:cNvGraphicFramePr>
            <p:nvPr/>
          </p:nvGraphicFramePr>
          <p:xfrm>
            <a:off x="5680" y="3889"/>
            <a:ext cx="3000" cy="8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09" name="Equation" r:id="rId5" imgW="17983200" imgH="5181600" progId="Equation.3">
                    <p:embed/>
                  </p:oleObj>
                </mc:Choice>
                <mc:Fallback>
                  <p:oleObj name="Equation" r:id="rId5" imgW="17983200" imgH="5181600" progId="Equation.3">
                    <p:embed/>
                    <p:pic>
                      <p:nvPicPr>
                        <p:cNvPr id="0" name="Object 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680" y="3889"/>
                          <a:ext cx="3000" cy="84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1122680" y="2750820"/>
          <a:ext cx="4464685" cy="1153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0" name="Equation" r:id="rId7" imgW="1638300" imgH="419100" progId="Equation.3">
                  <p:embed/>
                </p:oleObj>
              </mc:Choice>
              <mc:Fallback>
                <p:oleObj name="Equation" r:id="rId7" imgW="1638300" imgH="41910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22680" y="2750820"/>
                        <a:ext cx="4464685" cy="1153795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文本框 60"/>
          <p:cNvSpPr txBox="1"/>
          <p:nvPr/>
        </p:nvSpPr>
        <p:spPr>
          <a:xfrm>
            <a:off x="633095" y="1466850"/>
            <a:ext cx="48958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16025" y="5412740"/>
            <a:ext cx="91776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简单判断方法：未充电的电容器电势差为</a:t>
            </a:r>
            <a:r>
              <a:rPr kumimoji="1" lang="en-US" altLang="zh-CN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</a:t>
            </a:r>
            <a:r>
              <a:rPr kumimoji="1"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，低于充电的电容器。</a:t>
            </a:r>
          </a:p>
          <a:p>
            <a:r>
              <a:rPr kumimoji="1"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因此，电荷在电场力的作用下，从充电的电容器迁移到未充电的电容器上。电场力做正功，电能降低。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88695" y="4134485"/>
            <a:ext cx="1090041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电容增大（</a:t>
            </a:r>
            <a:r>
              <a:rPr lang="en-US" altLang="zh-CN" sz="32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sz="32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倍），</a:t>
            </a:r>
            <a:r>
              <a:rPr lang="zh-CN" altLang="en-US" sz="32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电荷量不变</a:t>
            </a:r>
            <a:r>
              <a:rPr lang="zh-CN" altLang="en-US" sz="32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，所以静电能下降（一半）。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十八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3350" y="608330"/>
            <a:ext cx="11925300" cy="1323975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6022340" y="1433830"/>
            <a:ext cx="48958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681220" y="2852420"/>
          <a:ext cx="4464685" cy="1153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9" name="Equation" r:id="rId7" imgW="1638300" imgH="419100" progId="Equation.3">
                  <p:embed/>
                </p:oleObj>
              </mc:Choice>
              <mc:Fallback>
                <p:oleObj name="Equation" r:id="rId7" imgW="1638300" imgH="41910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81220" y="2852420"/>
                        <a:ext cx="4464685" cy="1153795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1068070" y="2863215"/>
          <a:ext cx="281241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0" name="Equation" r:id="rId9" imgW="23164800" imgH="9448800" progId="Equation.3">
                  <p:embed/>
                </p:oleObj>
              </mc:Choice>
              <mc:Fallback>
                <p:oleObj name="Equation" r:id="rId9" imgW="23164800" imgH="9448800" progId="Equation.3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8070" y="2863215"/>
                        <a:ext cx="2812415" cy="1143000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17245" y="4450080"/>
            <a:ext cx="1090041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距离增大，所以电容减小</a:t>
            </a:r>
            <a:r>
              <a:rPr lang="zh-CN" altLang="en-US" sz="32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。又</a:t>
            </a:r>
            <a:r>
              <a:rPr lang="zh-CN" altLang="en-US" sz="32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电荷量</a:t>
            </a:r>
            <a:r>
              <a:rPr lang="zh-CN" altLang="en-US" sz="32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不变，所以静电能增大。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十八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05" y="578485"/>
            <a:ext cx="11963400" cy="133350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8647430" y="1372870"/>
            <a:ext cx="48958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49985" y="2291080"/>
            <a:ext cx="8575040" cy="781685"/>
            <a:chOff x="980" y="4285"/>
            <a:chExt cx="13504" cy="1231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980" y="4384"/>
              <a:ext cx="9929" cy="91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3200">
                  <a:solidFill>
                    <a:srgbClr val="00000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真空中，半径为</a:t>
              </a:r>
              <a:r>
                <a:rPr lang="en-US" altLang="zh-CN" sz="3200">
                  <a:solidFill>
                    <a:srgbClr val="00000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R</a:t>
              </a:r>
              <a:r>
                <a:rPr lang="zh-CN" altLang="en-US" sz="3200">
                  <a:solidFill>
                    <a:srgbClr val="00000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的孤立带电球体：</a:t>
              </a:r>
            </a:p>
          </p:txBody>
        </p:sp>
        <p:graphicFrame>
          <p:nvGraphicFramePr>
            <p:cNvPr id="31748" name="Object 4"/>
            <p:cNvGraphicFramePr>
              <a:graphicFrameLocks noChangeAspect="1"/>
            </p:cNvGraphicFramePr>
            <p:nvPr/>
          </p:nvGraphicFramePr>
          <p:xfrm>
            <a:off x="10855" y="4285"/>
            <a:ext cx="3629" cy="1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03" name="Equation" r:id="rId6" imgW="685800" imgH="228600" progId="Equation.3">
                    <p:embed/>
                  </p:oleObj>
                </mc:Choice>
                <mc:Fallback>
                  <p:oleObj name="Equation" r:id="rId6" imgW="685800" imgH="228600" progId="Equation.3">
                    <p:embed/>
                    <p:pic>
                      <p:nvPicPr>
                        <p:cNvPr id="0" name="Object 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0855" y="4285"/>
                          <a:ext cx="3629" cy="123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49985" y="3136900"/>
            <a:ext cx="630491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球体没变，所以</a:t>
            </a:r>
            <a:r>
              <a:rPr lang="zh-CN" altLang="en-US" sz="320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电容</a:t>
            </a:r>
            <a:r>
              <a:rPr lang="en-US" altLang="zh-CN" sz="3200" i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</a:t>
            </a:r>
            <a:r>
              <a:rPr lang="zh-CN" altLang="en-US" sz="320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不变</a:t>
            </a:r>
            <a:r>
              <a:rPr lang="zh-CN" altLang="en-US" sz="32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49985" y="3896995"/>
            <a:ext cx="10520680" cy="1014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fontAlgn="auto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均匀带电球体，电荷体密度</a:t>
            </a:r>
            <a:r>
              <a:rPr lang="zh-CN" altLang="en-US" sz="320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ρ</a:t>
            </a: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减小为原来一半，</a:t>
            </a:r>
          </a:p>
          <a:p>
            <a:pPr fontAlgn="auto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那么带电量</a:t>
            </a:r>
            <a:r>
              <a:rPr lang="en-US" altLang="zh-CN" sz="3200" i="1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Q</a:t>
            </a:r>
            <a:r>
              <a:rPr lang="zh-CN" altLang="en-US" sz="320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也减小为原来一半</a:t>
            </a: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275715" y="5199380"/>
          <a:ext cx="1557655" cy="1153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4" name="Equation" r:id="rId8" imgW="571500" imgH="419100" progId="Equation.3">
                  <p:embed/>
                </p:oleObj>
              </mc:Choice>
              <mc:Fallback>
                <p:oleObj name="Equation" r:id="rId8" imgW="571500" imgH="41910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75715" y="5199380"/>
                        <a:ext cx="1557655" cy="1153795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58185" y="5384165"/>
            <a:ext cx="630491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sz="32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所以，静电能为原来的</a:t>
            </a:r>
            <a:r>
              <a:rPr lang="en-US" altLang="zh-CN" sz="32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1/4</a:t>
            </a:r>
            <a:r>
              <a:rPr lang="zh-CN" altLang="en-US" sz="32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十八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10" y="641350"/>
            <a:ext cx="12039600" cy="98107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654810" y="1938020"/>
            <a:ext cx="8575040" cy="781685"/>
            <a:chOff x="980" y="4285"/>
            <a:chExt cx="13504" cy="1231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980" y="4384"/>
              <a:ext cx="9929" cy="91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3200">
                  <a:solidFill>
                    <a:srgbClr val="00000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真空中，半径为</a:t>
              </a:r>
              <a:r>
                <a:rPr lang="en-US" altLang="zh-CN" sz="3200">
                  <a:solidFill>
                    <a:srgbClr val="00000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R</a:t>
              </a:r>
              <a:r>
                <a:rPr lang="zh-CN" altLang="en-US" sz="3200">
                  <a:solidFill>
                    <a:srgbClr val="00000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的孤立带电球体：</a:t>
              </a:r>
            </a:p>
          </p:txBody>
        </p:sp>
        <p:graphicFrame>
          <p:nvGraphicFramePr>
            <p:cNvPr id="31748" name="Object 4"/>
            <p:cNvGraphicFramePr>
              <a:graphicFrameLocks noChangeAspect="1"/>
            </p:cNvGraphicFramePr>
            <p:nvPr/>
          </p:nvGraphicFramePr>
          <p:xfrm>
            <a:off x="10855" y="4285"/>
            <a:ext cx="3629" cy="1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32" name="Equation" r:id="rId7" imgW="685800" imgH="228600" progId="Equation.3">
                    <p:embed/>
                  </p:oleObj>
                </mc:Choice>
                <mc:Fallback>
                  <p:oleObj name="Equation" r:id="rId7" imgW="685800" imgH="228600" progId="Equation.3">
                    <p:embed/>
                    <p:pic>
                      <p:nvPicPr>
                        <p:cNvPr id="0" name="Object 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855" y="4285"/>
                          <a:ext cx="3629" cy="123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1654810" y="2719705"/>
            <a:ext cx="3689350" cy="1153795"/>
            <a:chOff x="2606" y="4283"/>
            <a:chExt cx="5810" cy="1817"/>
          </a:xfrm>
        </p:grpSpPr>
        <p:graphicFrame>
          <p:nvGraphicFramePr>
            <p:cNvPr id="7" name="Object 7"/>
            <p:cNvGraphicFramePr>
              <a:graphicFrameLocks noChangeAspect="1"/>
            </p:cNvGraphicFramePr>
            <p:nvPr>
              <p:custDataLst>
                <p:tags r:id="rId4"/>
              </p:custDataLst>
            </p:nvPr>
          </p:nvGraphicFramePr>
          <p:xfrm>
            <a:off x="5963" y="4283"/>
            <a:ext cx="2453" cy="18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33" name="Equation" r:id="rId9" imgW="571500" imgH="419100" progId="Equation.3">
                    <p:embed/>
                  </p:oleObj>
                </mc:Choice>
                <mc:Fallback>
                  <p:oleObj name="Equation" r:id="rId9" imgW="571500" imgH="419100" progId="Equation.3">
                    <p:embed/>
                    <p:pic>
                      <p:nvPicPr>
                        <p:cNvPr id="0" name="Object 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963" y="4283"/>
                          <a:ext cx="2453" cy="1817"/>
                        </a:xfrm>
                        <a:prstGeom prst="rect">
                          <a:avLst/>
                        </a:prstGeom>
                        <a:noFill/>
                        <a:ln w="12700" cap="flat" cmpd="sng">
                          <a:noFill/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2606" y="4732"/>
              <a:ext cx="2953" cy="91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3200">
                  <a:solidFill>
                    <a:srgbClr val="00000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静电能为：</a:t>
              </a:r>
            </a:p>
          </p:txBody>
        </p:sp>
      </p:grpSp>
      <p:graphicFrame>
        <p:nvGraphicFramePr>
          <p:cNvPr id="6" name="Object 7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654810" y="4144328"/>
          <a:ext cx="5988685" cy="125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4" name="Equation" r:id="rId11" imgW="2197100" imgH="457200" progId="Equation.3">
                  <p:embed/>
                </p:oleObj>
              </mc:Choice>
              <mc:Fallback>
                <p:oleObj name="Equation" r:id="rId11" imgW="2197100" imgH="45720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54810" y="4144328"/>
                        <a:ext cx="5988685" cy="1259840"/>
                      </a:xfrm>
                      <a:prstGeom prst="rect">
                        <a:avLst/>
                      </a:prstGeom>
                      <a:noFill/>
                      <a:ln w="12700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十八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6200" y="579755"/>
            <a:ext cx="12039600" cy="145732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223125" y="1945005"/>
            <a:ext cx="4892675" cy="1150620"/>
            <a:chOff x="2261" y="3970"/>
            <a:chExt cx="7705" cy="1812"/>
          </a:xfrm>
        </p:grpSpPr>
        <p:graphicFrame>
          <p:nvGraphicFramePr>
            <p:cNvPr id="23560" name="Object 8"/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5308" y="3970"/>
            <a:ext cx="4658" cy="1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1" name="Equation" r:id="rId10" imgW="1168400" imgH="457200" progId="Equation.3">
                    <p:embed/>
                  </p:oleObj>
                </mc:Choice>
                <mc:Fallback>
                  <p:oleObj name="Equation" r:id="rId10" imgW="1168400" imgH="457200" progId="Equation.3">
                    <p:embed/>
                    <p:pic>
                      <p:nvPicPr>
                        <p:cNvPr id="0" name="Object 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308" y="3970"/>
                          <a:ext cx="4658" cy="1812"/>
                        </a:xfrm>
                        <a:prstGeom prst="rect">
                          <a:avLst/>
                        </a:prstGeom>
                        <a:noFill/>
                        <a:ln w="12700" cap="flat" cmpd="sng">
                          <a:noFill/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2261" y="4370"/>
              <a:ext cx="5041" cy="91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3200">
                  <a:solidFill>
                    <a:srgbClr val="00000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其静电能：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56845" y="2037080"/>
            <a:ext cx="6798945" cy="965835"/>
            <a:chOff x="779" y="3135"/>
            <a:chExt cx="10707" cy="1521"/>
          </a:xfrm>
        </p:grpSpPr>
        <p:graphicFrame>
          <p:nvGraphicFramePr>
            <p:cNvPr id="5" name="Object 8"/>
            <p:cNvGraphicFramePr>
              <a:graphicFrameLocks noChangeAspect="1"/>
            </p:cNvGraphicFramePr>
            <p:nvPr>
              <p:custDataLst>
                <p:tags r:id="rId6"/>
              </p:custDataLst>
            </p:nvPr>
          </p:nvGraphicFramePr>
          <p:xfrm>
            <a:off x="7744" y="3135"/>
            <a:ext cx="3742" cy="1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2" name="Equation" r:id="rId12" imgW="23164800" imgH="9448800" progId="Equation.3">
                    <p:embed/>
                  </p:oleObj>
                </mc:Choice>
                <mc:Fallback>
                  <p:oleObj name="Equation" r:id="rId12" imgW="23164800" imgH="9448800" progId="Equation.3">
                    <p:embed/>
                    <p:pic>
                      <p:nvPicPr>
                        <p:cNvPr id="0" name="Object 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7744" y="3135"/>
                          <a:ext cx="3742" cy="1521"/>
                        </a:xfrm>
                        <a:prstGeom prst="rect">
                          <a:avLst/>
                        </a:prstGeom>
                        <a:noFill/>
                        <a:ln w="12700" cap="flat" cmpd="sng">
                          <a:noFill/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779" y="3436"/>
              <a:ext cx="7327" cy="91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3200">
                  <a:solidFill>
                    <a:srgbClr val="00000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平行板电容器电容公式：</a:t>
              </a:r>
            </a:p>
          </p:txBody>
        </p:sp>
      </p:grp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10820" y="3137535"/>
            <a:ext cx="968756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依题意，插入电介质前后，相对电容率由</a:t>
            </a:r>
            <a:r>
              <a:rPr lang="en-US" altLang="zh-CN" sz="32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32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增大到</a:t>
            </a:r>
            <a:r>
              <a:rPr lang="zh-CN" altLang="en-US" sz="32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ε</a:t>
            </a:r>
            <a:r>
              <a:rPr lang="en-US" altLang="zh-CN" sz="3200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r</a:t>
            </a:r>
            <a:r>
              <a:rPr lang="zh-CN" altLang="en-US" sz="32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26060" y="3781425"/>
            <a:ext cx="10314305" cy="1165225"/>
            <a:chOff x="2261" y="3942"/>
            <a:chExt cx="16243" cy="1835"/>
          </a:xfrm>
        </p:grpSpPr>
        <p:graphicFrame>
          <p:nvGraphicFramePr>
            <p:cNvPr id="11" name="Object 8"/>
            <p:cNvGraphicFramePr>
              <a:graphicFrameLocks noChangeAspect="1"/>
            </p:cNvGraphicFramePr>
            <p:nvPr>
              <p:custDataLst>
                <p:tags r:id="rId5"/>
              </p:custDataLst>
            </p:nvPr>
          </p:nvGraphicFramePr>
          <p:xfrm>
            <a:off x="9117" y="3942"/>
            <a:ext cx="9387" cy="18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3" name="Equation" r:id="rId14" imgW="2324100" imgH="457200" progId="Equation.3">
                    <p:embed/>
                  </p:oleObj>
                </mc:Choice>
                <mc:Fallback>
                  <p:oleObj name="Equation" r:id="rId14" imgW="2324100" imgH="457200" progId="Equation.3">
                    <p:embed/>
                    <p:pic>
                      <p:nvPicPr>
                        <p:cNvPr id="0" name="Object 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9117" y="3942"/>
                          <a:ext cx="9387" cy="1835"/>
                        </a:xfrm>
                        <a:prstGeom prst="rect">
                          <a:avLst/>
                        </a:prstGeom>
                        <a:noFill/>
                        <a:ln w="12700" cap="flat" cmpd="sng">
                          <a:noFill/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2261" y="4370"/>
              <a:ext cx="8499" cy="91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3200">
                  <a:solidFill>
                    <a:srgbClr val="00000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因此，静电能改变量为：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23190" y="5138420"/>
            <a:ext cx="11139805" cy="1046480"/>
            <a:chOff x="194" y="8092"/>
            <a:chExt cx="17543" cy="1648"/>
          </a:xfrm>
        </p:grpSpPr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194" y="8327"/>
              <a:ext cx="3661" cy="91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3200">
                  <a:solidFill>
                    <a:srgbClr val="00000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电场力做功：</a:t>
              </a:r>
            </a:p>
          </p:txBody>
        </p:sp>
        <p:graphicFrame>
          <p:nvGraphicFramePr>
            <p:cNvPr id="15" name="Object 8"/>
            <p:cNvGraphicFramePr>
              <a:graphicFrameLocks noChangeAspect="1"/>
            </p:cNvGraphicFramePr>
            <p:nvPr>
              <p:custDataLst>
                <p:tags r:id="rId4"/>
              </p:custDataLst>
            </p:nvPr>
          </p:nvGraphicFramePr>
          <p:xfrm>
            <a:off x="3991" y="8092"/>
            <a:ext cx="7100" cy="16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4" name="Equation" r:id="rId16" imgW="1955800" imgH="457200" progId="Equation.3">
                    <p:embed/>
                  </p:oleObj>
                </mc:Choice>
                <mc:Fallback>
                  <p:oleObj name="Equation" r:id="rId16" imgW="1955800" imgH="457200" progId="Equation.3">
                    <p:embed/>
                    <p:pic>
                      <p:nvPicPr>
                        <p:cNvPr id="0" name="Object 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991" y="8092"/>
                          <a:ext cx="7100" cy="1649"/>
                        </a:xfrm>
                        <a:prstGeom prst="rect">
                          <a:avLst/>
                        </a:prstGeom>
                        <a:noFill/>
                        <a:ln w="12700" cap="flat" cmpd="sng">
                          <a:noFill/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11375" y="8457"/>
              <a:ext cx="6363" cy="91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3200">
                  <a:solidFill>
                    <a:srgbClr val="00000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即，电场力做</a:t>
              </a:r>
              <a:r>
                <a:rPr lang="zh-CN" altLang="en-US" sz="3200">
                  <a:solidFill>
                    <a:srgbClr val="FF000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正</a:t>
              </a:r>
              <a:r>
                <a:rPr lang="zh-CN" altLang="en-US" sz="3200">
                  <a:solidFill>
                    <a:srgbClr val="00000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功。</a:t>
              </a: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十八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642620"/>
            <a:ext cx="12039600" cy="10287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207135" y="1809115"/>
            <a:ext cx="4986020" cy="1117600"/>
            <a:chOff x="1402" y="3470"/>
            <a:chExt cx="7852" cy="1760"/>
          </a:xfrm>
        </p:grpSpPr>
        <p:sp>
          <p:nvSpPr>
            <p:cNvPr id="31747" name="Rectangle 3"/>
            <p:cNvSpPr>
              <a:spLocks noChangeArrowheads="1"/>
            </p:cNvSpPr>
            <p:nvPr/>
          </p:nvSpPr>
          <p:spPr bwMode="auto">
            <a:xfrm>
              <a:off x="1402" y="3852"/>
              <a:ext cx="5040" cy="91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zh-CN" sz="3200">
                  <a:solidFill>
                    <a:srgbClr val="00000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电容器的串联：</a:t>
              </a:r>
              <a:endParaRPr lang="zh-CN" altLang="en-US" sz="32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  <p:graphicFrame>
          <p:nvGraphicFramePr>
            <p:cNvPr id="31748" name="Object 4"/>
            <p:cNvGraphicFramePr>
              <a:graphicFrameLocks noChangeAspect="1"/>
            </p:cNvGraphicFramePr>
            <p:nvPr/>
          </p:nvGraphicFramePr>
          <p:xfrm>
            <a:off x="5882" y="3470"/>
            <a:ext cx="3372" cy="1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80" name="Equation" r:id="rId5" imgW="825500" imgH="431800" progId="Equation.3">
                    <p:embed/>
                  </p:oleObj>
                </mc:Choice>
                <mc:Fallback>
                  <p:oleObj name="Equation" r:id="rId5" imgW="825500" imgH="431800" progId="Equation.3">
                    <p:embed/>
                    <p:pic>
                      <p:nvPicPr>
                        <p:cNvPr id="0" name="Object 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882" y="3470"/>
                          <a:ext cx="3372" cy="176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6629400" y="1833245"/>
          <a:ext cx="385254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1" name="Equation" r:id="rId7" imgW="1485900" imgH="431800" progId="Equation.3">
                  <p:embed/>
                </p:oleObj>
              </mc:Choice>
              <mc:Fallback>
                <p:oleObj name="Equation" r:id="rId7" imgW="1485900" imgH="4318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29400" y="1833245"/>
                        <a:ext cx="3852545" cy="1117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207135" y="3253740"/>
            <a:ext cx="6102985" cy="1083310"/>
            <a:chOff x="1402" y="3458"/>
            <a:chExt cx="9611" cy="1706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402" y="3852"/>
              <a:ext cx="5040" cy="91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zh-CN" sz="3200">
                  <a:solidFill>
                    <a:srgbClr val="00000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</a:rPr>
                <a:t>电容组静电能：</a:t>
              </a:r>
              <a:endParaRPr lang="zh-CN" altLang="en-US" sz="32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endParaRPr>
            </a:p>
          </p:txBody>
        </p:sp>
        <p:graphicFrame>
          <p:nvGraphicFramePr>
            <p:cNvPr id="8" name="Object 4"/>
            <p:cNvGraphicFramePr>
              <a:graphicFrameLocks noChangeAspect="1"/>
            </p:cNvGraphicFramePr>
            <p:nvPr/>
          </p:nvGraphicFramePr>
          <p:xfrm>
            <a:off x="5717" y="3458"/>
            <a:ext cx="5296" cy="1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82" name="Equation" r:id="rId9" imgW="1219200" imgH="393700" progId="Equation.3">
                    <p:embed/>
                  </p:oleObj>
                </mc:Choice>
                <mc:Fallback>
                  <p:oleObj name="Equation" r:id="rId9" imgW="1219200" imgH="393700" progId="Equation.3">
                    <p:embed/>
                    <p:pic>
                      <p:nvPicPr>
                        <p:cNvPr id="0" name="Object 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717" y="3458"/>
                          <a:ext cx="5296" cy="170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/>
        </p:nvSpPr>
        <p:spPr>
          <a:xfrm>
            <a:off x="18415" y="18415"/>
            <a:ext cx="36487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十八</a:t>
            </a:r>
            <a:r>
              <a:rPr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</a:t>
            </a:r>
            <a:r>
              <a:rPr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" y="534035"/>
            <a:ext cx="12077700" cy="3619500"/>
          </a:xfrm>
          <a:prstGeom prst="rect">
            <a:avLst/>
          </a:prstGeom>
        </p:spPr>
      </p:pic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42570" y="2962275"/>
            <a:ext cx="851916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zh-CN" sz="24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解：</a:t>
            </a:r>
            <a:r>
              <a:rPr lang="zh-CN" altLang="zh-CN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</a:t>
            </a:r>
            <a:r>
              <a:rPr lang="en-US" altLang="zh-CN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zh-CN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</a:t>
            </a:r>
            <a:r>
              <a:rPr lang="zh-CN" altLang="zh-CN" sz="24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假设内球壳带电量为</a:t>
            </a:r>
            <a:r>
              <a:rPr lang="en-US" altLang="zh-CN" sz="2400" b="1" i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q'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。由高斯定理得，球壳之间和外球壳以外的电场强度</a:t>
            </a:r>
            <a:r>
              <a:rPr lang="en-US" altLang="zh-CN" sz="2400" b="1" i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</a:t>
            </a:r>
            <a:r>
              <a:rPr lang="en-US" altLang="zh-CN" sz="2400" b="1" baseline="-2500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和</a:t>
            </a:r>
            <a:r>
              <a:rPr lang="en-US" altLang="zh-CN" sz="2400" b="1" i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E</a:t>
            </a:r>
            <a:r>
              <a:rPr lang="en-US" altLang="zh-CN" sz="2400" b="1" baseline="-25000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分别为：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9226550" y="1631950"/>
            <a:ext cx="900430" cy="1014095"/>
            <a:chOff x="14530" y="2570"/>
            <a:chExt cx="1418" cy="1597"/>
          </a:xfrm>
        </p:grpSpPr>
        <p:sp>
          <p:nvSpPr>
            <p:cNvPr id="3" name="文本框 2"/>
            <p:cNvSpPr txBox="1"/>
            <p:nvPr/>
          </p:nvSpPr>
          <p:spPr>
            <a:xfrm>
              <a:off x="15280" y="3345"/>
              <a:ext cx="669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4530" y="2570"/>
              <a:ext cx="750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800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871585" y="1449070"/>
            <a:ext cx="2899410" cy="2912110"/>
            <a:chOff x="13971" y="2282"/>
            <a:chExt cx="4566" cy="4586"/>
          </a:xfrm>
        </p:grpSpPr>
        <p:sp>
          <p:nvSpPr>
            <p:cNvPr id="6" name="椭圆 5"/>
            <p:cNvSpPr/>
            <p:nvPr/>
          </p:nvSpPr>
          <p:spPr>
            <a:xfrm>
              <a:off x="13971" y="2282"/>
              <a:ext cx="4567" cy="4586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7656" y="2570"/>
              <a:ext cx="844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800" b="1" baseline="-2500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375140" y="1929765"/>
            <a:ext cx="1929130" cy="1927860"/>
            <a:chOff x="14764" y="3039"/>
            <a:chExt cx="3038" cy="3036"/>
          </a:xfrm>
        </p:grpSpPr>
        <p:sp>
          <p:nvSpPr>
            <p:cNvPr id="5" name="椭圆 4"/>
            <p:cNvSpPr/>
            <p:nvPr/>
          </p:nvSpPr>
          <p:spPr>
            <a:xfrm>
              <a:off x="14764" y="3115"/>
              <a:ext cx="3039" cy="2961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6555" y="3039"/>
              <a:ext cx="844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800" b="1" baseline="-2500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98500" y="3792220"/>
            <a:ext cx="8676640" cy="980440"/>
            <a:chOff x="1100" y="5972"/>
            <a:chExt cx="13664" cy="1544"/>
          </a:xfrm>
        </p:grpSpPr>
        <p:graphicFrame>
          <p:nvGraphicFramePr>
            <p:cNvPr id="31748" name="Object 4"/>
            <p:cNvGraphicFramePr>
              <a:graphicFrameLocks noChangeAspect="1"/>
            </p:cNvGraphicFramePr>
            <p:nvPr/>
          </p:nvGraphicFramePr>
          <p:xfrm>
            <a:off x="1100" y="5972"/>
            <a:ext cx="10037" cy="1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99" name="Equation" r:id="rId5" imgW="2857500" imgH="431800" progId="Equation.3">
                    <p:embed/>
                  </p:oleObj>
                </mc:Choice>
                <mc:Fallback>
                  <p:oleObj name="Equation" r:id="rId5" imgW="2857500" imgH="431800" progId="Equation.3">
                    <p:embed/>
                    <p:pic>
                      <p:nvPicPr>
                        <p:cNvPr id="0" name="Object 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00" y="5972"/>
                          <a:ext cx="10037" cy="154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文本框 14"/>
            <p:cNvSpPr txBox="1"/>
            <p:nvPr/>
          </p:nvSpPr>
          <p:spPr>
            <a:xfrm>
              <a:off x="12110" y="6382"/>
              <a:ext cx="2654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(R ≤ r 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≤ 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2R)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15950" y="5574665"/>
            <a:ext cx="8335010" cy="980440"/>
            <a:chOff x="855" y="7803"/>
            <a:chExt cx="13126" cy="1544"/>
          </a:xfrm>
        </p:grpSpPr>
        <p:graphicFrame>
          <p:nvGraphicFramePr>
            <p:cNvPr id="13" name="Object 4"/>
            <p:cNvGraphicFramePr>
              <a:graphicFrameLocks noChangeAspect="1"/>
            </p:cNvGraphicFramePr>
            <p:nvPr/>
          </p:nvGraphicFramePr>
          <p:xfrm>
            <a:off x="855" y="7803"/>
            <a:ext cx="9769" cy="1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00" name="Equation" r:id="rId7" imgW="2781300" imgH="431800" progId="Equation.3">
                    <p:embed/>
                  </p:oleObj>
                </mc:Choice>
                <mc:Fallback>
                  <p:oleObj name="Equation" r:id="rId7" imgW="2781300" imgH="431800" progId="Equation.3">
                    <p:embed/>
                    <p:pic>
                      <p:nvPicPr>
                        <p:cNvPr id="0" name="Object 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55" y="7803"/>
                          <a:ext cx="9769" cy="154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文本框 15"/>
            <p:cNvSpPr txBox="1"/>
            <p:nvPr/>
          </p:nvSpPr>
          <p:spPr>
            <a:xfrm>
              <a:off x="12148" y="8213"/>
              <a:ext cx="183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(r </a:t>
              </a:r>
              <a:r>
                <a:rPr lang="zh-CN" altLang="en-US" sz="24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≥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2R)</a:t>
              </a:r>
            </a:p>
          </p:txBody>
        </p:sp>
      </p:grp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615950" y="4902200"/>
            <a:ext cx="590931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（注意两球壳之间的相对电容率</a:t>
            </a:r>
            <a:r>
              <a:rPr lang="zh-CN" altLang="en-US" sz="24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ε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r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= 2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085,&quot;width&quot;:18780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-188071897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-188071897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-188071897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-188071897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95,&quot;width&quot;:18960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-178997954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-178997954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-178997954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-178997954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670</Words>
  <Application>Microsoft Office PowerPoint</Application>
  <PresentationFormat>宽屏</PresentationFormat>
  <Paragraphs>69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仿宋</vt:lpstr>
      <vt:lpstr>华文楷体</vt:lpstr>
      <vt:lpstr>微软雅黑</vt:lpstr>
      <vt:lpstr>Arial</vt:lpstr>
      <vt:lpstr>Cambria Math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Suthing</cp:lastModifiedBy>
  <cp:revision>310</cp:revision>
  <dcterms:created xsi:type="dcterms:W3CDTF">2019-06-19T02:08:00Z</dcterms:created>
  <dcterms:modified xsi:type="dcterms:W3CDTF">2020-05-26T14:21:10Z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