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63" d="100"/>
          <a:sy n="63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7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23.wmf"/><Relationship Id="rId1" Type="http://schemas.openxmlformats.org/officeDocument/2006/relationships/image" Target="../media/image7.wmf"/><Relationship Id="rId5" Type="http://schemas.openxmlformats.org/officeDocument/2006/relationships/image" Target="../media/image37.wmf"/><Relationship Id="rId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FDFA4-C9B9-A245-908D-003496756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0F9966-A618-EE42-BAB2-C3B09D8C3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03C51-F4B3-164E-8227-59062A4C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E4B-17A2-1345-8EEA-DA42D5001BB4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4437B-2282-C146-8219-6C92F326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FA5F4-D0ED-B74F-97DE-C0F56E2D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4C36-262F-744D-A06E-D615621FA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84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271C8-C666-6C45-80F2-A09F78B3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A0F28E-40D5-A944-81E8-10C55264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43E66-A976-D141-A5F0-89F9D8F2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E4B-17A2-1345-8EEA-DA42D5001BB4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36803-BCED-894A-9D17-C522B9F1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A7B46-D8CD-6B4B-BE60-E0BDFC30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4C36-262F-744D-A06E-D615621FA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7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84611-D1CD-DB4A-A893-ED9632C64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134288-0960-1045-86F2-9CEEA82BE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B8B0D-B280-4A4B-A2E4-098BBBB9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E4B-17A2-1345-8EEA-DA42D5001BB4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B1C6A-02E3-2A41-B4F1-825FD99F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FCAA2-A494-AA45-8970-1C727036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4C36-262F-744D-A06E-D615621FA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23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ED937-8227-4E45-BD25-CAA2222E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21FCE-23AF-9A47-84EF-ACAB58A4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BBC31-4117-2B4C-94A2-E3ACCA2E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E4B-17A2-1345-8EEA-DA42D5001BB4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F0EE8-3870-884A-8E3C-6861829C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40F47-7413-414F-BBD9-23499E76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4C36-262F-744D-A06E-D615621FA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35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9750B-B906-EC4C-9792-E117C01F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ECF0A-BFEA-274D-8856-489C07661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2A07A-8279-FC4C-884A-5EB9E013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E4B-17A2-1345-8EEA-DA42D5001BB4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B1928-74F9-E84B-A0CB-A3D2AF07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E0FA7-6B46-F649-9DD3-93A5B7CA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4C36-262F-744D-A06E-D615621FA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78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05B62-5AAB-3648-8E78-1AFFCC16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C607E-E450-F249-B9D3-0272C3162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FB839-7012-9F4C-991A-C0B5073E9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E09FC-59BE-0240-8F76-518E415D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E4B-17A2-1345-8EEA-DA42D5001BB4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C9993-B77E-E74D-AAFB-3E60A72B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F100D-D8F2-2744-99F7-10F69000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4C36-262F-744D-A06E-D615621FA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09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5F336-5439-5E48-8EC8-53AD95C0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C8BF1D-7788-674B-850F-F27CDDF16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026D2-A4A6-3749-96BF-75B2D923D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539992-7103-1F48-BD26-99B11FA6A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FEEDE2-52B1-DD49-8B9A-3281E7B25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41E3AF-FDF5-F442-8F7B-8343D0C7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E4B-17A2-1345-8EEA-DA42D5001BB4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94ECE5-E04D-F249-B734-D1529D7D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82F5DE-2FE1-1946-B776-906D19BE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4C36-262F-744D-A06E-D615621FA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21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7B060-2AE9-AC47-AA2C-DE275D49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2E01B4-A0D6-734E-A078-E5B488EA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E4B-17A2-1345-8EEA-DA42D5001BB4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09DACD-FD7A-7E40-AB17-84C782A7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0CDDA3-9F07-7345-958B-EBFD22E9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4C36-262F-744D-A06E-D615621FA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02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90EE6-7B69-6C4D-A2F5-E88757D5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E4B-17A2-1345-8EEA-DA42D5001BB4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869C83-44C2-E747-92E5-322E5C4C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91C4F-ADF2-4443-8E1C-DF8585E1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4C36-262F-744D-A06E-D615621FA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43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745D3-DFF5-0047-A07E-400C2E2B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5CAF9-384B-A948-84EF-03158111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D4FE4-A9C0-DD42-B86B-CC7D4DBF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031F6-23D1-8C46-9552-0A308ED8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E4B-17A2-1345-8EEA-DA42D5001BB4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28BA9-F13F-814B-9591-3DB0A49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1C18D-F5EE-9647-AE33-AA242142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4C36-262F-744D-A06E-D615621FA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10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004D1-39D2-6246-AD03-39686551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AAC1CC-70FF-B74A-9811-53FF55F83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F2142-2048-A24E-B9D8-91DA00D2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30ABB-A1C9-DB49-9A61-74C867B1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E4B-17A2-1345-8EEA-DA42D5001BB4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23BF7-BFCB-FB4F-A2F0-A854F39F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C8053-B43E-D143-8C76-221B9021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4C36-262F-744D-A06E-D615621FA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9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ABF286-91F8-974D-9FFE-33ACAE05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A07F5-5F2E-7749-8FBB-06F67204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1385D-8B16-3640-B8CD-E77839420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6E4B-17A2-1345-8EEA-DA42D5001BB4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1AFAC-31C4-D241-835B-025A7A794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673B6-7986-174C-9E65-30418D0CF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4C36-262F-744D-A06E-D615621FA1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11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gif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gif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0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image" Target="../media/image35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34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7.wmf"/><Relationship Id="rId3" Type="http://schemas.openxmlformats.org/officeDocument/2006/relationships/image" Target="../media/image38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5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九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87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39" y="244986"/>
            <a:ext cx="10643146" cy="2362322"/>
          </a:xfrm>
          <a:prstGeom prst="rect">
            <a:avLst/>
          </a:prstGeom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23639" y="298614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霍</a:t>
            </a:r>
            <a:r>
              <a:rPr lang="zh-CN" altLang="en-US" sz="2000" dirty="0" smtClean="0">
                <a:solidFill>
                  <a:schemeClr val="tx1"/>
                </a:solidFill>
              </a:rPr>
              <a:t>尔电压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338499"/>
              </p:ext>
            </p:extLst>
          </p:nvPr>
        </p:nvGraphicFramePr>
        <p:xfrm>
          <a:off x="1912893" y="2804681"/>
          <a:ext cx="1447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4" imgW="723600" imgH="393480" progId="Equation.DSMT4">
                  <p:embed/>
                </p:oleObj>
              </mc:Choice>
              <mc:Fallback>
                <p:oleObj name="Equation" r:id="rId4" imgW="723600" imgH="393480" progId="Equation.DSMT4">
                  <p:embed/>
                  <p:pic>
                    <p:nvPicPr>
                      <p:cNvPr id="20" name="对象 1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2893" y="2804681"/>
                        <a:ext cx="1447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23639" y="3695329"/>
            <a:ext cx="39180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其中</a:t>
            </a:r>
            <a:r>
              <a:rPr lang="en-US" altLang="zh-CN" sz="2000" dirty="0" smtClean="0">
                <a:solidFill>
                  <a:schemeClr val="tx1"/>
                </a:solidFill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</a:rPr>
              <a:t>为导体在磁场方向的厚度。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14" descr="4C70BBA977B88F3DF7393CB7443DAF2A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13" y="2131243"/>
            <a:ext cx="5381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9147" y="2361961"/>
            <a:ext cx="3524742" cy="3391374"/>
          </a:xfrm>
          <a:prstGeom prst="rect">
            <a:avLst/>
          </a:prstGeom>
        </p:spPr>
      </p:pic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323639" y="4164660"/>
            <a:ext cx="42883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所有参数都相同，故霍尔电压相同。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323639" y="4699376"/>
            <a:ext cx="517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霍尔电压是</a:t>
            </a:r>
            <a:r>
              <a:rPr lang="en-US" altLang="zh-CN" sz="2000" dirty="0" smtClean="0">
                <a:solidFill>
                  <a:srgbClr val="FF0000"/>
                </a:solidFill>
              </a:rPr>
              <a:t>7-6</a:t>
            </a:r>
            <a:r>
              <a:rPr lang="zh-CN" altLang="en-US" sz="2000" dirty="0" smtClean="0">
                <a:solidFill>
                  <a:srgbClr val="FF0000"/>
                </a:solidFill>
              </a:rPr>
              <a:t>的内容，该题放错位置了</a:t>
            </a:r>
            <a:r>
              <a:rPr lang="en-US" altLang="zh-CN" sz="2000" dirty="0" smtClean="0">
                <a:solidFill>
                  <a:srgbClr val="FF0000"/>
                </a:solidFill>
              </a:rPr>
              <a:t>……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15" grpId="0"/>
      <p:bldP spid="15" grpId="1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65" y="275094"/>
            <a:ext cx="10566944" cy="1930500"/>
          </a:xfrm>
          <a:prstGeom prst="rect">
            <a:avLst/>
          </a:prstGeom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92565" y="2586038"/>
            <a:ext cx="65966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电源电动势</a:t>
            </a:r>
            <a:r>
              <a:rPr lang="zh-CN" altLang="en-US" sz="2000" dirty="0" smtClean="0">
                <a:solidFill>
                  <a:schemeClr val="tx1"/>
                </a:solidFill>
              </a:rPr>
              <a:t>完全</a:t>
            </a:r>
            <a:r>
              <a:rPr lang="zh-CN" altLang="en-US" sz="2000" dirty="0">
                <a:solidFill>
                  <a:schemeClr val="tx1"/>
                </a:solidFill>
              </a:rPr>
              <a:t>取决于电源本身的性质，与外电路无关。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069649"/>
              </p:ext>
            </p:extLst>
          </p:nvPr>
        </p:nvGraphicFramePr>
        <p:xfrm>
          <a:off x="2858225" y="3157819"/>
          <a:ext cx="1320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4" imgW="660240" imgH="177480" progId="Equation.DSMT4">
                  <p:embed/>
                </p:oleObj>
              </mc:Choice>
              <mc:Fallback>
                <p:oleObj name="Equation" r:id="rId4" imgW="660240" imgH="177480" progId="Equation.DSMT4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8225" y="3157819"/>
                        <a:ext cx="1320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92565" y="3147638"/>
            <a:ext cx="23503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电源总有内阻</a:t>
            </a:r>
            <a:r>
              <a:rPr lang="en-US" altLang="zh-CN" sz="2000" dirty="0" smtClean="0">
                <a:solidFill>
                  <a:schemeClr val="tx1"/>
                </a:solidFill>
              </a:rPr>
              <a:t>r</a:t>
            </a:r>
            <a:r>
              <a:rPr lang="zh-CN" altLang="en-US" sz="2000" dirty="0" smtClean="0">
                <a:solidFill>
                  <a:schemeClr val="tx1"/>
                </a:solidFill>
              </a:rPr>
              <a:t>，故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540496" y="3147638"/>
            <a:ext cx="2678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其中，</a:t>
            </a:r>
            <a:r>
              <a:rPr lang="en-US" altLang="zh-CN" sz="2000" dirty="0" smtClean="0">
                <a:solidFill>
                  <a:schemeClr val="tx1"/>
                </a:solidFill>
              </a:rPr>
              <a:t>U</a:t>
            </a:r>
            <a:r>
              <a:rPr lang="zh-CN" altLang="en-US" sz="2000" dirty="0" smtClean="0">
                <a:solidFill>
                  <a:schemeClr val="tx1"/>
                </a:solidFill>
              </a:rPr>
              <a:t>为路端电压。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989243" y="2586038"/>
            <a:ext cx="1568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→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</a:rPr>
              <a:t>错。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989243" y="3147638"/>
            <a:ext cx="1125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→</a:t>
            </a:r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</a:rPr>
              <a:t>对。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92565" y="3706288"/>
            <a:ext cx="71096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电源电动势等于单位电荷沿闭合回路运动一周非静电力做的功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92564" y="4223406"/>
            <a:ext cx="61558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单位正电荷即</a:t>
            </a:r>
            <a:r>
              <a:rPr lang="en-US" altLang="zh-CN" sz="2000" dirty="0" smtClean="0">
                <a:solidFill>
                  <a:schemeClr val="tx1"/>
                </a:solidFill>
              </a:rPr>
              <a:t>1C</a:t>
            </a:r>
            <a:r>
              <a:rPr lang="zh-CN" altLang="en-US" sz="2000" dirty="0">
                <a:solidFill>
                  <a:schemeClr val="tx1"/>
                </a:solidFill>
              </a:rPr>
              <a:t>正电荷</a:t>
            </a:r>
            <a:r>
              <a:rPr lang="zh-CN" altLang="en-US" sz="2000" dirty="0" smtClean="0">
                <a:solidFill>
                  <a:schemeClr val="tx1"/>
                </a:solidFill>
              </a:rPr>
              <a:t>，非静电力做功即提供能量，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463731" y="4221347"/>
            <a:ext cx="11400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→</a:t>
            </a:r>
            <a:r>
              <a:rPr lang="en-US" altLang="zh-CN" sz="2000" dirty="0" smtClean="0">
                <a:solidFill>
                  <a:schemeClr val="tx1"/>
                </a:solidFill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</a:rPr>
              <a:t>对。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3" name="Picture 14" descr="4C70BBA977B88F3DF7393CB7443DAF2A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6" y="973644"/>
            <a:ext cx="5381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4C70BBA977B88F3DF7393CB7443DAF2A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5" y="1729669"/>
            <a:ext cx="5381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43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95" y="212105"/>
            <a:ext cx="10630446" cy="99065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41249"/>
              </p:ext>
            </p:extLst>
          </p:nvPr>
        </p:nvGraphicFramePr>
        <p:xfrm>
          <a:off x="927100" y="1695934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4" imgW="457200" imgH="393480" progId="Equation.DSMT4">
                  <p:embed/>
                </p:oleObj>
              </mc:Choice>
              <mc:Fallback>
                <p:oleObj name="Equation" r:id="rId4" imgW="457200" imgH="393480" progId="Equation.DSMT4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7100" y="1695934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686379"/>
              </p:ext>
            </p:extLst>
          </p:nvPr>
        </p:nvGraphicFramePr>
        <p:xfrm>
          <a:off x="1841500" y="1695934"/>
          <a:ext cx="558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6" imgW="279360" imgH="393480" progId="Equation.DSMT4">
                  <p:embed/>
                </p:oleObj>
              </mc:Choice>
              <mc:Fallback>
                <p:oleObj name="Equation" r:id="rId6" imgW="279360" imgH="393480" progId="Equation.DSMT4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41500" y="1695934"/>
                        <a:ext cx="558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245152" y="2976513"/>
            <a:ext cx="3768218" cy="715617"/>
            <a:chOff x="1245152" y="2976513"/>
            <a:chExt cx="3768218" cy="715617"/>
          </a:xfrm>
        </p:grpSpPr>
        <p:sp>
          <p:nvSpPr>
            <p:cNvPr id="5" name="矩形标注 4"/>
            <p:cNvSpPr/>
            <p:nvPr/>
          </p:nvSpPr>
          <p:spPr>
            <a:xfrm>
              <a:off x="1245152" y="2976513"/>
              <a:ext cx="3768218" cy="715617"/>
            </a:xfrm>
            <a:prstGeom prst="wedgeRectCallout">
              <a:avLst>
                <a:gd name="adj1" fmla="val -25757"/>
                <a:gd name="adj2" fmla="val -9675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84300" y="3149655"/>
              <a:ext cx="32864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一个周期</a:t>
              </a:r>
              <a:r>
                <a:rPr lang="en-US" altLang="zh-CN" sz="2000" b="1" dirty="0" smtClean="0"/>
                <a:t>T</a:t>
              </a:r>
              <a:r>
                <a:rPr lang="zh-CN" altLang="en-US" sz="2000" b="1" dirty="0" smtClean="0"/>
                <a:t>，电荷</a:t>
              </a:r>
              <a:r>
                <a:rPr lang="en-US" altLang="zh-CN" sz="2000" b="1" dirty="0" smtClean="0"/>
                <a:t>q</a:t>
              </a:r>
              <a:r>
                <a:rPr lang="zh-CN" altLang="en-US" sz="2000" b="1" dirty="0" smtClean="0"/>
                <a:t>通过一次</a:t>
              </a:r>
              <a:endParaRPr lang="zh-CN" altLang="en-US" sz="2000" b="1" dirty="0"/>
            </a:p>
          </p:txBody>
        </p:sp>
      </p:grp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475063"/>
              </p:ext>
            </p:extLst>
          </p:nvPr>
        </p:nvGraphicFramePr>
        <p:xfrm>
          <a:off x="2392538" y="1695450"/>
          <a:ext cx="1270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8" imgW="634680" imgH="393480" progId="Equation.DSMT4">
                  <p:embed/>
                </p:oleObj>
              </mc:Choice>
              <mc:Fallback>
                <p:oleObj name="Equation" r:id="rId8" imgW="634680" imgH="393480" progId="Equation.DSMT4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2538" y="1695450"/>
                        <a:ext cx="12700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27957"/>
              </p:ext>
            </p:extLst>
          </p:nvPr>
        </p:nvGraphicFramePr>
        <p:xfrm>
          <a:off x="3662538" y="1690273"/>
          <a:ext cx="939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10" imgW="469800" imgH="393480" progId="Equation.DSMT4">
                  <p:embed/>
                </p:oleObj>
              </mc:Choice>
              <mc:Fallback>
                <p:oleObj name="Equation" r:id="rId10" imgW="469800" imgH="393480" progId="Equation.DSMT4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62538" y="1690273"/>
                        <a:ext cx="939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7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86" y="211214"/>
            <a:ext cx="10693950" cy="1003352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235598"/>
              </p:ext>
            </p:extLst>
          </p:nvPr>
        </p:nvGraphicFramePr>
        <p:xfrm>
          <a:off x="990600" y="1695450"/>
          <a:ext cx="787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4" imgW="393480" imgH="393480" progId="Equation.DSMT4">
                  <p:embed/>
                </p:oleObj>
              </mc:Choice>
              <mc:Fallback>
                <p:oleObj name="Equation" r:id="rId4" imgW="393480" imgH="393480" progId="Equation.DSMT4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95450"/>
                        <a:ext cx="787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92565" y="2586038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通过铝丝和钨丝的电流相等，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665852" y="2586038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截面积相等，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239956" y="2590447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→电流密度相等。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12" y="231236"/>
            <a:ext cx="10655848" cy="1003352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6446" y="1234588"/>
            <a:ext cx="4685714" cy="3123810"/>
          </a:xfrm>
          <a:prstGeom prst="rect">
            <a:avLst/>
          </a:prstGeom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23639" y="1723103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运动电荷会激发磁场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806914"/>
              </p:ext>
            </p:extLst>
          </p:nvPr>
        </p:nvGraphicFramePr>
        <p:xfrm>
          <a:off x="3686175" y="1558121"/>
          <a:ext cx="1879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5" imgW="939600" imgH="393480" progId="Equation.DSMT4">
                  <p:embed/>
                </p:oleObj>
              </mc:Choice>
              <mc:Fallback>
                <p:oleObj name="Equation" r:id="rId5" imgW="939600" imgH="393480" progId="Equation.DSMT4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6175" y="1558121"/>
                        <a:ext cx="1879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23639" y="2669055"/>
            <a:ext cx="3268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+q</a:t>
            </a:r>
            <a:r>
              <a:rPr lang="zh-CN" altLang="en-US" sz="2000" dirty="0" smtClean="0">
                <a:solidFill>
                  <a:schemeClr val="tx1"/>
                </a:solidFill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</a:rPr>
              <a:t>-q</a:t>
            </a:r>
            <a:r>
              <a:rPr lang="zh-CN" altLang="en-US" sz="2000" dirty="0" smtClean="0">
                <a:solidFill>
                  <a:schemeClr val="tx1"/>
                </a:solidFill>
              </a:rPr>
              <a:t>处激发的磁场大小为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558674" y="4602729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方向：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030156"/>
              </p:ext>
            </p:extLst>
          </p:nvPr>
        </p:nvGraphicFramePr>
        <p:xfrm>
          <a:off x="3686175" y="2470473"/>
          <a:ext cx="2032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7" imgW="1015920" imgH="393480" progId="Equation.DSMT4">
                  <p:embed/>
                </p:oleObj>
              </mc:Choice>
              <mc:Fallback>
                <p:oleObj name="Equation" r:id="rId7" imgW="1015920" imgH="393480" progId="Equation.DSMT4">
                  <p:embed/>
                  <p:pic>
                    <p:nvPicPr>
                      <p:cNvPr id="9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6175" y="2470473"/>
                        <a:ext cx="20320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02755"/>
              </p:ext>
            </p:extLst>
          </p:nvPr>
        </p:nvGraphicFramePr>
        <p:xfrm>
          <a:off x="3974607" y="3258783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9" imgW="990360" imgH="457200" progId="Equation.DSMT4">
                  <p:embed/>
                </p:oleObj>
              </mc:Choice>
              <mc:Fallback>
                <p:oleObj name="Equation" r:id="rId9" imgW="990360" imgH="457200" progId="Equation.DSMT4">
                  <p:embed/>
                  <p:pic>
                    <p:nvPicPr>
                      <p:cNvPr id="10" name="对象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74607" y="3258783"/>
                        <a:ext cx="1981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587870"/>
              </p:ext>
            </p:extLst>
          </p:nvPr>
        </p:nvGraphicFramePr>
        <p:xfrm>
          <a:off x="3974607" y="4307554"/>
          <a:ext cx="1346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1" imgW="672840" imgH="431640" progId="Equation.DSMT4">
                  <p:embed/>
                </p:oleObj>
              </mc:Choice>
              <mc:Fallback>
                <p:oleObj name="Equation" r:id="rId11" imgW="672840" imgH="431640" progId="Equation.DSMT4">
                  <p:embed/>
                  <p:pic>
                    <p:nvPicPr>
                      <p:cNvPr id="11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74607" y="4307554"/>
                        <a:ext cx="1346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512781" y="4602729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垂直纸面向内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12491"/>
              </p:ext>
            </p:extLst>
          </p:nvPr>
        </p:nvGraphicFramePr>
        <p:xfrm>
          <a:off x="3686175" y="5305425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13" imgW="888840" imgH="228600" progId="Equation.DSMT4">
                  <p:embed/>
                </p:oleObj>
              </mc:Choice>
              <mc:Fallback>
                <p:oleObj name="Equation" r:id="rId13" imgW="888840" imgH="228600" progId="Equation.DSMT4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86175" y="5305425"/>
                        <a:ext cx="1778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58634"/>
              </p:ext>
            </p:extLst>
          </p:nvPr>
        </p:nvGraphicFramePr>
        <p:xfrm>
          <a:off x="3686175" y="5994178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15" imgW="558720" imgH="203040" progId="Equation.DSMT4">
                  <p:embed/>
                </p:oleObj>
              </mc:Choice>
              <mc:Fallback>
                <p:oleObj name="Equation" r:id="rId15" imgW="558720" imgH="203040" progId="Equation.DSMT4">
                  <p:embed/>
                  <p:pic>
                    <p:nvPicPr>
                      <p:cNvPr id="14" name="对象 1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86175" y="5994178"/>
                        <a:ext cx="1117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557975"/>
              </p:ext>
            </p:extLst>
          </p:nvPr>
        </p:nvGraphicFramePr>
        <p:xfrm>
          <a:off x="4804136" y="5697609"/>
          <a:ext cx="1600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17" imgW="799920" imgH="431640" progId="Equation.DSMT4">
                  <p:embed/>
                </p:oleObj>
              </mc:Choice>
              <mc:Fallback>
                <p:oleObj name="Equation" r:id="rId17" imgW="799920" imgH="431640" progId="Equation.DSMT4">
                  <p:embed/>
                  <p:pic>
                    <p:nvPicPr>
                      <p:cNvPr id="12" name="对象 1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04136" y="5697609"/>
                        <a:ext cx="1600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698361" y="5961191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方向：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7652468" y="5961191"/>
            <a:ext cx="13388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轴正方向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9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13" grpId="0"/>
      <p:bldP spid="13" grpId="1"/>
      <p:bldP spid="17" grpId="0"/>
      <p:bldP spid="17" grpId="1"/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33715"/>
              </p:ext>
            </p:extLst>
          </p:nvPr>
        </p:nvGraphicFramePr>
        <p:xfrm>
          <a:off x="927100" y="1974230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1974230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463002"/>
              </p:ext>
            </p:extLst>
          </p:nvPr>
        </p:nvGraphicFramePr>
        <p:xfrm>
          <a:off x="2366963" y="216535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5" imgW="507960" imgH="203040" progId="Equation.DSMT4">
                  <p:embed/>
                </p:oleObj>
              </mc:Choice>
              <mc:Fallback>
                <p:oleObj name="Equation" r:id="rId5" imgW="507960" imgH="203040" progId="Equation.DSMT4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6963" y="2165350"/>
                        <a:ext cx="1016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818842"/>
              </p:ext>
            </p:extLst>
          </p:nvPr>
        </p:nvGraphicFramePr>
        <p:xfrm>
          <a:off x="3382963" y="2127250"/>
          <a:ext cx="243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7" imgW="1218960" imgH="241200" progId="Equation.DSMT4">
                  <p:embed/>
                </p:oleObj>
              </mc:Choice>
              <mc:Fallback>
                <p:oleObj name="Equation" r:id="rId7" imgW="1218960" imgH="241200" progId="Equation.DSMT4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2963" y="2127250"/>
                        <a:ext cx="2438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64595"/>
              </p:ext>
            </p:extLst>
          </p:nvPr>
        </p:nvGraphicFramePr>
        <p:xfrm>
          <a:off x="2519363" y="2812430"/>
          <a:ext cx="86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9" imgW="431640" imgH="393480" progId="Equation.DSMT4">
                  <p:embed/>
                </p:oleObj>
              </mc:Choice>
              <mc:Fallback>
                <p:oleObj name="Equation" r:id="rId9" imgW="431640" imgH="393480" progId="Equation.DSMT4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9363" y="2812430"/>
                        <a:ext cx="863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923189"/>
              </p:ext>
            </p:extLst>
          </p:nvPr>
        </p:nvGraphicFramePr>
        <p:xfrm>
          <a:off x="3395663" y="2762250"/>
          <a:ext cx="297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11" imgW="1485720" imgH="419040" progId="Equation.DSMT4">
                  <p:embed/>
                </p:oleObj>
              </mc:Choice>
              <mc:Fallback>
                <p:oleObj name="Equation" r:id="rId11" imgW="1485720" imgH="419040" progId="Equation.DSMT4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95663" y="2762250"/>
                        <a:ext cx="2971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637138"/>
              </p:ext>
            </p:extLst>
          </p:nvPr>
        </p:nvGraphicFramePr>
        <p:xfrm>
          <a:off x="2519363" y="486918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13" imgW="545760" imgH="203040" progId="Equation.DSMT4">
                  <p:embed/>
                </p:oleObj>
              </mc:Choice>
              <mc:Fallback>
                <p:oleObj name="Equation" r:id="rId13" imgW="545760" imgH="203040" progId="Equation.DSMT4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19363" y="4869180"/>
                        <a:ext cx="1092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926785"/>
              </p:ext>
            </p:extLst>
          </p:nvPr>
        </p:nvGraphicFramePr>
        <p:xfrm>
          <a:off x="4627563" y="48768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15" imgW="609480" imgH="203040" progId="Equation.DSMT4">
                  <p:embed/>
                </p:oleObj>
              </mc:Choice>
              <mc:Fallback>
                <p:oleObj name="Equation" r:id="rId15" imgW="609480" imgH="203040" progId="Equation.DSMT4">
                  <p:embed/>
                  <p:pic>
                    <p:nvPicPr>
                      <p:cNvPr id="8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27563" y="4876800"/>
                        <a:ext cx="1219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086896"/>
              </p:ext>
            </p:extLst>
          </p:nvPr>
        </p:nvGraphicFramePr>
        <p:xfrm>
          <a:off x="927100" y="3822700"/>
          <a:ext cx="762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17" imgW="380880" imgH="393480" progId="Equation.DSMT4">
                  <p:embed/>
                </p:oleObj>
              </mc:Choice>
              <mc:Fallback>
                <p:oleObj name="Equation" r:id="rId17" imgW="380880" imgH="393480" progId="Equation.DSMT4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27100" y="3822700"/>
                        <a:ext cx="7620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275736"/>
              </p:ext>
            </p:extLst>
          </p:nvPr>
        </p:nvGraphicFramePr>
        <p:xfrm>
          <a:off x="2366963" y="3840510"/>
          <a:ext cx="939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19" imgW="469800" imgH="393480" progId="Equation.DSMT4">
                  <p:embed/>
                </p:oleObj>
              </mc:Choice>
              <mc:Fallback>
                <p:oleObj name="Equation" r:id="rId19" imgW="469800" imgH="393480" progId="Equation.DSMT4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66963" y="3840510"/>
                        <a:ext cx="939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433499"/>
              </p:ext>
            </p:extLst>
          </p:nvPr>
        </p:nvGraphicFramePr>
        <p:xfrm>
          <a:off x="3611563" y="486918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21" imgW="507960" imgH="203040" progId="Equation.DSMT4">
                  <p:embed/>
                </p:oleObj>
              </mc:Choice>
              <mc:Fallback>
                <p:oleObj name="Equation" r:id="rId21" imgW="507960" imgH="203040" progId="Equation.DSMT4">
                  <p:embed/>
                  <p:pic>
                    <p:nvPicPr>
                      <p:cNvPr id="8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11563" y="4869180"/>
                        <a:ext cx="1016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682749"/>
              </p:ext>
            </p:extLst>
          </p:nvPr>
        </p:nvGraphicFramePr>
        <p:xfrm>
          <a:off x="2366963" y="5516850"/>
          <a:ext cx="218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23" imgW="1091880" imgH="393480" progId="Equation.DSMT4">
                  <p:embed/>
                </p:oleObj>
              </mc:Choice>
              <mc:Fallback>
                <p:oleObj name="Equation" r:id="rId23" imgW="1091880" imgH="393480" progId="Equation.DSMT4">
                  <p:embed/>
                  <p:pic>
                    <p:nvPicPr>
                      <p:cNvPr id="12" name="对象 1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66963" y="5516850"/>
                        <a:ext cx="218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28038"/>
              </p:ext>
            </p:extLst>
          </p:nvPr>
        </p:nvGraphicFramePr>
        <p:xfrm>
          <a:off x="4551363" y="5516850"/>
          <a:ext cx="441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25" imgW="2209680" imgH="419040" progId="Equation.DSMT4">
                  <p:embed/>
                </p:oleObj>
              </mc:Choice>
              <mc:Fallback>
                <p:oleObj name="Equation" r:id="rId25" imgW="2209680" imgH="419040" progId="Equation.DSMT4">
                  <p:embed/>
                  <p:pic>
                    <p:nvPicPr>
                      <p:cNvPr id="15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51363" y="5516850"/>
                        <a:ext cx="44196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401950"/>
              </p:ext>
            </p:extLst>
          </p:nvPr>
        </p:nvGraphicFramePr>
        <p:xfrm>
          <a:off x="8970963" y="5720948"/>
          <a:ext cx="182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27" imgW="914400" imgH="241200" progId="Equation.DSMT4">
                  <p:embed/>
                </p:oleObj>
              </mc:Choice>
              <mc:Fallback>
                <p:oleObj name="Equation" r:id="rId27" imgW="914400" imgH="241200" progId="Equation.DSMT4">
                  <p:embed/>
                  <p:pic>
                    <p:nvPicPr>
                      <p:cNvPr id="16" name="对象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970963" y="5720948"/>
                        <a:ext cx="182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4119563" y="3858591"/>
            <a:ext cx="4405060" cy="715617"/>
            <a:chOff x="1245151" y="2976513"/>
            <a:chExt cx="4405060" cy="715617"/>
          </a:xfrm>
        </p:grpSpPr>
        <p:sp>
          <p:nvSpPr>
            <p:cNvPr id="19" name="矩形标注 18"/>
            <p:cNvSpPr/>
            <p:nvPr/>
          </p:nvSpPr>
          <p:spPr>
            <a:xfrm>
              <a:off x="1245151" y="2976513"/>
              <a:ext cx="4405059" cy="715617"/>
            </a:xfrm>
            <a:prstGeom prst="wedgeRectCallout">
              <a:avLst>
                <a:gd name="adj1" fmla="val -64366"/>
                <a:gd name="adj2" fmla="val -2453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84300" y="3149655"/>
              <a:ext cx="42659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自由电子漂移</a:t>
              </a:r>
              <a:r>
                <a:rPr lang="en-US" altLang="zh-CN" sz="2000" b="1" dirty="0" smtClean="0"/>
                <a:t>1cm</a:t>
              </a:r>
              <a:r>
                <a:rPr lang="zh-CN" altLang="en-US" sz="2000" b="1" dirty="0" smtClean="0"/>
                <a:t>，截面通过的电荷</a:t>
              </a:r>
              <a:endParaRPr lang="zh-CN" altLang="en-US" sz="2000" b="1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06139" y="366943"/>
            <a:ext cx="10681248" cy="12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3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5" y="247834"/>
            <a:ext cx="10693950" cy="76204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263048"/>
              </p:ext>
            </p:extLst>
          </p:nvPr>
        </p:nvGraphicFramePr>
        <p:xfrm>
          <a:off x="927100" y="1974230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4" imgW="457200" imgH="393480" progId="Equation.DSMT4">
                  <p:embed/>
                </p:oleObj>
              </mc:Choice>
              <mc:Fallback>
                <p:oleObj name="Equation" r:id="rId4" imgW="457200" imgH="393480" progId="Equation.DSMT4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7100" y="1974230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228596"/>
              </p:ext>
            </p:extLst>
          </p:nvPr>
        </p:nvGraphicFramePr>
        <p:xfrm>
          <a:off x="2366963" y="216535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6" imgW="507960" imgH="203040" progId="Equation.DSMT4">
                  <p:embed/>
                </p:oleObj>
              </mc:Choice>
              <mc:Fallback>
                <p:oleObj name="Equation" r:id="rId6" imgW="507960" imgH="203040" progId="Equation.DSMT4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6963" y="2165350"/>
                        <a:ext cx="1016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163892"/>
              </p:ext>
            </p:extLst>
          </p:nvPr>
        </p:nvGraphicFramePr>
        <p:xfrm>
          <a:off x="3382963" y="2126630"/>
          <a:ext cx="363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8" imgW="1815840" imgH="241200" progId="Equation.DSMT4">
                  <p:embed/>
                </p:oleObj>
              </mc:Choice>
              <mc:Fallback>
                <p:oleObj name="Equation" r:id="rId8" imgW="1815840" imgH="241200" progId="Equation.DSMT4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82963" y="2126630"/>
                        <a:ext cx="3632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921286"/>
              </p:ext>
            </p:extLst>
          </p:nvPr>
        </p:nvGraphicFramePr>
        <p:xfrm>
          <a:off x="2519363" y="2812430"/>
          <a:ext cx="86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10" imgW="431640" imgH="393480" progId="Equation.DSMT4">
                  <p:embed/>
                </p:oleObj>
              </mc:Choice>
              <mc:Fallback>
                <p:oleObj name="Equation" r:id="rId10" imgW="431640" imgH="393480" progId="Equation.DSMT4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19363" y="2812430"/>
                        <a:ext cx="863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531448"/>
              </p:ext>
            </p:extLst>
          </p:nvPr>
        </p:nvGraphicFramePr>
        <p:xfrm>
          <a:off x="3370263" y="2762250"/>
          <a:ext cx="307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12" imgW="1536480" imgH="419040" progId="Equation.DSMT4">
                  <p:embed/>
                </p:oleObj>
              </mc:Choice>
              <mc:Fallback>
                <p:oleObj name="Equation" r:id="rId12" imgW="1536480" imgH="419040" progId="Equation.DSMT4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70263" y="2762250"/>
                        <a:ext cx="3073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39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173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Equation</vt:lpstr>
      <vt:lpstr>MathType 6.0 Equation</vt:lpstr>
      <vt:lpstr>练习十九 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练习十五</dc:title>
  <dc:creator>Microsoft Office 用户</dc:creator>
  <cp:lastModifiedBy>nn</cp:lastModifiedBy>
  <cp:revision>101</cp:revision>
  <dcterms:created xsi:type="dcterms:W3CDTF">2020-04-26T07:33:22Z</dcterms:created>
  <dcterms:modified xsi:type="dcterms:W3CDTF">2020-05-30T01:54:54Z</dcterms:modified>
</cp:coreProperties>
</file>