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1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09" r:id="rId2"/>
    <p:sldId id="410" r:id="rId3"/>
    <p:sldId id="411" r:id="rId4"/>
    <p:sldId id="425" r:id="rId5"/>
    <p:sldId id="426" r:id="rId6"/>
    <p:sldId id="427" r:id="rId7"/>
    <p:sldId id="428" r:id="rId8"/>
    <p:sldId id="429" r:id="rId9"/>
    <p:sldId id="430" r:id="rId10"/>
    <p:sldId id="431" r:id="rId11"/>
    <p:sldId id="43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4" d="100"/>
          <a:sy n="74" d="100"/>
        </p:scale>
        <p:origin x="630" y="72"/>
      </p:cViewPr>
      <p:guideLst>
        <p:guide orient="horz" pos="226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2021/3/21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47706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205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63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2021/3/21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50.wmf"/><Relationship Id="rId3" Type="http://schemas.openxmlformats.org/officeDocument/2006/relationships/tags" Target="../tags/tag96.xml"/><Relationship Id="rId7" Type="http://schemas.openxmlformats.org/officeDocument/2006/relationships/image" Target="../media/image51.emf"/><Relationship Id="rId12" Type="http://schemas.openxmlformats.org/officeDocument/2006/relationships/oleObject" Target="../embeddings/oleObject41.bin"/><Relationship Id="rId2" Type="http://schemas.openxmlformats.org/officeDocument/2006/relationships/tags" Target="../tags/tag95.xml"/><Relationship Id="rId1" Type="http://schemas.openxmlformats.org/officeDocument/2006/relationships/vmlDrawing" Target="../drawings/vmlDrawing9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9.wmf"/><Relationship Id="rId5" Type="http://schemas.openxmlformats.org/officeDocument/2006/relationships/tags" Target="../tags/tag98.xml"/><Relationship Id="rId10" Type="http://schemas.openxmlformats.org/officeDocument/2006/relationships/oleObject" Target="../embeddings/oleObject40.bin"/><Relationship Id="rId4" Type="http://schemas.openxmlformats.org/officeDocument/2006/relationships/tags" Target="../tags/tag97.xml"/><Relationship Id="rId9" Type="http://schemas.openxmlformats.org/officeDocument/2006/relationships/image" Target="../media/image4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54.wmf"/><Relationship Id="rId3" Type="http://schemas.openxmlformats.org/officeDocument/2006/relationships/tags" Target="../tags/tag100.xml"/><Relationship Id="rId7" Type="http://schemas.openxmlformats.org/officeDocument/2006/relationships/image" Target="../media/image55.emf"/><Relationship Id="rId12" Type="http://schemas.openxmlformats.org/officeDocument/2006/relationships/oleObject" Target="../embeddings/oleObject44.bin"/><Relationship Id="rId2" Type="http://schemas.openxmlformats.org/officeDocument/2006/relationships/tags" Target="../tags/tag99.xml"/><Relationship Id="rId1" Type="http://schemas.openxmlformats.org/officeDocument/2006/relationships/vmlDrawing" Target="../drawings/vmlDrawing10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3.wmf"/><Relationship Id="rId5" Type="http://schemas.openxmlformats.org/officeDocument/2006/relationships/tags" Target="../tags/tag102.xml"/><Relationship Id="rId10" Type="http://schemas.openxmlformats.org/officeDocument/2006/relationships/oleObject" Target="../embeddings/oleObject43.bin"/><Relationship Id="rId4" Type="http://schemas.openxmlformats.org/officeDocument/2006/relationships/tags" Target="../tags/tag101.xml"/><Relationship Id="rId9" Type="http://schemas.openxmlformats.org/officeDocument/2006/relationships/image" Target="../media/image5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8.wmf"/><Relationship Id="rId3" Type="http://schemas.openxmlformats.org/officeDocument/2006/relationships/slideLayout" Target="../slideLayouts/slideLayout2.xml"/><Relationship Id="rId21" Type="http://schemas.openxmlformats.org/officeDocument/2006/relationships/oleObject" Target="../embeddings/oleObject9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7.bin"/><Relationship Id="rId2" Type="http://schemas.openxmlformats.org/officeDocument/2006/relationships/tags" Target="../tags/tag64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4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23" Type="http://schemas.openxmlformats.org/officeDocument/2006/relationships/oleObject" Target="../embeddings/oleObject10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8.bin"/><Relationship Id="rId4" Type="http://schemas.openxmlformats.org/officeDocument/2006/relationships/image" Target="../media/image12.emf"/><Relationship Id="rId9" Type="http://schemas.openxmlformats.org/officeDocument/2006/relationships/oleObject" Target="../embeddings/oleObject3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2.bin"/><Relationship Id="rId2" Type="http://schemas.openxmlformats.org/officeDocument/2006/relationships/tags" Target="../tags/tag6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9.wmf"/><Relationship Id="rId2" Type="http://schemas.openxmlformats.org/officeDocument/2006/relationships/tags" Target="../tags/tag6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8.w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tags" Target="../tags/tag68.xml"/><Relationship Id="rId7" Type="http://schemas.openxmlformats.org/officeDocument/2006/relationships/oleObject" Target="../embeddings/oleObject17.bin"/><Relationship Id="rId2" Type="http://schemas.openxmlformats.org/officeDocument/2006/relationships/tags" Target="../tags/tag6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emf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2.wmf"/><Relationship Id="rId4" Type="http://schemas.openxmlformats.org/officeDocument/2006/relationships/tags" Target="../tags/tag69.xml"/><Relationship Id="rId9" Type="http://schemas.openxmlformats.org/officeDocument/2006/relationships/oleObject" Target="../embeddings/oleObject1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tags" Target="../tags/tag71.xml"/><Relationship Id="rId7" Type="http://schemas.openxmlformats.org/officeDocument/2006/relationships/image" Target="../media/image26.emf"/><Relationship Id="rId2" Type="http://schemas.openxmlformats.org/officeDocument/2006/relationships/tags" Target="../tags/tag70.xml"/><Relationship Id="rId1" Type="http://schemas.openxmlformats.org/officeDocument/2006/relationships/vmlDrawing" Target="../drawings/vmlDrawing5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5.wmf"/><Relationship Id="rId5" Type="http://schemas.openxmlformats.org/officeDocument/2006/relationships/tags" Target="../tags/tag73.xml"/><Relationship Id="rId10" Type="http://schemas.openxmlformats.org/officeDocument/2006/relationships/oleObject" Target="../embeddings/oleObject20.bin"/><Relationship Id="rId4" Type="http://schemas.openxmlformats.org/officeDocument/2006/relationships/tags" Target="../tags/tag72.xml"/><Relationship Id="rId9" Type="http://schemas.openxmlformats.org/officeDocument/2006/relationships/image" Target="../media/image2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9.wmf"/><Relationship Id="rId26" Type="http://schemas.openxmlformats.org/officeDocument/2006/relationships/image" Target="../media/image33.wmf"/><Relationship Id="rId3" Type="http://schemas.openxmlformats.org/officeDocument/2006/relationships/tags" Target="../tags/tag75.xml"/><Relationship Id="rId21" Type="http://schemas.openxmlformats.org/officeDocument/2006/relationships/oleObject" Target="../embeddings/oleObject25.bin"/><Relationship Id="rId7" Type="http://schemas.openxmlformats.org/officeDocument/2006/relationships/tags" Target="../tags/tag79.xml"/><Relationship Id="rId12" Type="http://schemas.openxmlformats.org/officeDocument/2006/relationships/image" Target="../media/image34.emf"/><Relationship Id="rId17" Type="http://schemas.openxmlformats.org/officeDocument/2006/relationships/oleObject" Target="../embeddings/oleObject23.bin"/><Relationship Id="rId25" Type="http://schemas.openxmlformats.org/officeDocument/2006/relationships/oleObject" Target="../embeddings/oleObject27.bin"/><Relationship Id="rId2" Type="http://schemas.openxmlformats.org/officeDocument/2006/relationships/tags" Target="../tags/tag74.xml"/><Relationship Id="rId16" Type="http://schemas.openxmlformats.org/officeDocument/2006/relationships/image" Target="../media/image28.wmf"/><Relationship Id="rId20" Type="http://schemas.openxmlformats.org/officeDocument/2006/relationships/image" Target="../media/image30.wmf"/><Relationship Id="rId1" Type="http://schemas.openxmlformats.org/officeDocument/2006/relationships/vmlDrawing" Target="../drawings/vmlDrawing6.vml"/><Relationship Id="rId6" Type="http://schemas.openxmlformats.org/officeDocument/2006/relationships/tags" Target="../tags/tag78.xml"/><Relationship Id="rId11" Type="http://schemas.openxmlformats.org/officeDocument/2006/relationships/notesSlide" Target="../notesSlides/notesSlide1.xml"/><Relationship Id="rId24" Type="http://schemas.openxmlformats.org/officeDocument/2006/relationships/image" Target="../media/image32.wmf"/><Relationship Id="rId5" Type="http://schemas.openxmlformats.org/officeDocument/2006/relationships/tags" Target="../tags/tag77.xml"/><Relationship Id="rId15" Type="http://schemas.openxmlformats.org/officeDocument/2006/relationships/oleObject" Target="../embeddings/oleObject22.bin"/><Relationship Id="rId23" Type="http://schemas.openxmlformats.org/officeDocument/2006/relationships/oleObject" Target="../embeddings/oleObject26.bin"/><Relationship Id="rId10" Type="http://schemas.openxmlformats.org/officeDocument/2006/relationships/slideLayout" Target="../slideLayouts/slideLayout2.xml"/><Relationship Id="rId19" Type="http://schemas.openxmlformats.org/officeDocument/2006/relationships/oleObject" Target="../embeddings/oleObject24.bin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image" Target="../media/image27.wmf"/><Relationship Id="rId22" Type="http://schemas.openxmlformats.org/officeDocument/2006/relationships/image" Target="../media/image3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image" Target="../media/image44.emf"/><Relationship Id="rId18" Type="http://schemas.openxmlformats.org/officeDocument/2006/relationships/oleObject" Target="../embeddings/oleObject30.bin"/><Relationship Id="rId26" Type="http://schemas.openxmlformats.org/officeDocument/2006/relationships/oleObject" Target="../embeddings/oleObject34.bin"/><Relationship Id="rId3" Type="http://schemas.openxmlformats.org/officeDocument/2006/relationships/tags" Target="../tags/tag83.xml"/><Relationship Id="rId21" Type="http://schemas.openxmlformats.org/officeDocument/2006/relationships/image" Target="../media/image38.wmf"/><Relationship Id="rId7" Type="http://schemas.openxmlformats.org/officeDocument/2006/relationships/tags" Target="../tags/tag87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36.wmf"/><Relationship Id="rId25" Type="http://schemas.openxmlformats.org/officeDocument/2006/relationships/image" Target="../media/image40.wmf"/><Relationship Id="rId2" Type="http://schemas.openxmlformats.org/officeDocument/2006/relationships/tags" Target="../tags/tag82.xml"/><Relationship Id="rId16" Type="http://schemas.openxmlformats.org/officeDocument/2006/relationships/oleObject" Target="../embeddings/oleObject29.bin"/><Relationship Id="rId20" Type="http://schemas.openxmlformats.org/officeDocument/2006/relationships/oleObject" Target="../embeddings/oleObject31.bin"/><Relationship Id="rId29" Type="http://schemas.openxmlformats.org/officeDocument/2006/relationships/image" Target="../media/image42.wmf"/><Relationship Id="rId1" Type="http://schemas.openxmlformats.org/officeDocument/2006/relationships/vmlDrawing" Target="../drawings/vmlDrawing7.v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24" Type="http://schemas.openxmlformats.org/officeDocument/2006/relationships/oleObject" Target="../embeddings/oleObject33.bin"/><Relationship Id="rId5" Type="http://schemas.openxmlformats.org/officeDocument/2006/relationships/tags" Target="../tags/tag85.xml"/><Relationship Id="rId15" Type="http://schemas.openxmlformats.org/officeDocument/2006/relationships/image" Target="../media/image35.wmf"/><Relationship Id="rId23" Type="http://schemas.openxmlformats.org/officeDocument/2006/relationships/image" Target="../media/image39.wmf"/><Relationship Id="rId28" Type="http://schemas.openxmlformats.org/officeDocument/2006/relationships/oleObject" Target="../embeddings/oleObject35.bin"/><Relationship Id="rId10" Type="http://schemas.openxmlformats.org/officeDocument/2006/relationships/tags" Target="../tags/tag90.xml"/><Relationship Id="rId19" Type="http://schemas.openxmlformats.org/officeDocument/2006/relationships/image" Target="../media/image37.wmf"/><Relationship Id="rId31" Type="http://schemas.openxmlformats.org/officeDocument/2006/relationships/image" Target="../media/image43.wmf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oleObject" Target="../embeddings/oleObject28.bin"/><Relationship Id="rId22" Type="http://schemas.openxmlformats.org/officeDocument/2006/relationships/oleObject" Target="../embeddings/oleObject32.bin"/><Relationship Id="rId27" Type="http://schemas.openxmlformats.org/officeDocument/2006/relationships/image" Target="../media/image41.wmf"/><Relationship Id="rId30" Type="http://schemas.openxmlformats.org/officeDocument/2006/relationships/oleObject" Target="../embeddings/oleObject3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tags" Target="../tags/tag93.xml"/><Relationship Id="rId7" Type="http://schemas.openxmlformats.org/officeDocument/2006/relationships/oleObject" Target="../embeddings/oleObject37.bin"/><Relationship Id="rId2" Type="http://schemas.openxmlformats.org/officeDocument/2006/relationships/tags" Target="../tags/tag9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7.emf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6.wmf"/><Relationship Id="rId4" Type="http://schemas.openxmlformats.org/officeDocument/2006/relationships/tags" Target="../tags/tag94.xml"/><Relationship Id="rId9" Type="http://schemas.openxmlformats.org/officeDocument/2006/relationships/oleObject" Target="../embeddings/oleObject3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450" y="1362075"/>
            <a:ext cx="7277100" cy="41338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40"/>
          <p:cNvSpPr>
            <a:spLocks noGrp="1"/>
          </p:cNvSpPr>
          <p:nvPr>
            <p:ph type="title"/>
          </p:nvPr>
        </p:nvSpPr>
        <p:spPr>
          <a:xfrm>
            <a:off x="0" y="0"/>
            <a:ext cx="3648710" cy="705485"/>
          </a:xfrm>
        </p:spPr>
        <p:txBody>
          <a:bodyPr>
            <a:normAutofit/>
          </a:bodyPr>
          <a:lstStyle/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练习二、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9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415" y="705485"/>
            <a:ext cx="11901170" cy="9055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5415" y="5843270"/>
            <a:ext cx="1170178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</a:rPr>
              <a:t>也可以以某时刻为零时刻，先算出该时刻的角速度，然后除以角加速度就是此前所用时间。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81330" y="1610995"/>
            <a:ext cx="9365615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由静止开始，即</a:t>
            </a:r>
            <a:r>
              <a:rPr lang="en-US" altLang="zh-CN" sz="3200" i="1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t</a:t>
            </a:r>
            <a:r>
              <a:rPr lang="en-US" altLang="zh-CN" sz="32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=0</a:t>
            </a:r>
            <a:r>
              <a:rPr lang="zh-CN" altLang="en-US" sz="32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时，</a:t>
            </a:r>
            <a:r>
              <a:rPr lang="zh-CN" altLang="en-US" sz="3200" i="1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ω</a:t>
            </a:r>
            <a:r>
              <a:rPr lang="en-US" altLang="zh-CN" sz="3200" baseline="-250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0</a:t>
            </a:r>
            <a:r>
              <a:rPr lang="en-US" altLang="zh-CN" sz="32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=0</a:t>
            </a:r>
            <a:r>
              <a:rPr lang="zh-CN" altLang="en-US" sz="32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；令</a:t>
            </a:r>
            <a:r>
              <a:rPr lang="en-US" altLang="zh-CN" sz="3200" i="1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t</a:t>
            </a:r>
            <a:r>
              <a:rPr lang="en-US" altLang="zh-CN" sz="32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=0</a:t>
            </a:r>
            <a:r>
              <a:rPr lang="zh-CN" altLang="en-US" sz="32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时角坐标为</a:t>
            </a:r>
            <a:r>
              <a:rPr lang="zh-CN" altLang="en-US" sz="3200" i="1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θ</a:t>
            </a:r>
            <a:r>
              <a:rPr lang="en-US" altLang="zh-CN" sz="3200" baseline="-250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0</a:t>
            </a:r>
            <a:r>
              <a:rPr lang="zh-CN" altLang="en-US" sz="32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。</a:t>
            </a:r>
          </a:p>
          <a:p>
            <a:pPr algn="l"/>
            <a:r>
              <a:rPr lang="zh-CN" altLang="en-US" sz="32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对匀变速率运动，有：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06730" y="2470785"/>
            <a:ext cx="8825230" cy="1164590"/>
            <a:chOff x="758" y="3155"/>
            <a:chExt cx="13898" cy="1834"/>
          </a:xfrm>
        </p:grpSpPr>
        <p:sp>
          <p:nvSpPr>
            <p:cNvPr id="6" name="文本框 5"/>
            <p:cNvSpPr txBox="1"/>
            <p:nvPr/>
          </p:nvSpPr>
          <p:spPr>
            <a:xfrm>
              <a:off x="758" y="3613"/>
              <a:ext cx="4946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3200" i="1">
                  <a:latin typeface="Times New Roman" panose="02020603050405020304" charset="0"/>
                  <a:ea typeface="华文楷体" panose="02010600040101010101" charset="-122"/>
                  <a:cs typeface="Times New Roman" panose="02020603050405020304" charset="0"/>
                  <a:sym typeface="+mn-ea"/>
                </a:rPr>
                <a:t>t</a:t>
              </a:r>
              <a:r>
                <a:rPr lang="zh-CN" altLang="zh-CN" sz="3200">
                  <a:latin typeface="Times New Roman" panose="02020603050405020304" charset="0"/>
                  <a:ea typeface="华文楷体" panose="02010600040101010101" charset="-122"/>
                  <a:cs typeface="Times New Roman" panose="02020603050405020304" charset="0"/>
                  <a:sym typeface="+mn-ea"/>
                </a:rPr>
                <a:t>时刻的</a:t>
              </a:r>
              <a:r>
                <a:rPr lang="zh-CN" altLang="en-US" sz="3200">
                  <a:latin typeface="Times New Roman" panose="02020603050405020304" charset="0"/>
                  <a:ea typeface="华文楷体" panose="02010600040101010101" charset="-122"/>
                  <a:cs typeface="Times New Roman" panose="02020603050405020304" charset="0"/>
                  <a:sym typeface="+mn-ea"/>
                </a:rPr>
                <a:t>角坐标：</a:t>
              </a:r>
              <a:endParaRPr lang="zh-CN" altLang="en-US" sz="32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endParaRPr>
            </a:p>
          </p:txBody>
        </p:sp>
        <p:graphicFrame>
          <p:nvGraphicFramePr>
            <p:cNvPr id="36" name="对象 35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5"/>
              </p:custDataLst>
            </p:nvPr>
          </p:nvGraphicFramePr>
          <p:xfrm>
            <a:off x="5384" y="3155"/>
            <a:ext cx="9272" cy="18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0" r:id="rId8" imgW="1993900" imgH="393700" progId="Equation.KSEE3">
                    <p:embed/>
                  </p:oleObj>
                </mc:Choice>
                <mc:Fallback>
                  <p:oleObj r:id="rId8" imgW="1993900" imgH="3937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384" y="3155"/>
                          <a:ext cx="9272" cy="183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7"/>
          <p:cNvGrpSpPr/>
          <p:nvPr/>
        </p:nvGrpSpPr>
        <p:grpSpPr>
          <a:xfrm>
            <a:off x="458470" y="3562350"/>
            <a:ext cx="7560945" cy="1164590"/>
            <a:chOff x="758" y="3155"/>
            <a:chExt cx="11907" cy="1834"/>
          </a:xfrm>
        </p:grpSpPr>
        <p:sp>
          <p:nvSpPr>
            <p:cNvPr id="9" name="文本框 8"/>
            <p:cNvSpPr txBox="1"/>
            <p:nvPr/>
          </p:nvSpPr>
          <p:spPr>
            <a:xfrm>
              <a:off x="758" y="3613"/>
              <a:ext cx="6124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3200">
                  <a:latin typeface="Times New Roman" panose="02020603050405020304" charset="0"/>
                  <a:ea typeface="华文楷体" panose="02010600040101010101" charset="-122"/>
                  <a:cs typeface="Times New Roman" panose="02020603050405020304" charset="0"/>
                  <a:sym typeface="+mn-ea"/>
                </a:rPr>
                <a:t>(</a:t>
              </a:r>
              <a:r>
                <a:rPr lang="en-US" altLang="zh-CN" sz="3200" i="1">
                  <a:latin typeface="Times New Roman" panose="02020603050405020304" charset="0"/>
                  <a:ea typeface="华文楷体" panose="02010600040101010101" charset="-122"/>
                  <a:cs typeface="Times New Roman" panose="02020603050405020304" charset="0"/>
                  <a:sym typeface="+mn-ea"/>
                </a:rPr>
                <a:t>t+</a:t>
              </a:r>
              <a:r>
                <a:rPr lang="en-US" altLang="zh-CN" sz="3200">
                  <a:latin typeface="Times New Roman" panose="02020603050405020304" charset="0"/>
                  <a:ea typeface="华文楷体" panose="02010600040101010101" charset="-122"/>
                  <a:cs typeface="Times New Roman" panose="02020603050405020304" charset="0"/>
                  <a:sym typeface="+mn-ea"/>
                </a:rPr>
                <a:t>5)</a:t>
              </a:r>
              <a:r>
                <a:rPr lang="zh-CN" altLang="zh-CN" sz="3200">
                  <a:latin typeface="Times New Roman" panose="02020603050405020304" charset="0"/>
                  <a:ea typeface="华文楷体" panose="02010600040101010101" charset="-122"/>
                  <a:cs typeface="Times New Roman" panose="02020603050405020304" charset="0"/>
                  <a:sym typeface="+mn-ea"/>
                </a:rPr>
                <a:t>时刻的</a:t>
              </a:r>
              <a:r>
                <a:rPr lang="zh-CN" altLang="en-US" sz="3200">
                  <a:latin typeface="Times New Roman" panose="02020603050405020304" charset="0"/>
                  <a:ea typeface="华文楷体" panose="02010600040101010101" charset="-122"/>
                  <a:cs typeface="Times New Roman" panose="02020603050405020304" charset="0"/>
                  <a:sym typeface="+mn-ea"/>
                </a:rPr>
                <a:t>角坐标：</a:t>
              </a:r>
              <a:endParaRPr lang="zh-CN" altLang="en-US" sz="32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endParaRPr>
            </a:p>
          </p:txBody>
        </p:sp>
        <p:graphicFrame>
          <p:nvGraphicFramePr>
            <p:cNvPr id="10" name="对象 9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4"/>
              </p:custDataLst>
            </p:nvPr>
          </p:nvGraphicFramePr>
          <p:xfrm>
            <a:off x="6464" y="3155"/>
            <a:ext cx="6201" cy="18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1" r:id="rId10" imgW="1333500" imgH="393700" progId="Equation.KSEE3">
                    <p:embed/>
                  </p:oleObj>
                </mc:Choice>
                <mc:Fallback>
                  <p:oleObj r:id="rId10" imgW="1333500" imgH="3937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464" y="3155"/>
                          <a:ext cx="6201" cy="183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/>
          <p:cNvGrpSpPr/>
          <p:nvPr/>
        </p:nvGrpSpPr>
        <p:grpSpPr>
          <a:xfrm>
            <a:off x="506730" y="4690745"/>
            <a:ext cx="9730105" cy="1164590"/>
            <a:chOff x="758" y="3155"/>
            <a:chExt cx="15323" cy="1834"/>
          </a:xfrm>
        </p:grpSpPr>
        <p:sp>
          <p:nvSpPr>
            <p:cNvPr id="13" name="文本框 12"/>
            <p:cNvSpPr txBox="1"/>
            <p:nvPr/>
          </p:nvSpPr>
          <p:spPr>
            <a:xfrm>
              <a:off x="758" y="3613"/>
              <a:ext cx="2848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3200">
                  <a:latin typeface="Times New Roman" panose="02020603050405020304" charset="0"/>
                  <a:ea typeface="华文楷体" panose="02010600040101010101" charset="-122"/>
                  <a:cs typeface="Times New Roman" panose="02020603050405020304" charset="0"/>
                  <a:sym typeface="+mn-ea"/>
                </a:rPr>
                <a:t>依题意：</a:t>
              </a:r>
              <a:endParaRPr lang="zh-CN" altLang="en-US" sz="32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endParaRPr>
            </a:p>
          </p:txBody>
        </p:sp>
        <p:graphicFrame>
          <p:nvGraphicFramePr>
            <p:cNvPr id="14" name="对象 13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3"/>
              </p:custDataLst>
            </p:nvPr>
          </p:nvGraphicFramePr>
          <p:xfrm>
            <a:off x="3087" y="3155"/>
            <a:ext cx="12994" cy="18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2" r:id="rId12" imgW="2794000" imgH="393700" progId="Equation.KSEE3">
                    <p:embed/>
                  </p:oleObj>
                </mc:Choice>
                <mc:Fallback>
                  <p:oleObj r:id="rId12" imgW="2794000" imgH="3937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087" y="3155"/>
                          <a:ext cx="12994" cy="183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79120"/>
            <a:ext cx="11917045" cy="3820160"/>
          </a:xfrm>
          <a:prstGeom prst="rect">
            <a:avLst/>
          </a:prstGeom>
        </p:spPr>
      </p:pic>
      <p:sp>
        <p:nvSpPr>
          <p:cNvPr id="41" name="标题 40"/>
          <p:cNvSpPr>
            <a:spLocks noGrp="1"/>
          </p:cNvSpPr>
          <p:nvPr>
            <p:ph type="title"/>
          </p:nvPr>
        </p:nvSpPr>
        <p:spPr>
          <a:xfrm>
            <a:off x="0" y="0"/>
            <a:ext cx="3648710" cy="705485"/>
          </a:xfrm>
        </p:spPr>
        <p:txBody>
          <a:bodyPr>
            <a:normAutofit fontScale="90000"/>
          </a:bodyPr>
          <a:lstStyle/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练习二、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10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graphicFrame>
        <p:nvGraphicFramePr>
          <p:cNvPr id="36" name="对象 35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311150" y="1967230"/>
          <a:ext cx="7051040" cy="1907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r:id="rId8" imgW="2540000" imgH="685800" progId="Equation.KSEE3">
                  <p:embed/>
                </p:oleObj>
              </mc:Choice>
              <mc:Fallback>
                <p:oleObj r:id="rId8" imgW="2540000" imgH="685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1150" y="1967230"/>
                        <a:ext cx="7051040" cy="1907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346710" y="3874453"/>
          <a:ext cx="7763510" cy="1122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r:id="rId10" imgW="2730500" imgH="393700" progId="Equation.KSEE3">
                  <p:embed/>
                </p:oleObj>
              </mc:Choice>
              <mc:Fallback>
                <p:oleObj r:id="rId10" imgW="27305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6710" y="3874453"/>
                        <a:ext cx="7763510" cy="1122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311150" y="4996815"/>
          <a:ext cx="6715760" cy="923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r:id="rId12" imgW="2222500" imgH="304800" progId="Equation.KSEE3">
                  <p:embed/>
                </p:oleObj>
              </mc:Choice>
              <mc:Fallback>
                <p:oleObj r:id="rId12" imgW="2222500" imgH="304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11150" y="4996815"/>
                        <a:ext cx="6715760" cy="923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11150" y="6061075"/>
            <a:ext cx="82334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将</a:t>
            </a:r>
            <a:r>
              <a:rPr lang="en-US" altLang="zh-CN" sz="3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t=1s</a:t>
            </a:r>
            <a:r>
              <a:rPr lang="zh-CN" altLang="en-US" sz="3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代入，得</a:t>
            </a:r>
            <a:r>
              <a:rPr lang="en-US" altLang="zh-CN" sz="3600" i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v</a:t>
            </a:r>
            <a:r>
              <a:rPr lang="en-US" altLang="zh-CN" sz="3600" baseline="-25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 </a:t>
            </a:r>
            <a:r>
              <a:rPr lang="en-US" altLang="zh-CN" sz="3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= 8 m/s</a:t>
            </a:r>
            <a:r>
              <a:rPr lang="zh-CN" altLang="zh-CN" sz="3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；</a:t>
            </a:r>
            <a:r>
              <a:rPr lang="en-US" altLang="zh-CN" sz="3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sz="3600" baseline="-25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1 </a:t>
            </a:r>
            <a:r>
              <a:rPr lang="en-US" altLang="zh-CN" sz="3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= 35.8 m/s</a:t>
            </a:r>
            <a:r>
              <a:rPr lang="en-US" altLang="zh-CN" sz="3600" baseline="30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" y="645795"/>
            <a:ext cx="12092940" cy="2990215"/>
          </a:xfrm>
          <a:prstGeom prst="rect">
            <a:avLst/>
          </a:prstGeom>
        </p:spPr>
      </p:pic>
      <p:sp>
        <p:nvSpPr>
          <p:cNvPr id="41" name="标题 40"/>
          <p:cNvSpPr>
            <a:spLocks noGrp="1"/>
          </p:cNvSpPr>
          <p:nvPr>
            <p:ph type="title"/>
          </p:nvPr>
        </p:nvSpPr>
        <p:spPr>
          <a:xfrm>
            <a:off x="0" y="0"/>
            <a:ext cx="3648710" cy="705485"/>
          </a:xfrm>
        </p:spPr>
        <p:txBody>
          <a:bodyPr>
            <a:normAutofit/>
          </a:bodyPr>
          <a:lstStyle/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练习二、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grpSp>
        <p:nvGrpSpPr>
          <p:cNvPr id="119" name="组合 118"/>
          <p:cNvGrpSpPr/>
          <p:nvPr/>
        </p:nvGrpSpPr>
        <p:grpSpPr>
          <a:xfrm>
            <a:off x="1853565" y="789940"/>
            <a:ext cx="5641975" cy="6062980"/>
            <a:chOff x="10396" y="-598"/>
            <a:chExt cx="8885" cy="9548"/>
          </a:xfrm>
        </p:grpSpPr>
        <p:cxnSp>
          <p:nvCxnSpPr>
            <p:cNvPr id="80" name="直接箭头连接符 79"/>
            <p:cNvCxnSpPr/>
            <p:nvPr/>
          </p:nvCxnSpPr>
          <p:spPr>
            <a:xfrm flipV="1">
              <a:off x="13348" y="8076"/>
              <a:ext cx="4853" cy="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 flipV="1">
              <a:off x="14063" y="3922"/>
              <a:ext cx="40" cy="50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/>
            <p:cNvSpPr txBox="1"/>
            <p:nvPr/>
          </p:nvSpPr>
          <p:spPr>
            <a:xfrm>
              <a:off x="13303" y="8011"/>
              <a:ext cx="750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i="1">
                  <a:latin typeface="Times New Roman" panose="02020603050405020304" charset="0"/>
                  <a:cs typeface="Times New Roman" panose="02020603050405020304" charset="0"/>
                </a:rPr>
                <a:t>O</a:t>
              </a: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8041" y="7840"/>
              <a:ext cx="912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i="1">
                  <a:latin typeface="Times New Roman" panose="02020603050405020304" charset="0"/>
                  <a:cs typeface="Times New Roman" panose="02020603050405020304" charset="0"/>
                </a:rPr>
                <a:t>v</a:t>
              </a:r>
              <a:r>
                <a:rPr lang="en-US" altLang="zh-CN" sz="3200" i="1" baseline="-25000">
                  <a:latin typeface="Times New Roman" panose="02020603050405020304" charset="0"/>
                  <a:cs typeface="Times New Roman" panose="02020603050405020304" charset="0"/>
                </a:rPr>
                <a:t>x</a:t>
              </a: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14103" y="3709"/>
              <a:ext cx="757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i="1">
                  <a:latin typeface="Times New Roman" panose="02020603050405020304" charset="0"/>
                  <a:cs typeface="Times New Roman" panose="02020603050405020304" charset="0"/>
                </a:rPr>
                <a:t>v</a:t>
              </a:r>
              <a:r>
                <a:rPr lang="en-US" altLang="zh-CN" sz="3200" i="1" baseline="-25000">
                  <a:latin typeface="Times New Roman" panose="02020603050405020304" charset="0"/>
                  <a:cs typeface="Times New Roman" panose="02020603050405020304" charset="0"/>
                </a:rPr>
                <a:t>y</a:t>
              </a:r>
            </a:p>
          </p:txBody>
        </p:sp>
        <p:grpSp>
          <p:nvGrpSpPr>
            <p:cNvPr id="85" name="组合 84"/>
            <p:cNvGrpSpPr/>
            <p:nvPr/>
          </p:nvGrpSpPr>
          <p:grpSpPr>
            <a:xfrm>
              <a:off x="14083" y="7142"/>
              <a:ext cx="3538" cy="954"/>
              <a:chOff x="913" y="8699"/>
              <a:chExt cx="3538" cy="954"/>
            </a:xfrm>
          </p:grpSpPr>
          <p:cxnSp>
            <p:nvCxnSpPr>
              <p:cNvPr id="86" name="直接箭头连接符 85"/>
              <p:cNvCxnSpPr/>
              <p:nvPr/>
            </p:nvCxnSpPr>
            <p:spPr>
              <a:xfrm flipV="1">
                <a:off x="913" y="8699"/>
                <a:ext cx="2405" cy="954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87" name="对象 86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3318" y="8699"/>
              <a:ext cx="1133" cy="8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5" r:id="rId5" imgW="279400" imgH="203200" progId="Equation.KSEE3">
                      <p:embed/>
                    </p:oleObj>
                  </mc:Choice>
                  <mc:Fallback>
                    <p:oleObj r:id="rId5" imgW="279400" imgH="2032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318" y="8699"/>
                            <a:ext cx="1133" cy="82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9" name="弧形 88"/>
            <p:cNvSpPr/>
            <p:nvPr/>
          </p:nvSpPr>
          <p:spPr>
            <a:xfrm>
              <a:off x="15398" y="6311"/>
              <a:ext cx="1152" cy="1111"/>
            </a:xfrm>
            <a:prstGeom prst="arc">
              <a:avLst>
                <a:gd name="adj1" fmla="val 16200000"/>
                <a:gd name="adj2" fmla="val 1264257"/>
              </a:avLst>
            </a:prstGeom>
            <a:ln w="38100" cmpd="sng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15295" y="4021"/>
              <a:ext cx="2405" cy="2245"/>
              <a:chOff x="2125" y="5578"/>
              <a:chExt cx="2405" cy="2245"/>
            </a:xfrm>
          </p:grpSpPr>
          <p:cxnSp>
            <p:nvCxnSpPr>
              <p:cNvPr id="91" name="直接连接符 90"/>
              <p:cNvCxnSpPr/>
              <p:nvPr/>
            </p:nvCxnSpPr>
            <p:spPr>
              <a:xfrm flipH="1" flipV="1">
                <a:off x="2125" y="7089"/>
                <a:ext cx="656" cy="735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 flipH="1" flipV="1">
                <a:off x="3914" y="5578"/>
                <a:ext cx="616" cy="696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箭头连接符 92"/>
              <p:cNvCxnSpPr/>
              <p:nvPr/>
            </p:nvCxnSpPr>
            <p:spPr>
              <a:xfrm flipV="1">
                <a:off x="2304" y="5757"/>
                <a:ext cx="1730" cy="1511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组合 93"/>
            <p:cNvGrpSpPr/>
            <p:nvPr/>
          </p:nvGrpSpPr>
          <p:grpSpPr>
            <a:xfrm>
              <a:off x="14053" y="4266"/>
              <a:ext cx="5228" cy="3835"/>
              <a:chOff x="883" y="5823"/>
              <a:chExt cx="5228" cy="3835"/>
            </a:xfrm>
          </p:grpSpPr>
          <p:cxnSp>
            <p:nvCxnSpPr>
              <p:cNvPr id="95" name="直接箭头连接符 94"/>
              <p:cNvCxnSpPr/>
              <p:nvPr/>
            </p:nvCxnSpPr>
            <p:spPr>
              <a:xfrm flipV="1">
                <a:off x="883" y="6175"/>
                <a:ext cx="3804" cy="3483"/>
              </a:xfrm>
              <a:prstGeom prst="straightConnector1">
                <a:avLst/>
              </a:prstGeom>
              <a:ln w="38100" cap="flat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96" name="对象 95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4650" y="5823"/>
              <a:ext cx="1461" cy="5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6" r:id="rId7" imgW="558800" imgH="203200" progId="Equation.KSEE3">
                      <p:embed/>
                    </p:oleObj>
                  </mc:Choice>
                  <mc:Fallback>
                    <p:oleObj r:id="rId7" imgW="558800" imgH="2032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4650" y="5823"/>
                            <a:ext cx="1461" cy="53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8" name="组合 97"/>
            <p:cNvGrpSpPr/>
            <p:nvPr/>
          </p:nvGrpSpPr>
          <p:grpSpPr>
            <a:xfrm>
              <a:off x="16317" y="4618"/>
              <a:ext cx="1503" cy="2524"/>
              <a:chOff x="3147" y="6175"/>
              <a:chExt cx="1503" cy="2524"/>
            </a:xfrm>
          </p:grpSpPr>
          <p:cxnSp>
            <p:nvCxnSpPr>
              <p:cNvPr id="99" name="直接箭头连接符 98"/>
              <p:cNvCxnSpPr/>
              <p:nvPr/>
            </p:nvCxnSpPr>
            <p:spPr>
              <a:xfrm flipV="1">
                <a:off x="3318" y="6175"/>
                <a:ext cx="1332" cy="252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00" name="对象 99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3147" y="7171"/>
              <a:ext cx="877" cy="7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7" r:id="rId9" imgW="215900" imgH="177165" progId="Equation.KSEE3">
                      <p:embed/>
                    </p:oleObj>
                  </mc:Choice>
                  <mc:Fallback>
                    <p:oleObj r:id="rId9" imgW="215900" imgH="177165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3147" y="7171"/>
                            <a:ext cx="877" cy="72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02" name="对象 101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5698" y="4252"/>
            <a:ext cx="878" cy="7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" r:id="rId11" imgW="215900" imgH="177165" progId="Equation.KSEE3">
                    <p:embed/>
                  </p:oleObj>
                </mc:Choice>
                <mc:Fallback>
                  <p:oleObj r:id="rId11" imgW="2159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5698" y="4252"/>
                          <a:ext cx="878" cy="7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" name="弧形 105"/>
            <p:cNvSpPr/>
            <p:nvPr/>
          </p:nvSpPr>
          <p:spPr>
            <a:xfrm rot="5400000">
              <a:off x="9796" y="2"/>
              <a:ext cx="8680" cy="7480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-1825625" y="802005"/>
            <a:ext cx="5834380" cy="6050915"/>
            <a:chOff x="-2723" y="978"/>
            <a:chExt cx="9188" cy="9529"/>
          </a:xfrm>
        </p:grpSpPr>
        <p:cxnSp>
          <p:nvCxnSpPr>
            <p:cNvPr id="44" name="直接箭头连接符 43"/>
            <p:cNvCxnSpPr/>
            <p:nvPr/>
          </p:nvCxnSpPr>
          <p:spPr>
            <a:xfrm flipV="1">
              <a:off x="178" y="9633"/>
              <a:ext cx="4853" cy="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flipV="1">
              <a:off x="893" y="5479"/>
              <a:ext cx="40" cy="50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133" y="9568"/>
              <a:ext cx="750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i="1">
                  <a:latin typeface="Times New Roman" panose="02020603050405020304" charset="0"/>
                  <a:cs typeface="Times New Roman" panose="02020603050405020304" charset="0"/>
                </a:rPr>
                <a:t>O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719" y="9487"/>
              <a:ext cx="572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i="1">
                  <a:latin typeface="Times New Roman" panose="02020603050405020304" charset="0"/>
                  <a:cs typeface="Times New Roman" panose="02020603050405020304" charset="0"/>
                </a:rPr>
                <a:t>x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30" y="5256"/>
              <a:ext cx="572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i="1">
                  <a:latin typeface="Times New Roman" panose="02020603050405020304" charset="0"/>
                  <a:cs typeface="Times New Roman" panose="02020603050405020304" charset="0"/>
                </a:rPr>
                <a:t>y</a:t>
              </a: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913" y="8699"/>
              <a:ext cx="3537" cy="954"/>
              <a:chOff x="913" y="8699"/>
              <a:chExt cx="3537" cy="954"/>
            </a:xfrm>
          </p:grpSpPr>
          <p:cxnSp>
            <p:nvCxnSpPr>
              <p:cNvPr id="50" name="直接箭头连接符 49"/>
              <p:cNvCxnSpPr/>
              <p:nvPr/>
            </p:nvCxnSpPr>
            <p:spPr>
              <a:xfrm flipV="1">
                <a:off x="913" y="8699"/>
                <a:ext cx="2405" cy="954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51" name="对象 50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3318" y="8699"/>
              <a:ext cx="1133" cy="8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9" r:id="rId13" imgW="279400" imgH="203200" progId="Equation.KSEE3">
                      <p:embed/>
                    </p:oleObj>
                  </mc:Choice>
                  <mc:Fallback>
                    <p:oleObj r:id="rId13" imgW="279400" imgH="2032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3318" y="8699"/>
                            <a:ext cx="1133" cy="82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3" name="弧形 52"/>
            <p:cNvSpPr/>
            <p:nvPr/>
          </p:nvSpPr>
          <p:spPr>
            <a:xfrm>
              <a:off x="2228" y="7868"/>
              <a:ext cx="1152" cy="1111"/>
            </a:xfrm>
            <a:prstGeom prst="arc">
              <a:avLst>
                <a:gd name="adj1" fmla="val 16200000"/>
                <a:gd name="adj2" fmla="val 1264257"/>
              </a:avLst>
            </a:prstGeom>
            <a:ln w="38100" cmpd="sng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2125" y="5578"/>
              <a:ext cx="2405" cy="2245"/>
              <a:chOff x="2125" y="5578"/>
              <a:chExt cx="2405" cy="2245"/>
            </a:xfrm>
          </p:grpSpPr>
          <p:cxnSp>
            <p:nvCxnSpPr>
              <p:cNvPr id="55" name="直接连接符 54"/>
              <p:cNvCxnSpPr/>
              <p:nvPr/>
            </p:nvCxnSpPr>
            <p:spPr>
              <a:xfrm flipH="1" flipV="1">
                <a:off x="2125" y="7089"/>
                <a:ext cx="656" cy="735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flipH="1" flipV="1">
                <a:off x="3914" y="5578"/>
                <a:ext cx="616" cy="696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/>
              <p:nvPr/>
            </p:nvCxnSpPr>
            <p:spPr>
              <a:xfrm flipV="1">
                <a:off x="2304" y="5757"/>
                <a:ext cx="1730" cy="1511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组合 57"/>
            <p:cNvGrpSpPr/>
            <p:nvPr/>
          </p:nvGrpSpPr>
          <p:grpSpPr>
            <a:xfrm>
              <a:off x="883" y="5757"/>
              <a:ext cx="5582" cy="3901"/>
              <a:chOff x="883" y="5757"/>
              <a:chExt cx="5582" cy="3901"/>
            </a:xfrm>
          </p:grpSpPr>
          <p:cxnSp>
            <p:nvCxnSpPr>
              <p:cNvPr id="59" name="直接箭头连接符 58"/>
              <p:cNvCxnSpPr/>
              <p:nvPr/>
            </p:nvCxnSpPr>
            <p:spPr>
              <a:xfrm flipV="1">
                <a:off x="883" y="6175"/>
                <a:ext cx="3804" cy="3483"/>
              </a:xfrm>
              <a:prstGeom prst="straightConnector1">
                <a:avLst/>
              </a:prstGeom>
              <a:ln w="38100" cap="flat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60" name="对象 59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4871" y="5757"/>
              <a:ext cx="1594" cy="5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0" r:id="rId15" imgW="558800" imgH="203200" progId="Equation.KSEE3">
                      <p:embed/>
                    </p:oleObj>
                  </mc:Choice>
                  <mc:Fallback>
                    <p:oleObj r:id="rId15" imgW="558800" imgH="2032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4871" y="5757"/>
                            <a:ext cx="1594" cy="58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2" name="组合 61"/>
            <p:cNvGrpSpPr/>
            <p:nvPr/>
          </p:nvGrpSpPr>
          <p:grpSpPr>
            <a:xfrm>
              <a:off x="3185" y="6175"/>
              <a:ext cx="1465" cy="2524"/>
              <a:chOff x="3185" y="6175"/>
              <a:chExt cx="1465" cy="2524"/>
            </a:xfrm>
          </p:grpSpPr>
          <p:cxnSp>
            <p:nvCxnSpPr>
              <p:cNvPr id="63" name="直接箭头连接符 62"/>
              <p:cNvCxnSpPr/>
              <p:nvPr/>
            </p:nvCxnSpPr>
            <p:spPr>
              <a:xfrm flipV="1">
                <a:off x="3318" y="6175"/>
                <a:ext cx="1332" cy="252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64" name="对象 63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3185" y="7196"/>
              <a:ext cx="877" cy="6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1" r:id="rId17" imgW="215900" imgH="165100" progId="Equation.KSEE3">
                      <p:embed/>
                    </p:oleObj>
                  </mc:Choice>
                  <mc:Fallback>
                    <p:oleObj r:id="rId17" imgW="215900" imgH="1651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3185" y="7196"/>
                            <a:ext cx="877" cy="67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6" name="对象 6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2554" y="5834"/>
            <a:ext cx="826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" r:id="rId19" imgW="203200" imgH="165100" progId="Equation.KSEE3">
                    <p:embed/>
                  </p:oleObj>
                </mc:Choice>
                <mc:Fallback>
                  <p:oleObj r:id="rId19" imgW="2032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554" y="5834"/>
                          <a:ext cx="826" cy="6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对象 67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4332" y="7268"/>
            <a:ext cx="824" cy="7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" r:id="rId21" imgW="203200" imgH="177165" progId="Equation.KSEE3">
                    <p:embed/>
                  </p:oleObj>
                </mc:Choice>
                <mc:Fallback>
                  <p:oleObj r:id="rId21" imgW="2032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332" y="7268"/>
                          <a:ext cx="824" cy="7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" name="弧形 72"/>
            <p:cNvSpPr/>
            <p:nvPr/>
          </p:nvSpPr>
          <p:spPr>
            <a:xfrm rot="5400000">
              <a:off x="-3323" y="1578"/>
              <a:ext cx="8680" cy="7480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75" name="对象 7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938578" y="3240088"/>
          <a:ext cx="2909570" cy="3326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r:id="rId23" imgW="1346200" imgH="1536700" progId="Equation.KSEE3">
                  <p:embed/>
                </p:oleObj>
              </mc:Choice>
              <mc:Fallback>
                <p:oleObj r:id="rId23" imgW="1346200" imgH="1536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938578" y="3240088"/>
                        <a:ext cx="2909570" cy="3326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文本框 76"/>
          <p:cNvSpPr txBox="1"/>
          <p:nvPr/>
        </p:nvSpPr>
        <p:spPr>
          <a:xfrm>
            <a:off x="5854065" y="3006725"/>
            <a:ext cx="63754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40"/>
          <p:cNvSpPr>
            <a:spLocks noGrp="1"/>
          </p:cNvSpPr>
          <p:nvPr>
            <p:ph type="title"/>
          </p:nvPr>
        </p:nvSpPr>
        <p:spPr>
          <a:xfrm>
            <a:off x="0" y="0"/>
            <a:ext cx="3648710" cy="705485"/>
          </a:xfrm>
        </p:spPr>
        <p:txBody>
          <a:bodyPr>
            <a:normAutofit/>
          </a:bodyPr>
          <a:lstStyle/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练习二、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30" y="836295"/>
            <a:ext cx="11661140" cy="1466215"/>
          </a:xfrm>
          <a:prstGeom prst="rect">
            <a:avLst/>
          </a:prstGeom>
        </p:spPr>
      </p:pic>
      <p:graphicFrame>
        <p:nvGraphicFramePr>
          <p:cNvPr id="75" name="对象 7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15340" y="2402205"/>
          <a:ext cx="5046345" cy="1266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r:id="rId5" imgW="1777365" imgH="444500" progId="Equation.KSEE3">
                  <p:embed/>
                </p:oleObj>
              </mc:Choice>
              <mc:Fallback>
                <p:oleObj r:id="rId5" imgW="1777365" imgH="444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5340" y="2402205"/>
                        <a:ext cx="5046345" cy="1266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914650" y="1217295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变速曲线运动</a:t>
            </a:r>
          </a:p>
        </p:txBody>
      </p:sp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15023" y="4023360"/>
          <a:ext cx="8221980" cy="651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7" imgW="2895600" imgH="228600" progId="Equation.KSEE3">
                  <p:embed/>
                </p:oleObj>
              </mc:Choice>
              <mc:Fallback>
                <p:oleObj r:id="rId7" imgW="28956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5023" y="4023360"/>
                        <a:ext cx="8221980" cy="651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2908935" y="174244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变速直线运动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40"/>
          <p:cNvSpPr>
            <a:spLocks noGrp="1"/>
          </p:cNvSpPr>
          <p:nvPr>
            <p:ph type="title"/>
          </p:nvPr>
        </p:nvSpPr>
        <p:spPr>
          <a:xfrm>
            <a:off x="0" y="0"/>
            <a:ext cx="3648710" cy="705485"/>
          </a:xfrm>
        </p:spPr>
        <p:txBody>
          <a:bodyPr>
            <a:normAutofit/>
          </a:bodyPr>
          <a:lstStyle/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练习二、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45" y="705485"/>
            <a:ext cx="11954510" cy="893445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1341755" y="1671320"/>
            <a:ext cx="10414635" cy="1064260"/>
            <a:chOff x="2113" y="2632"/>
            <a:chExt cx="16401" cy="1676"/>
          </a:xfrm>
        </p:grpSpPr>
        <p:graphicFrame>
          <p:nvGraphicFramePr>
            <p:cNvPr id="6" name="对象 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3801" y="2632"/>
            <a:ext cx="2107" cy="16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r:id="rId5" imgW="495300" imgH="393700" progId="Equation.KSEE3">
                    <p:embed/>
                  </p:oleObj>
                </mc:Choice>
                <mc:Fallback>
                  <p:oleObj r:id="rId5" imgW="495300" imgH="3937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801" y="2632"/>
                          <a:ext cx="2107" cy="167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文本框 8"/>
            <p:cNvSpPr txBox="1"/>
            <p:nvPr/>
          </p:nvSpPr>
          <p:spPr>
            <a:xfrm>
              <a:off x="2113" y="3087"/>
              <a:ext cx="1568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>
                  <a:latin typeface="华文楷体" panose="02010600040101010101" charset="-122"/>
                  <a:ea typeface="华文楷体" panose="02010600040101010101" charset="-122"/>
                </a:rPr>
                <a:t>要求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032" y="3010"/>
              <a:ext cx="12482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>
                  <a:latin typeface="华文楷体" panose="02010600040101010101" charset="-122"/>
                  <a:ea typeface="华文楷体" panose="02010600040101010101" charset="-122"/>
                </a:rPr>
                <a:t>但是给的</a:t>
              </a:r>
              <a:r>
                <a:rPr lang="en-US" altLang="zh-CN" sz="3200" i="1">
                  <a:latin typeface="华文楷体" panose="02010600040101010101" charset="-122"/>
                  <a:ea typeface="华文楷体" panose="02010600040101010101" charset="-122"/>
                </a:rPr>
                <a:t>v</a:t>
              </a:r>
              <a:r>
                <a:rPr lang="zh-CN" altLang="en-US" sz="3200">
                  <a:latin typeface="华文楷体" panose="02010600040101010101" charset="-122"/>
                  <a:ea typeface="华文楷体" panose="02010600040101010101" charset="-122"/>
                </a:rPr>
                <a:t>不显含</a:t>
              </a:r>
              <a:r>
                <a:rPr lang="en-US" altLang="zh-CN" sz="3200">
                  <a:latin typeface="华文楷体" panose="02010600040101010101" charset="-122"/>
                  <a:ea typeface="华文楷体" panose="02010600040101010101" charset="-122"/>
                </a:rPr>
                <a:t>t</a:t>
              </a:r>
              <a:r>
                <a:rPr lang="zh-CN" altLang="en-US" sz="3200">
                  <a:latin typeface="华文楷体" panose="02010600040101010101" charset="-122"/>
                  <a:ea typeface="华文楷体" panose="02010600040101010101" charset="-122"/>
                </a:rPr>
                <a:t>，不能直接对</a:t>
              </a:r>
              <a:r>
                <a:rPr lang="en-US" altLang="zh-CN" sz="3200">
                  <a:latin typeface="华文楷体" panose="02010600040101010101" charset="-122"/>
                  <a:ea typeface="华文楷体" panose="02010600040101010101" charset="-122"/>
                </a:rPr>
                <a:t>t</a:t>
              </a:r>
              <a:r>
                <a:rPr lang="zh-CN" altLang="en-US" sz="3200">
                  <a:latin typeface="华文楷体" panose="02010600040101010101" charset="-122"/>
                  <a:ea typeface="华文楷体" panose="02010600040101010101" charset="-122"/>
                </a:rPr>
                <a:t>求导解答。</a:t>
              </a: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5831840" y="2780665"/>
            <a:ext cx="58051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</a:rPr>
              <a:t>所以我们要充分利用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</a:rPr>
              <a:t>v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</a:rPr>
              <a:t>和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</a:rPr>
              <a:t>s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</a:rPr>
              <a:t>的关系</a:t>
            </a:r>
          </a:p>
        </p:txBody>
      </p:sp>
      <p:graphicFrame>
        <p:nvGraphicFramePr>
          <p:cNvPr id="17" name="对象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369118" y="2795270"/>
          <a:ext cx="1372870" cy="549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r:id="rId7" imgW="508000" imgH="203200" progId="Equation.KSEE3">
                  <p:embed/>
                </p:oleObj>
              </mc:Choice>
              <mc:Fallback>
                <p:oleObj r:id="rId7" imgW="5080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69118" y="2795270"/>
                        <a:ext cx="1372870" cy="549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1341755" y="2778125"/>
            <a:ext cx="3027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</a:rPr>
              <a:t>题中给的其实是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329690" y="3550285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</a:rPr>
              <a:t>什么关系呢？</a:t>
            </a:r>
          </a:p>
        </p:txBody>
      </p:sp>
      <p:graphicFrame>
        <p:nvGraphicFramePr>
          <p:cNvPr id="22" name="对象 2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04603" y="3308985"/>
          <a:ext cx="1167130" cy="1065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r:id="rId9" imgW="431800" imgH="393700" progId="Equation.KSEE3">
                  <p:embed/>
                </p:oleObj>
              </mc:Choice>
              <mc:Fallback>
                <p:oleObj r:id="rId9" imgW="4318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04603" y="3308985"/>
                        <a:ext cx="1167130" cy="1065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5166360" y="3532505"/>
            <a:ext cx="511111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</a:rPr>
              <a:t>这样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</a:rPr>
              <a:t>v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</a:rPr>
              <a:t>，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</a:rPr>
              <a:t>s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</a:rPr>
              <a:t>，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</a:rPr>
              <a:t>t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</a:rPr>
              <a:t>都联系起来了！</a:t>
            </a:r>
          </a:p>
        </p:txBody>
      </p:sp>
      <p:graphicFrame>
        <p:nvGraphicFramePr>
          <p:cNvPr id="25" name="对象 2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341438" y="4564380"/>
          <a:ext cx="8440420" cy="1064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r:id="rId11" imgW="3124200" imgH="393700" progId="Equation.KSEE3">
                  <p:embed/>
                </p:oleObj>
              </mc:Choice>
              <mc:Fallback>
                <p:oleObj r:id="rId11" imgW="31242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41438" y="4564380"/>
                        <a:ext cx="8440420" cy="1064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1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40"/>
          <p:cNvSpPr>
            <a:spLocks noGrp="1"/>
          </p:cNvSpPr>
          <p:nvPr>
            <p:ph type="title"/>
          </p:nvPr>
        </p:nvSpPr>
        <p:spPr>
          <a:xfrm>
            <a:off x="0" y="0"/>
            <a:ext cx="3648710" cy="705485"/>
          </a:xfrm>
        </p:spPr>
        <p:txBody>
          <a:bodyPr>
            <a:normAutofit/>
          </a:bodyPr>
          <a:lstStyle/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练习二、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38505" y="705485"/>
            <a:ext cx="10714990" cy="1907540"/>
          </a:xfrm>
          <a:prstGeom prst="rect">
            <a:avLst/>
          </a:prstGeom>
        </p:spPr>
      </p:pic>
      <p:graphicFrame>
        <p:nvGraphicFramePr>
          <p:cNvPr id="25" name="对象 2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81623" y="2452688"/>
          <a:ext cx="868172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r:id="rId7" imgW="3213100" imgH="419100" progId="Equation.KSEE3">
                  <p:embed/>
                </p:oleObj>
              </mc:Choice>
              <mc:Fallback>
                <p:oleObj r:id="rId7" imgW="3213100" imgH="419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1623" y="2452688"/>
                        <a:ext cx="8681720" cy="113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514985" y="3586480"/>
          <a:ext cx="11364595" cy="327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r:id="rId9" imgW="4330700" imgH="1244600" progId="Equation.KSEE3">
                  <p:embed/>
                </p:oleObj>
              </mc:Choice>
              <mc:Fallback>
                <p:oleObj r:id="rId9" imgW="4330700" imgH="1244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4985" y="3586480"/>
                        <a:ext cx="11364595" cy="3271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40"/>
          <p:cNvSpPr>
            <a:spLocks noGrp="1"/>
          </p:cNvSpPr>
          <p:nvPr>
            <p:ph type="title"/>
          </p:nvPr>
        </p:nvSpPr>
        <p:spPr>
          <a:xfrm>
            <a:off x="0" y="0"/>
            <a:ext cx="3648710" cy="705485"/>
          </a:xfrm>
        </p:spPr>
        <p:txBody>
          <a:bodyPr>
            <a:normAutofit/>
          </a:bodyPr>
          <a:lstStyle/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练习二、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5885" y="705485"/>
            <a:ext cx="11931015" cy="1440815"/>
          </a:xfrm>
          <a:prstGeom prst="rect">
            <a:avLst/>
          </a:prstGeom>
        </p:spPr>
      </p:pic>
      <p:graphicFrame>
        <p:nvGraphicFramePr>
          <p:cNvPr id="25" name="对象 24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352550" y="2283461"/>
          <a:ext cx="8030845" cy="1992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r:id="rId8" imgW="2971800" imgH="736600" progId="Equation.KSEE3">
                  <p:embed/>
                </p:oleObj>
              </mc:Choice>
              <mc:Fallback>
                <p:oleObj r:id="rId8" imgW="2971800" imgH="736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52550" y="2283461"/>
                        <a:ext cx="8030845" cy="1992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461453" y="4640580"/>
          <a:ext cx="7124065" cy="1128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r:id="rId10" imgW="2489200" imgH="393700" progId="Equation.KSEE3">
                  <p:embed/>
                </p:oleObj>
              </mc:Choice>
              <mc:Fallback>
                <p:oleObj r:id="rId10" imgW="24892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61453" y="4640580"/>
                        <a:ext cx="7124065" cy="1128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40"/>
          <p:cNvSpPr>
            <a:spLocks noGrp="1"/>
          </p:cNvSpPr>
          <p:nvPr>
            <p:ph type="title"/>
          </p:nvPr>
        </p:nvSpPr>
        <p:spPr>
          <a:xfrm>
            <a:off x="0" y="0"/>
            <a:ext cx="3648710" cy="705485"/>
          </a:xfrm>
        </p:spPr>
        <p:txBody>
          <a:bodyPr>
            <a:normAutofit/>
          </a:bodyPr>
          <a:lstStyle/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练习二、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010" y="447675"/>
            <a:ext cx="12031980" cy="1939925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1518920" y="2665095"/>
            <a:ext cx="2406015" cy="3846830"/>
            <a:chOff x="2772" y="4596"/>
            <a:chExt cx="3789" cy="6058"/>
          </a:xfrm>
        </p:grpSpPr>
        <p:sp>
          <p:nvSpPr>
            <p:cNvPr id="25" name="椭圆 24"/>
            <p:cNvSpPr/>
            <p:nvPr/>
          </p:nvSpPr>
          <p:spPr>
            <a:xfrm>
              <a:off x="2772" y="6481"/>
              <a:ext cx="171" cy="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2892" y="6563"/>
              <a:ext cx="274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2873" y="6632"/>
              <a:ext cx="1" cy="287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" name="对象 8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8"/>
              </p:custDataLst>
            </p:nvPr>
          </p:nvGraphicFramePr>
          <p:xfrm>
            <a:off x="2874" y="9506"/>
            <a:ext cx="788" cy="1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2" r:id="rId13" imgW="139700" imgH="203200" progId="Equation.KSEE3">
                    <p:embed/>
                  </p:oleObj>
                </mc:Choice>
                <mc:Fallback>
                  <p:oleObj r:id="rId13" imgW="139700" imgH="2032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874" y="9506"/>
                          <a:ext cx="788" cy="114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" name="直接箭头连接符 10"/>
            <p:cNvCxnSpPr/>
            <p:nvPr/>
          </p:nvCxnSpPr>
          <p:spPr>
            <a:xfrm flipV="1">
              <a:off x="2873" y="5268"/>
              <a:ext cx="2936" cy="12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" name="对象 11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9"/>
              </p:custDataLst>
            </p:nvPr>
          </p:nvGraphicFramePr>
          <p:xfrm>
            <a:off x="5845" y="4596"/>
            <a:ext cx="717" cy="10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3" r:id="rId15" imgW="127000" imgH="177165" progId="Equation.KSEE3">
                    <p:embed/>
                  </p:oleObj>
                </mc:Choice>
                <mc:Fallback>
                  <p:oleObj r:id="rId15" imgW="127000" imgH="177165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845" y="4596"/>
                          <a:ext cx="717" cy="100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弧形 14"/>
            <p:cNvSpPr/>
            <p:nvPr/>
          </p:nvSpPr>
          <p:spPr>
            <a:xfrm>
              <a:off x="3971" y="5929"/>
              <a:ext cx="637" cy="1253"/>
            </a:xfrm>
            <a:prstGeom prst="arc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608" y="5741"/>
              <a:ext cx="1030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>
                  <a:latin typeface="Times New Roman" panose="02020603050405020304" charset="0"/>
                  <a:cs typeface="Times New Roman" panose="02020603050405020304" charset="0"/>
                </a:rPr>
                <a:t>30</a:t>
              </a:r>
              <a:r>
                <a:rPr lang="en-US" altLang="zh-CN" sz="2800" baseline="30000">
                  <a:latin typeface="Times New Roman" panose="02020603050405020304" charset="0"/>
                  <a:cs typeface="Times New Roman" panose="02020603050405020304" charset="0"/>
                </a:rPr>
                <a:t>0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96545" y="3896995"/>
            <a:ext cx="2622550" cy="1983740"/>
            <a:chOff x="467" y="6137"/>
            <a:chExt cx="4130" cy="3124"/>
          </a:xfrm>
        </p:grpSpPr>
        <p:grpSp>
          <p:nvGrpSpPr>
            <p:cNvPr id="33" name="组合 32"/>
            <p:cNvGrpSpPr/>
            <p:nvPr/>
          </p:nvGrpSpPr>
          <p:grpSpPr>
            <a:xfrm>
              <a:off x="1392" y="6701"/>
              <a:ext cx="2119" cy="2306"/>
              <a:chOff x="1392" y="6701"/>
              <a:chExt cx="2119" cy="2306"/>
            </a:xfrm>
          </p:grpSpPr>
          <p:cxnSp>
            <p:nvCxnSpPr>
              <p:cNvPr id="21" name="直接箭头连接符 20"/>
              <p:cNvCxnSpPr/>
              <p:nvPr/>
            </p:nvCxnSpPr>
            <p:spPr>
              <a:xfrm>
                <a:off x="1392" y="6701"/>
                <a:ext cx="1053" cy="2307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prstDash val="sysDot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 flipH="1">
                <a:off x="2445" y="8463"/>
                <a:ext cx="1067" cy="545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prstDash val="sysDot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组合 30"/>
            <p:cNvGrpSpPr/>
            <p:nvPr/>
          </p:nvGrpSpPr>
          <p:grpSpPr>
            <a:xfrm>
              <a:off x="2477" y="6233"/>
              <a:ext cx="2121" cy="3028"/>
              <a:chOff x="2477" y="6233"/>
              <a:chExt cx="2121" cy="3028"/>
            </a:xfrm>
          </p:grpSpPr>
          <p:cxnSp>
            <p:nvCxnSpPr>
              <p:cNvPr id="19" name="直接箭头连接符 18"/>
              <p:cNvCxnSpPr/>
              <p:nvPr/>
            </p:nvCxnSpPr>
            <p:spPr>
              <a:xfrm>
                <a:off x="2477" y="6233"/>
                <a:ext cx="1121" cy="2317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23" name="对象 22">
                <a:hlinkClick r:id=""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7"/>
                </p:custDataLst>
              </p:nvPr>
            </p:nvGraphicFramePr>
            <p:xfrm>
              <a:off x="3598" y="7969"/>
              <a:ext cx="1000" cy="1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4" r:id="rId17" imgW="177165" imgH="228600" progId="Equation.KSEE3">
                      <p:embed/>
                    </p:oleObj>
                  </mc:Choice>
                  <mc:Fallback>
                    <p:oleObj r:id="rId17" imgW="177165" imgH="228600" progId="Equation.KSEE3">
                      <p:embed/>
                      <p:pic>
                        <p:nvPicPr>
                          <p:cNvPr id="0" name="图片 2048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3598" y="7969"/>
                            <a:ext cx="1000" cy="129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2" name="组合 31"/>
            <p:cNvGrpSpPr/>
            <p:nvPr/>
          </p:nvGrpSpPr>
          <p:grpSpPr>
            <a:xfrm>
              <a:off x="467" y="6137"/>
              <a:ext cx="1998" cy="1292"/>
              <a:chOff x="581" y="6164"/>
              <a:chExt cx="1998" cy="1292"/>
            </a:xfrm>
          </p:grpSpPr>
          <p:cxnSp>
            <p:nvCxnSpPr>
              <p:cNvPr id="20" name="直接箭头连接符 19"/>
              <p:cNvCxnSpPr>
                <a:endCxn id="26" idx="3"/>
              </p:cNvCxnSpPr>
              <p:nvPr/>
            </p:nvCxnSpPr>
            <p:spPr>
              <a:xfrm flipH="1">
                <a:off x="1442" y="6195"/>
                <a:ext cx="1136" cy="615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26" name="对象 25">
                <a:hlinkClick r:id=""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6"/>
                </p:custDataLst>
              </p:nvPr>
            </p:nvGraphicFramePr>
            <p:xfrm>
              <a:off x="581" y="6164"/>
              <a:ext cx="861" cy="1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5" r:id="rId19" imgW="152400" imgH="228600" progId="Equation.KSEE3">
                      <p:embed/>
                    </p:oleObj>
                  </mc:Choice>
                  <mc:Fallback>
                    <p:oleObj r:id="rId19" imgW="152400" imgH="228600" progId="Equation.KSEE3">
                      <p:embed/>
                      <p:pic>
                        <p:nvPicPr>
                          <p:cNvPr id="0" name="图片 2048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581" y="6164"/>
                            <a:ext cx="861" cy="129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" name="组合 39"/>
          <p:cNvGrpSpPr/>
          <p:nvPr/>
        </p:nvGrpSpPr>
        <p:grpSpPr>
          <a:xfrm>
            <a:off x="4461510" y="1925320"/>
            <a:ext cx="5843905" cy="819150"/>
            <a:chOff x="7026" y="3032"/>
            <a:chExt cx="9203" cy="1290"/>
          </a:xfrm>
        </p:grpSpPr>
        <p:graphicFrame>
          <p:nvGraphicFramePr>
            <p:cNvPr id="4" name="对象 3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5"/>
              </p:custDataLst>
            </p:nvPr>
          </p:nvGraphicFramePr>
          <p:xfrm>
            <a:off x="7026" y="3032"/>
            <a:ext cx="5156" cy="1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6" r:id="rId21" imgW="914400" imgH="228600" progId="Equation.KSEE3">
                    <p:embed/>
                  </p:oleObj>
                </mc:Choice>
                <mc:Fallback>
                  <p:oleObj r:id="rId21" imgW="914400" imgH="2286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7026" y="3032"/>
                          <a:ext cx="5156" cy="129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文本框 34"/>
            <p:cNvSpPr txBox="1"/>
            <p:nvPr/>
          </p:nvSpPr>
          <p:spPr>
            <a:xfrm>
              <a:off x="12813" y="3266"/>
              <a:ext cx="3416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>
                  <a:latin typeface="华文楷体" panose="02010600040101010101" charset="-122"/>
                  <a:ea typeface="华文楷体" panose="02010600040101010101" charset="-122"/>
                </a:rPr>
                <a:t>(</a:t>
              </a:r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</a:rPr>
                <a:t>自然坐标系</a:t>
              </a:r>
              <a:r>
                <a:rPr lang="en-US" altLang="zh-CN" sz="2800">
                  <a:latin typeface="华文楷体" panose="02010600040101010101" charset="-122"/>
                  <a:ea typeface="华文楷体" panose="02010600040101010101" charset="-122"/>
                </a:rPr>
                <a:t>)</a:t>
              </a:r>
            </a:p>
          </p:txBody>
        </p:sp>
      </p:grpSp>
      <p:graphicFrame>
        <p:nvGraphicFramePr>
          <p:cNvPr id="36" name="对象 35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4461510" y="2736850"/>
          <a:ext cx="7031990" cy="821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r:id="rId23" imgW="2070100" imgH="241300" progId="Equation.KSEE3">
                  <p:embed/>
                </p:oleObj>
              </mc:Choice>
              <mc:Fallback>
                <p:oleObj r:id="rId23" imgW="2070100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461510" y="2736850"/>
                        <a:ext cx="7031990" cy="821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4385310" y="3557588"/>
          <a:ext cx="5261610" cy="311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r:id="rId25" imgW="1548765" imgH="914400" progId="Equation.KSEE3">
                  <p:embed/>
                </p:oleObj>
              </mc:Choice>
              <mc:Fallback>
                <p:oleObj r:id="rId25" imgW="1548765" imgH="9144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385310" y="3557588"/>
                        <a:ext cx="5261610" cy="311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40"/>
          <p:cNvSpPr>
            <a:spLocks noGrp="1"/>
          </p:cNvSpPr>
          <p:nvPr>
            <p:ph type="title"/>
          </p:nvPr>
        </p:nvSpPr>
        <p:spPr>
          <a:xfrm>
            <a:off x="0" y="0"/>
            <a:ext cx="3648710" cy="705485"/>
          </a:xfrm>
        </p:spPr>
        <p:txBody>
          <a:bodyPr>
            <a:normAutofit/>
          </a:bodyPr>
          <a:lstStyle/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练习二、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7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065" y="703580"/>
            <a:ext cx="12147550" cy="101219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0" y="2056130"/>
            <a:ext cx="2722880" cy="2553970"/>
            <a:chOff x="0" y="3238"/>
            <a:chExt cx="4288" cy="4022"/>
          </a:xfrm>
        </p:grpSpPr>
        <p:grpSp>
          <p:nvGrpSpPr>
            <p:cNvPr id="5" name="组合 4"/>
            <p:cNvGrpSpPr/>
            <p:nvPr/>
          </p:nvGrpSpPr>
          <p:grpSpPr>
            <a:xfrm>
              <a:off x="421" y="3238"/>
              <a:ext cx="3007" cy="3020"/>
              <a:chOff x="7679" y="3699"/>
              <a:chExt cx="3007" cy="3020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8916" y="3699"/>
                <a:ext cx="171" cy="1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7679" y="3800"/>
                <a:ext cx="1297" cy="16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文本框 6"/>
              <p:cNvSpPr txBox="1"/>
              <p:nvPr/>
            </p:nvSpPr>
            <p:spPr>
              <a:xfrm>
                <a:off x="8372" y="4217"/>
                <a:ext cx="765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45</a:t>
                </a:r>
                <a:r>
                  <a:rPr lang="en-US" altLang="zh-CN" baseline="30000">
                    <a:latin typeface="Times New Roman" panose="02020603050405020304" charset="0"/>
                    <a:cs typeface="Times New Roman" panose="02020603050405020304" charset="0"/>
                  </a:rPr>
                  <a:t>o</a:t>
                </a:r>
              </a:p>
            </p:txBody>
          </p:sp>
          <p:cxnSp>
            <p:nvCxnSpPr>
              <p:cNvPr id="14" name="直接箭头连接符 13"/>
              <p:cNvCxnSpPr/>
              <p:nvPr/>
            </p:nvCxnSpPr>
            <p:spPr>
              <a:xfrm>
                <a:off x="9017" y="3800"/>
                <a:ext cx="1669" cy="13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/>
              <p:nvPr/>
            </p:nvCxnSpPr>
            <p:spPr>
              <a:xfrm>
                <a:off x="9017" y="3850"/>
                <a:ext cx="298" cy="286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8" name="对象 7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9"/>
              </p:custDataLst>
            </p:nvPr>
          </p:nvGraphicFramePr>
          <p:xfrm>
            <a:off x="1718" y="6258"/>
            <a:ext cx="717" cy="10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8" r:id="rId14" imgW="127000" imgH="177165" progId="Equation.KSEE3">
                    <p:embed/>
                  </p:oleObj>
                </mc:Choice>
                <mc:Fallback>
                  <p:oleObj r:id="rId14" imgW="127000" imgH="177165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718" y="6258"/>
                          <a:ext cx="717" cy="100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10"/>
              </p:custDataLst>
            </p:nvPr>
          </p:nvGraphicFramePr>
          <p:xfrm>
            <a:off x="3428" y="4118"/>
            <a:ext cx="861" cy="1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9" r:id="rId16" imgW="152400" imgH="228600" progId="Equation.KSEE3">
                    <p:embed/>
                  </p:oleObj>
                </mc:Choice>
                <mc:Fallback>
                  <p:oleObj r:id="rId16" imgW="152400" imgH="2286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3428" y="4118"/>
                          <a:ext cx="861" cy="129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11"/>
              </p:custDataLst>
            </p:nvPr>
          </p:nvGraphicFramePr>
          <p:xfrm>
            <a:off x="0" y="3466"/>
            <a:ext cx="1002" cy="1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0" r:id="rId18" imgW="177165" imgH="228600" progId="Equation.KSEE3">
                    <p:embed/>
                  </p:oleObj>
                </mc:Choice>
                <mc:Fallback>
                  <p:oleObj r:id="rId18" imgW="177165" imgH="2286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0" y="3466"/>
                          <a:ext cx="1002" cy="129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组合 19"/>
          <p:cNvGrpSpPr/>
          <p:nvPr/>
        </p:nvGrpSpPr>
        <p:grpSpPr>
          <a:xfrm>
            <a:off x="3177540" y="1778000"/>
            <a:ext cx="7456805" cy="725170"/>
            <a:chOff x="5004" y="2952"/>
            <a:chExt cx="11743" cy="1142"/>
          </a:xfrm>
        </p:grpSpPr>
        <p:sp>
          <p:nvSpPr>
            <p:cNvPr id="17" name="文本框 16"/>
            <p:cNvSpPr txBox="1"/>
            <p:nvPr/>
          </p:nvSpPr>
          <p:spPr>
            <a:xfrm>
              <a:off x="5004" y="3064"/>
              <a:ext cx="1174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3200">
                  <a:latin typeface="华文楷体" panose="02010600040101010101" charset="-122"/>
                  <a:ea typeface="华文楷体" panose="02010600040101010101" charset="-122"/>
                </a:rPr>
                <a:t>因为总加速度与半径成</a:t>
              </a:r>
              <a:r>
                <a:rPr lang="en-US" altLang="zh-CN" sz="3200">
                  <a:latin typeface="华文楷体" panose="02010600040101010101" charset="-122"/>
                  <a:ea typeface="华文楷体" panose="02010600040101010101" charset="-122"/>
                </a:rPr>
                <a:t>45</a:t>
              </a:r>
              <a:r>
                <a:rPr lang="en-US" altLang="zh-CN" sz="3200" baseline="30000">
                  <a:latin typeface="华文楷体" panose="02010600040101010101" charset="-122"/>
                  <a:ea typeface="华文楷体" panose="02010600040101010101" charset="-122"/>
                </a:rPr>
                <a:t>o</a:t>
              </a:r>
              <a:r>
                <a:rPr lang="zh-CN" altLang="en-US" sz="3200">
                  <a:latin typeface="华文楷体" panose="02010600040101010101" charset="-122"/>
                  <a:ea typeface="华文楷体" panose="02010600040101010101" charset="-122"/>
                </a:rPr>
                <a:t>，所以</a:t>
              </a:r>
            </a:p>
          </p:txBody>
        </p:sp>
        <p:graphicFrame>
          <p:nvGraphicFramePr>
            <p:cNvPr id="18" name="对象 17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8"/>
              </p:custDataLst>
            </p:nvPr>
          </p:nvGraphicFramePr>
          <p:xfrm>
            <a:off x="14322" y="2952"/>
            <a:ext cx="2219" cy="1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1" r:id="rId20" imgW="444500" imgH="228600" progId="Equation.KSEE3">
                    <p:embed/>
                  </p:oleObj>
                </mc:Choice>
                <mc:Fallback>
                  <p:oleObj r:id="rId20" imgW="444500" imgH="2286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14322" y="2952"/>
                          <a:ext cx="2219" cy="114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组合 20"/>
          <p:cNvGrpSpPr/>
          <p:nvPr/>
        </p:nvGrpSpPr>
        <p:grpSpPr>
          <a:xfrm>
            <a:off x="3177540" y="2432685"/>
            <a:ext cx="7456805" cy="636270"/>
            <a:chOff x="5004" y="3027"/>
            <a:chExt cx="11743" cy="1002"/>
          </a:xfrm>
        </p:grpSpPr>
        <p:sp>
          <p:nvSpPr>
            <p:cNvPr id="22" name="文本框 21"/>
            <p:cNvSpPr txBox="1"/>
            <p:nvPr/>
          </p:nvSpPr>
          <p:spPr>
            <a:xfrm>
              <a:off x="5004" y="3064"/>
              <a:ext cx="1174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3200">
                  <a:latin typeface="华文楷体" panose="02010600040101010101" charset="-122"/>
                  <a:ea typeface="华文楷体" panose="02010600040101010101" charset="-122"/>
                </a:rPr>
                <a:t>已知初始条件：</a:t>
              </a:r>
              <a:r>
                <a:rPr lang="en-US" altLang="zh-CN" sz="3200">
                  <a:latin typeface="华文楷体" panose="02010600040101010101" charset="-122"/>
                  <a:ea typeface="华文楷体" panose="02010600040101010101" charset="-122"/>
                </a:rPr>
                <a:t>t=0</a:t>
              </a:r>
              <a:r>
                <a:rPr lang="zh-CN" altLang="en-US" sz="3200">
                  <a:latin typeface="华文楷体" panose="02010600040101010101" charset="-122"/>
                  <a:ea typeface="华文楷体" panose="02010600040101010101" charset="-122"/>
                </a:rPr>
                <a:t>时，</a:t>
              </a:r>
            </a:p>
          </p:txBody>
        </p:sp>
        <p:graphicFrame>
          <p:nvGraphicFramePr>
            <p:cNvPr id="23" name="对象 22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7"/>
              </p:custDataLst>
            </p:nvPr>
          </p:nvGraphicFramePr>
          <p:xfrm>
            <a:off x="11572" y="3027"/>
            <a:ext cx="4116" cy="10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2" r:id="rId22" imgW="939800" imgH="228600" progId="Equation.KSEE3">
                    <p:embed/>
                  </p:oleObj>
                </mc:Choice>
                <mc:Fallback>
                  <p:oleObj r:id="rId22" imgW="939800" imgH="2286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572" y="3027"/>
                          <a:ext cx="4116" cy="100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组合 37"/>
          <p:cNvGrpSpPr/>
          <p:nvPr/>
        </p:nvGrpSpPr>
        <p:grpSpPr>
          <a:xfrm>
            <a:off x="3159760" y="2936240"/>
            <a:ext cx="7456805" cy="688975"/>
            <a:chOff x="4976" y="4624"/>
            <a:chExt cx="11743" cy="1085"/>
          </a:xfrm>
        </p:grpSpPr>
        <p:sp>
          <p:nvSpPr>
            <p:cNvPr id="32" name="文本框 31"/>
            <p:cNvSpPr txBox="1"/>
            <p:nvPr/>
          </p:nvSpPr>
          <p:spPr>
            <a:xfrm>
              <a:off x="4976" y="4790"/>
              <a:ext cx="1174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>
                  <a:latin typeface="华文楷体" panose="02010600040101010101" charset="-122"/>
                  <a:ea typeface="华文楷体" panose="02010600040101010101" charset="-122"/>
                </a:rPr>
                <a:t>在</a:t>
              </a:r>
              <a:r>
                <a:rPr lang="en-US" altLang="zh-CN" sz="3200">
                  <a:latin typeface="华文楷体" panose="02010600040101010101" charset="-122"/>
                  <a:ea typeface="华文楷体" panose="02010600040101010101" charset="-122"/>
                </a:rPr>
                <a:t>t</a:t>
              </a:r>
              <a:r>
                <a:rPr lang="zh-CN" altLang="en-US" sz="3200">
                  <a:latin typeface="华文楷体" panose="02010600040101010101" charset="-122"/>
                  <a:ea typeface="华文楷体" panose="02010600040101010101" charset="-122"/>
                </a:rPr>
                <a:t>时刻时，</a:t>
              </a:r>
            </a:p>
          </p:txBody>
        </p:sp>
        <p:graphicFrame>
          <p:nvGraphicFramePr>
            <p:cNvPr id="36" name="对象 35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6"/>
              </p:custDataLst>
            </p:nvPr>
          </p:nvGraphicFramePr>
          <p:xfrm>
            <a:off x="8215" y="4624"/>
            <a:ext cx="8327" cy="10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3" r:id="rId24" imgW="1854200" imgH="241300" progId="Equation.KSEE3">
                    <p:embed/>
                  </p:oleObj>
                </mc:Choice>
                <mc:Fallback>
                  <p:oleObj r:id="rId24" imgW="1854200" imgH="2413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8215" y="4624"/>
                          <a:ext cx="8327" cy="10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" name="对象 38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2659380" y="3625215"/>
          <a:ext cx="9022715" cy="1198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r:id="rId26" imgW="3352800" imgH="444500" progId="Equation.KSEE3">
                  <p:embed/>
                </p:oleObj>
              </mc:Choice>
              <mc:Fallback>
                <p:oleObj r:id="rId26" imgW="3352800" imgH="444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659380" y="3625215"/>
                        <a:ext cx="9022715" cy="1198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937510" y="4609783"/>
          <a:ext cx="4735830" cy="1080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r:id="rId28" imgW="1841500" imgH="419100" progId="Equation.KSEE3">
                  <p:embed/>
                </p:oleObj>
              </mc:Choice>
              <mc:Fallback>
                <p:oleObj r:id="rId28" imgW="1841500" imgH="419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937510" y="4609783"/>
                        <a:ext cx="4735830" cy="1080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2836545" y="5690870"/>
          <a:ext cx="8456930" cy="1015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r:id="rId30" imgW="3288665" imgH="393700" progId="Equation.KSEE3">
                  <p:embed/>
                </p:oleObj>
              </mc:Choice>
              <mc:Fallback>
                <p:oleObj r:id="rId30" imgW="3288665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2836545" y="5690870"/>
                        <a:ext cx="8456930" cy="1015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40"/>
          <p:cNvSpPr>
            <a:spLocks noGrp="1"/>
          </p:cNvSpPr>
          <p:nvPr>
            <p:ph type="title"/>
          </p:nvPr>
        </p:nvSpPr>
        <p:spPr>
          <a:xfrm>
            <a:off x="0" y="0"/>
            <a:ext cx="3648710" cy="705485"/>
          </a:xfrm>
        </p:spPr>
        <p:txBody>
          <a:bodyPr>
            <a:normAutofit/>
          </a:bodyPr>
          <a:lstStyle/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练习二、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8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30" y="705485"/>
            <a:ext cx="12036425" cy="1024890"/>
          </a:xfrm>
          <a:prstGeom prst="rect">
            <a:avLst/>
          </a:prstGeom>
        </p:spPr>
      </p:pic>
      <p:graphicFrame>
        <p:nvGraphicFramePr>
          <p:cNvPr id="36" name="对象 35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902460" y="1696403"/>
          <a:ext cx="724789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r:id="rId7" imgW="2133600" imgH="393700" progId="Equation.KSEE3">
                  <p:embed/>
                </p:oleObj>
              </mc:Choice>
              <mc:Fallback>
                <p:oleObj r:id="rId7" imgW="21336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2460" y="1696403"/>
                        <a:ext cx="7247890" cy="133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902143" y="3264536"/>
          <a:ext cx="8456295" cy="2248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r:id="rId9" imgW="2489200" imgH="660400" progId="Equation.KSEE3">
                  <p:embed/>
                </p:oleObj>
              </mc:Choice>
              <mc:Fallback>
                <p:oleObj r:id="rId9" imgW="2489200" imgH="6604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02143" y="3264536"/>
                        <a:ext cx="8456295" cy="2248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314578716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314578716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31457871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004,&quot;width&quot;:16874}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31457069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9,&quot;width&quot;:18789}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31457871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31457871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31457871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31457871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31457871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31457871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31457871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31457871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31457871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31457871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31457871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314578716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314578716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31457871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314578716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31457871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314578716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314578716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314578716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314578716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314578716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314578716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314578716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宽屏</PresentationFormat>
  <Paragraphs>38</Paragraphs>
  <Slides>11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仿宋</vt:lpstr>
      <vt:lpstr>华文楷体</vt:lpstr>
      <vt:lpstr>微软雅黑</vt:lpstr>
      <vt:lpstr>Arial</vt:lpstr>
      <vt:lpstr>Times New Roman</vt:lpstr>
      <vt:lpstr>Wingdings</vt:lpstr>
      <vt:lpstr>Office 主题​​</vt:lpstr>
      <vt:lpstr>Equation.KSEE3</vt:lpstr>
      <vt:lpstr>PowerPoint 演示文稿</vt:lpstr>
      <vt:lpstr>练习二、第1题</vt:lpstr>
      <vt:lpstr>练习二、第2题</vt:lpstr>
      <vt:lpstr>练习二、第3题</vt:lpstr>
      <vt:lpstr>练习二、第4题</vt:lpstr>
      <vt:lpstr>练习二、第5题</vt:lpstr>
      <vt:lpstr>练习二、第6题</vt:lpstr>
      <vt:lpstr>练习二、第7题</vt:lpstr>
      <vt:lpstr>练习二、第8题</vt:lpstr>
      <vt:lpstr>练习二、第9题</vt:lpstr>
      <vt:lpstr>练习二、第10题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Suthing</cp:lastModifiedBy>
  <cp:revision>186</cp:revision>
  <dcterms:created xsi:type="dcterms:W3CDTF">2019-06-19T02:08:00Z</dcterms:created>
  <dcterms:modified xsi:type="dcterms:W3CDTF">2021-03-21T12:42:38Z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