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17" r:id="rId2"/>
    <p:sldId id="418" r:id="rId3"/>
    <p:sldId id="427" r:id="rId4"/>
    <p:sldId id="419" r:id="rId5"/>
    <p:sldId id="420" r:id="rId6"/>
    <p:sldId id="421" r:id="rId7"/>
    <p:sldId id="422" r:id="rId8"/>
    <p:sldId id="42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0" y="84"/>
      </p:cViewPr>
      <p:guideLst>
        <p:guide orient="horz" pos="2156"/>
        <p:guide pos="384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2020/6/9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3203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454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2020/6/9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5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2" Type="http://schemas.openxmlformats.org/officeDocument/2006/relationships/tags" Target="../tags/tag6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4.w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8.bin"/><Relationship Id="rId2" Type="http://schemas.openxmlformats.org/officeDocument/2006/relationships/tags" Target="../tags/tag6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1.bin"/><Relationship Id="rId2" Type="http://schemas.openxmlformats.org/officeDocument/2006/relationships/tags" Target="../tags/tag6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6.w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21.wmf"/><Relationship Id="rId3" Type="http://schemas.openxmlformats.org/officeDocument/2006/relationships/tags" Target="../tags/tag69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6.bin"/><Relationship Id="rId2" Type="http://schemas.openxmlformats.org/officeDocument/2006/relationships/tags" Target="../tags/tag6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0.wmf"/><Relationship Id="rId5" Type="http://schemas.openxmlformats.org/officeDocument/2006/relationships/image" Target="../media/image22.emf"/><Relationship Id="rId10" Type="http://schemas.openxmlformats.org/officeDocument/2006/relationships/oleObject" Target="../embeddings/oleObject15.bin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1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6.wmf"/><Relationship Id="rId2" Type="http://schemas.openxmlformats.org/officeDocument/2006/relationships/tags" Target="../tags/tag7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5.w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3.bin"/><Relationship Id="rId2" Type="http://schemas.openxmlformats.org/officeDocument/2006/relationships/tags" Target="../tags/tag7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1.w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1680845"/>
            <a:ext cx="6172200" cy="34956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二十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" y="583565"/>
            <a:ext cx="12001500" cy="279082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9267825" y="890270"/>
            <a:ext cx="2799715" cy="2443480"/>
            <a:chOff x="14595" y="1402"/>
            <a:chExt cx="4409" cy="3848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16503" y="3707"/>
              <a:ext cx="2295" cy="19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H="1" flipV="1">
              <a:off x="16503" y="1718"/>
              <a:ext cx="38" cy="1989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H="1">
              <a:off x="15126" y="3726"/>
              <a:ext cx="1377" cy="1109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14595" y="4428"/>
              <a:ext cx="56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8468" y="3707"/>
              <a:ext cx="537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6541" y="1402"/>
              <a:ext cx="506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780270" y="1400810"/>
            <a:ext cx="1290955" cy="1402715"/>
            <a:chOff x="15402" y="2206"/>
            <a:chExt cx="2033" cy="2209"/>
          </a:xfrm>
        </p:grpSpPr>
        <p:sp>
          <p:nvSpPr>
            <p:cNvPr id="10" name="文本框 9"/>
            <p:cNvSpPr txBox="1"/>
            <p:nvPr/>
          </p:nvSpPr>
          <p:spPr>
            <a:xfrm>
              <a:off x="16867" y="3593"/>
              <a:ext cx="56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5402" y="2206"/>
              <a:ext cx="56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05155" y="3387090"/>
            <a:ext cx="8081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如图电流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和电流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的磁场方向分别为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Oz</a:t>
            </a:r>
            <a:r>
              <a:rPr lang="zh-CN" altLang="zh-CN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和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Ox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方向。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2609215" y="3860800"/>
            <a:ext cx="2561590" cy="2807970"/>
            <a:chOff x="1430" y="6251"/>
            <a:chExt cx="4034" cy="4422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1430" y="9861"/>
              <a:ext cx="4035" cy="2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 flipV="1">
              <a:off x="2265" y="6801"/>
              <a:ext cx="19" cy="377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928" y="9851"/>
              <a:ext cx="537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702" y="6251"/>
              <a:ext cx="506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77" y="9710"/>
              <a:ext cx="692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157220" y="6129655"/>
            <a:ext cx="1438275" cy="668020"/>
            <a:chOff x="2293" y="9729"/>
            <a:chExt cx="2265" cy="1052"/>
          </a:xfrm>
        </p:grpSpPr>
        <p:cxnSp>
          <p:nvCxnSpPr>
            <p:cNvPr id="21" name="直接箭头连接符 20"/>
            <p:cNvCxnSpPr/>
            <p:nvPr/>
          </p:nvCxnSpPr>
          <p:spPr>
            <a:xfrm>
              <a:off x="2293" y="9766"/>
              <a:ext cx="186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对象 2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3727" y="9729"/>
            <a:ext cx="831" cy="10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r:id="rId5" imgW="190500" imgH="241300" progId="Equation.KSEE3">
                    <p:embed/>
                  </p:oleObj>
                </mc:Choice>
                <mc:Fallback>
                  <p:oleObj r:id="rId5" imgW="190500" imgH="2413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727" y="9729"/>
                          <a:ext cx="831" cy="10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组合 27"/>
          <p:cNvGrpSpPr/>
          <p:nvPr/>
        </p:nvGrpSpPr>
        <p:grpSpPr>
          <a:xfrm>
            <a:off x="2609215" y="4699635"/>
            <a:ext cx="548005" cy="1465580"/>
            <a:chOff x="1430" y="7477"/>
            <a:chExt cx="863" cy="2308"/>
          </a:xfrm>
        </p:grpSpPr>
        <p:cxnSp>
          <p:nvCxnSpPr>
            <p:cNvPr id="23" name="直接箭头连接符 22"/>
            <p:cNvCxnSpPr/>
            <p:nvPr/>
          </p:nvCxnSpPr>
          <p:spPr>
            <a:xfrm flipH="1" flipV="1">
              <a:off x="2265" y="8013"/>
              <a:ext cx="29" cy="1773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5" name="对象 2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430" y="7477"/>
            <a:ext cx="773" cy="10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r:id="rId7" imgW="177165" imgH="241300" progId="Equation.KSEE3">
                    <p:embed/>
                  </p:oleObj>
                </mc:Choice>
                <mc:Fallback>
                  <p:oleObj r:id="rId7" imgW="177165" imgH="2413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30" y="7477"/>
                          <a:ext cx="773" cy="10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组合 31"/>
          <p:cNvGrpSpPr/>
          <p:nvPr/>
        </p:nvGrpSpPr>
        <p:grpSpPr>
          <a:xfrm>
            <a:off x="3139440" y="4752340"/>
            <a:ext cx="1678305" cy="1393825"/>
            <a:chOff x="2265" y="7560"/>
            <a:chExt cx="2643" cy="2195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2294" y="8013"/>
              <a:ext cx="186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 flipV="1">
              <a:off x="4128" y="7983"/>
              <a:ext cx="29" cy="1773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V="1">
              <a:off x="2265" y="8033"/>
              <a:ext cx="1848" cy="1696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1" name="对象 3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4244" y="7560"/>
            <a:ext cx="665" cy="8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r:id="rId9" imgW="152400" imgH="203200" progId="Equation.KSEE3">
                    <p:embed/>
                  </p:oleObj>
                </mc:Choice>
                <mc:Fallback>
                  <p:oleObj r:id="rId9" imgW="152400" imgH="2032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244" y="7560"/>
                          <a:ext cx="665" cy="88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" name="对象 3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969126" y="4100513"/>
          <a:ext cx="2499360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r:id="rId11" imgW="901700" imgH="393700" progId="Equation.KSEE3">
                  <p:embed/>
                </p:oleObj>
              </mc:Choice>
              <mc:Fallback>
                <p:oleObj r:id="rId11" imgW="9017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69126" y="4100513"/>
                        <a:ext cx="2499360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80544" y="5314951"/>
          <a:ext cx="3344545" cy="1196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r:id="rId13" imgW="1206500" imgH="431800" progId="Equation.KSEE3">
                  <p:embed/>
                </p:oleObj>
              </mc:Choice>
              <mc:Fallback>
                <p:oleObj r:id="rId13" imgW="12065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80544" y="5314951"/>
                        <a:ext cx="3344545" cy="1196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文本框 60"/>
          <p:cNvSpPr txBox="1"/>
          <p:nvPr/>
        </p:nvSpPr>
        <p:spPr>
          <a:xfrm>
            <a:off x="613410" y="2710180"/>
            <a:ext cx="48958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" y="511175"/>
            <a:ext cx="12077700" cy="4238625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二十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613410" y="2939415"/>
            <a:ext cx="48958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4175" y="5302250"/>
            <a:ext cx="95319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但是二者</a:t>
            </a:r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方向相反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en-US" altLang="zh-CN" sz="2800" baseline="-25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O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点方向为</a:t>
            </a:r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Wingdings 2" panose="05020102010507070707" charset="0"/>
              </a:rPr>
              <a:t>⊙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B</a:t>
            </a:r>
            <a:r>
              <a:rPr lang="en-US" altLang="zh-CN" sz="2800" baseline="-25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在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O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点方向为</a:t>
            </a:r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Wingdings 2" panose="05020102010507070707" charset="0"/>
              </a:rPr>
              <a:t>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。</a:t>
            </a:r>
            <a:endParaRPr lang="en-US" altLang="zh-CN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30200" y="4393565"/>
            <a:ext cx="8691245" cy="956945"/>
            <a:chOff x="1166" y="6957"/>
            <a:chExt cx="13687" cy="1507"/>
          </a:xfrm>
        </p:grpSpPr>
        <p:graphicFrame>
          <p:nvGraphicFramePr>
            <p:cNvPr id="34" name="对象 3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1300" y="6957"/>
            <a:ext cx="3553" cy="1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r:id="rId5" imgW="927100" imgH="393700" progId="Equation.KSEE3">
                    <p:embed/>
                  </p:oleObj>
                </mc:Choice>
                <mc:Fallback>
                  <p:oleObj r:id="rId5" imgW="927100" imgH="3937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300" y="6957"/>
                          <a:ext cx="3553" cy="15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文本框 3"/>
            <p:cNvSpPr txBox="1"/>
            <p:nvPr/>
          </p:nvSpPr>
          <p:spPr>
            <a:xfrm>
              <a:off x="1166" y="7338"/>
              <a:ext cx="10334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电流</a:t>
              </a:r>
              <a:r>
                <a:rPr lang="en-US" altLang="zh-CN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1</a:t>
              </a:r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和</a:t>
              </a:r>
              <a:r>
                <a:rPr lang="en-US" altLang="zh-CN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2</a:t>
              </a:r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对</a:t>
              </a:r>
              <a:r>
                <a:rPr lang="en-US" altLang="zh-CN" sz="2800" i="1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O</a:t>
              </a:r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点都是半无限长，</a:t>
              </a:r>
              <a:r>
                <a:rPr lang="zh-CN" altLang="en-US" sz="2800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大小相等</a:t>
              </a:r>
              <a:r>
                <a:rPr lang="en-US" altLang="zh-CN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: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02590" y="5899785"/>
            <a:ext cx="115836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acb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和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adb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都是半圆弧，二者电流大小相等，其在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O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点的磁场大小相等，方向相反，所以</a:t>
            </a:r>
            <a:r>
              <a:rPr lang="en-US" altLang="zh-CN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en-US" altLang="zh-CN" sz="2800" baseline="-250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en-US" altLang="zh-CN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=0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二十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0" y="639445"/>
            <a:ext cx="11925300" cy="1428750"/>
          </a:xfrm>
          <a:prstGeom prst="rect">
            <a:avLst/>
          </a:prstGeom>
        </p:spPr>
      </p:pic>
      <p:graphicFrame>
        <p:nvGraphicFramePr>
          <p:cNvPr id="34" name="对象 3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332673" y="2158048"/>
          <a:ext cx="6120765" cy="1050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5" imgW="2514600" imgH="431800" progId="Equation.KSEE3">
                  <p:embed/>
                </p:oleObj>
              </mc:Choice>
              <mc:Fallback>
                <p:oleObj r:id="rId5" imgW="25146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2673" y="2158048"/>
                        <a:ext cx="6120765" cy="1050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94573" y="3501708"/>
          <a:ext cx="6956425" cy="1050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7" imgW="2857500" imgH="431800" progId="Equation.KSEE3">
                  <p:embed/>
                </p:oleObj>
              </mc:Choice>
              <mc:Fallback>
                <p:oleObj r:id="rId7" imgW="28575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94573" y="3501708"/>
                        <a:ext cx="6956425" cy="1050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332673" y="4898708"/>
          <a:ext cx="5596255" cy="1112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9" imgW="2298700" imgH="457200" progId="Equation.KSEE3">
                  <p:embed/>
                </p:oleObj>
              </mc:Choice>
              <mc:Fallback>
                <p:oleObj r:id="rId9" imgW="22987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32673" y="4898708"/>
                        <a:ext cx="5596255" cy="1112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文本框 60"/>
          <p:cNvSpPr txBox="1"/>
          <p:nvPr/>
        </p:nvSpPr>
        <p:spPr>
          <a:xfrm>
            <a:off x="3255645" y="1567815"/>
            <a:ext cx="48958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二十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" y="723900"/>
            <a:ext cx="12001500" cy="147637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550160" y="1630680"/>
            <a:ext cx="2912110" cy="1134110"/>
            <a:chOff x="4016" y="2568"/>
            <a:chExt cx="4586" cy="1786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4016" y="2588"/>
              <a:ext cx="4587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>
              <a:off x="4259" y="2568"/>
              <a:ext cx="0" cy="178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105660" y="2764790"/>
          <a:ext cx="156146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r:id="rId5" imgW="469900" imgH="215900" progId="Equation.KSEE3">
                  <p:embed/>
                </p:oleObj>
              </mc:Choice>
              <mc:Fallback>
                <p:oleObj r:id="rId5" imgW="4699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05660" y="2764790"/>
                        <a:ext cx="1561465" cy="71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4109720" y="2810510"/>
            <a:ext cx="5269230" cy="759460"/>
            <a:chOff x="6776" y="4563"/>
            <a:chExt cx="8298" cy="1196"/>
          </a:xfrm>
        </p:grpSpPr>
        <p:graphicFrame>
          <p:nvGraphicFramePr>
            <p:cNvPr id="7" name="对象 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1950" y="4563"/>
            <a:ext cx="3124" cy="1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" r:id="rId7" imgW="596900" imgH="228600" progId="Equation.KSEE3">
                    <p:embed/>
                  </p:oleObj>
                </mc:Choice>
                <mc:Fallback>
                  <p:oleObj r:id="rId7" imgW="596900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950" y="4563"/>
                          <a:ext cx="3124" cy="119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文本框 8"/>
            <p:cNvSpPr txBox="1"/>
            <p:nvPr/>
          </p:nvSpPr>
          <p:spPr>
            <a:xfrm>
              <a:off x="6776" y="4702"/>
              <a:ext cx="5964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>
                  <a:latin typeface="华文楷体" panose="02010600040101010101" charset="-122"/>
                  <a:ea typeface="华文楷体" panose="02010600040101010101" charset="-122"/>
                </a:rPr>
                <a:t>又螺线管磁场为：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115685" y="3705860"/>
            <a:ext cx="3115945" cy="718185"/>
            <a:chOff x="9935" y="4596"/>
            <a:chExt cx="4907" cy="1131"/>
          </a:xfrm>
        </p:grpSpPr>
        <p:graphicFrame>
          <p:nvGraphicFramePr>
            <p:cNvPr id="14" name="对象 1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2183" y="4596"/>
            <a:ext cx="2659" cy="1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" r:id="rId9" imgW="508000" imgH="215900" progId="Equation.KSEE3">
                    <p:embed/>
                  </p:oleObj>
                </mc:Choice>
                <mc:Fallback>
                  <p:oleObj r:id="rId9" imgW="508000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183" y="4596"/>
                          <a:ext cx="2659" cy="11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文本框 15"/>
            <p:cNvSpPr txBox="1"/>
            <p:nvPr/>
          </p:nvSpPr>
          <p:spPr>
            <a:xfrm>
              <a:off x="9935" y="4702"/>
              <a:ext cx="2132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>
                  <a:latin typeface="华文楷体" panose="02010600040101010101" charset="-122"/>
                  <a:ea typeface="华文楷体" panose="02010600040101010101" charset="-122"/>
                </a:rPr>
                <a:t>所以：</a:t>
              </a: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3255645" y="1732915"/>
            <a:ext cx="48958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088390" y="4930775"/>
            <a:ext cx="107803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长直螺线管可近似看成无限长螺线管，其管径粗细不影响磁场分布。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二十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065" y="578485"/>
            <a:ext cx="12153900" cy="32289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4640" y="2574290"/>
            <a:ext cx="3552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把电流标记为如图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</a:rPr>
              <a:t>4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段。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684395" y="1410335"/>
            <a:ext cx="2443480" cy="2654300"/>
            <a:chOff x="7377" y="2221"/>
            <a:chExt cx="3848" cy="4180"/>
          </a:xfrm>
        </p:grpSpPr>
        <p:sp>
          <p:nvSpPr>
            <p:cNvPr id="4" name="文本框 3"/>
            <p:cNvSpPr txBox="1"/>
            <p:nvPr/>
          </p:nvSpPr>
          <p:spPr>
            <a:xfrm>
              <a:off x="8964" y="5579"/>
              <a:ext cx="84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rPr>
                <a:t>2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377" y="4054"/>
              <a:ext cx="84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rPr>
                <a:t>1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0381" y="2221"/>
              <a:ext cx="84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rPr>
                <a:t>4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521" y="3043"/>
              <a:ext cx="84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</a:p>
          </p:txBody>
        </p:sp>
      </p:grpSp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19405" y="3542665"/>
          <a:ext cx="4866640" cy="2380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r:id="rId6" imgW="1765300" imgH="862965" progId="Equation.KSEE3">
                  <p:embed/>
                </p:oleObj>
              </mc:Choice>
              <mc:Fallback>
                <p:oleObj r:id="rId6" imgW="1765300" imgH="8629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9405" y="3542665"/>
                        <a:ext cx="4866640" cy="2380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组合 34"/>
          <p:cNvGrpSpPr/>
          <p:nvPr/>
        </p:nvGrpSpPr>
        <p:grpSpPr>
          <a:xfrm>
            <a:off x="8903970" y="960120"/>
            <a:ext cx="3079750" cy="2359025"/>
            <a:chOff x="14022" y="1572"/>
            <a:chExt cx="4850" cy="3715"/>
          </a:xfrm>
        </p:grpSpPr>
        <p:sp>
          <p:nvSpPr>
            <p:cNvPr id="14" name="椭圆 13"/>
            <p:cNvSpPr/>
            <p:nvPr/>
          </p:nvSpPr>
          <p:spPr>
            <a:xfrm>
              <a:off x="15442" y="2669"/>
              <a:ext cx="2497" cy="261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endCxn id="14" idx="1"/>
            </p:cNvCxnSpPr>
            <p:nvPr/>
          </p:nvCxnSpPr>
          <p:spPr>
            <a:xfrm>
              <a:off x="14022" y="2263"/>
              <a:ext cx="1786" cy="78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17632" y="2182"/>
              <a:ext cx="1240" cy="8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6366" y="3305"/>
              <a:ext cx="655" cy="174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660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·</a:t>
              </a:r>
            </a:p>
          </p:txBody>
        </p:sp>
        <p:cxnSp>
          <p:nvCxnSpPr>
            <p:cNvPr id="19" name="直接连接符 18"/>
            <p:cNvCxnSpPr/>
            <p:nvPr/>
          </p:nvCxnSpPr>
          <p:spPr>
            <a:xfrm flipV="1">
              <a:off x="16699" y="4049"/>
              <a:ext cx="1199" cy="5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4691" y="2243"/>
              <a:ext cx="224" cy="42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4367" y="2644"/>
              <a:ext cx="548" cy="2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8243" y="2445"/>
              <a:ext cx="203" cy="59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17797" y="2445"/>
              <a:ext cx="649" cy="14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6173" y="2385"/>
              <a:ext cx="526" cy="28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16275" y="2694"/>
              <a:ext cx="424" cy="34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15602" y="4029"/>
              <a:ext cx="206" cy="60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 flipV="1">
              <a:off x="15057" y="4273"/>
              <a:ext cx="545" cy="38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4287" y="1613"/>
              <a:ext cx="52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7797" y="1572"/>
              <a:ext cx="52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6266" y="1573"/>
              <a:ext cx="762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3600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4760" y="3299"/>
              <a:ext cx="762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3600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6761" y="3236"/>
              <a:ext cx="72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7129145" y="3529965"/>
            <a:ext cx="5255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如图证明</a:t>
            </a:r>
            <a:r>
              <a:rPr lang="en-US" altLang="zh-CN" sz="2400" b="1" i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I</a:t>
            </a:r>
            <a:r>
              <a:rPr lang="en-US" altLang="zh-CN" sz="2400" b="1" baseline="-2500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2</a:t>
            </a:r>
            <a:r>
              <a:rPr lang="zh-CN" altLang="en-US" sz="2400" b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和</a:t>
            </a:r>
            <a:r>
              <a:rPr lang="en-US" altLang="zh-CN" sz="2400" b="1" i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I</a:t>
            </a:r>
            <a:r>
              <a:rPr lang="en-US" altLang="zh-CN" sz="2400" b="1" baseline="-2500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3</a:t>
            </a:r>
            <a:r>
              <a:rPr lang="zh-CN" altLang="zh-CN" sz="2400" b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在圆心处合场强为零</a:t>
            </a:r>
          </a:p>
        </p:txBody>
      </p:sp>
      <p:graphicFrame>
        <p:nvGraphicFramePr>
          <p:cNvPr id="37" name="对象 3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62445" y="4542790"/>
          <a:ext cx="2209800" cy="991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r:id="rId8" imgW="876300" imgH="393700" progId="Equation.KSEE3">
                  <p:embed/>
                </p:oleObj>
              </mc:Choice>
              <mc:Fallback>
                <p:oleObj r:id="rId8" imgW="8763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62445" y="4542790"/>
                        <a:ext cx="2209800" cy="991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727825" y="4064635"/>
            <a:ext cx="5139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弧长为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l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的的圆弧在圆心磁场为：</a:t>
            </a:r>
          </a:p>
        </p:txBody>
      </p:sp>
      <p:graphicFrame>
        <p:nvGraphicFramePr>
          <p:cNvPr id="40" name="对象 3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658350" y="4897755"/>
          <a:ext cx="1537970" cy="1088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r:id="rId10" imgW="609600" imgH="431800" progId="Equation.KSEE3">
                  <p:embed/>
                </p:oleObj>
              </mc:Choice>
              <mc:Fallback>
                <p:oleObj r:id="rId10" imgW="6096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658350" y="4897755"/>
                        <a:ext cx="1537970" cy="1088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62445" y="5732780"/>
          <a:ext cx="2278380" cy="640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r:id="rId12" imgW="812800" imgH="228600" progId="Equation.KSEE3">
                  <p:embed/>
                </p:oleObj>
              </mc:Choice>
              <mc:Fallback>
                <p:oleObj r:id="rId12" imgW="8128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862445" y="5732780"/>
                        <a:ext cx="2278380" cy="640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右大括号 43"/>
          <p:cNvSpPr/>
          <p:nvPr/>
        </p:nvSpPr>
        <p:spPr>
          <a:xfrm>
            <a:off x="9251950" y="4855210"/>
            <a:ext cx="167640" cy="117284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9561195" y="5923280"/>
            <a:ext cx="24993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又二者方向相反，故合场强为零。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6" grpId="0"/>
      <p:bldP spid="39" grpId="0"/>
      <p:bldP spid="44" grpId="0" animBg="1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0" y="-121920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二十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" y="480695"/>
            <a:ext cx="12077700" cy="444817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9289415" y="755015"/>
            <a:ext cx="2604135" cy="1710690"/>
            <a:chOff x="14811" y="93"/>
            <a:chExt cx="4101" cy="2694"/>
          </a:xfrm>
        </p:grpSpPr>
        <p:cxnSp>
          <p:nvCxnSpPr>
            <p:cNvPr id="3" name="直接箭头连接符 2"/>
            <p:cNvCxnSpPr/>
            <p:nvPr/>
          </p:nvCxnSpPr>
          <p:spPr>
            <a:xfrm flipH="1" flipV="1">
              <a:off x="14811" y="1249"/>
              <a:ext cx="1729" cy="1503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H="1" flipV="1">
              <a:off x="16540" y="478"/>
              <a:ext cx="1" cy="2309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16540" y="1661"/>
              <a:ext cx="2192" cy="1091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18344" y="915"/>
              <a:ext cx="56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4951" y="573"/>
              <a:ext cx="537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6543" y="93"/>
              <a:ext cx="506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7150" y="1594485"/>
            <a:ext cx="59505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解：</a:t>
            </a:r>
            <a:r>
              <a:rPr lang="en-US" altLang="zh-CN" sz="2400" smtClean="0">
                <a:latin typeface="华文楷体" panose="02010600040101010101" charset="-122"/>
                <a:ea typeface="华文楷体" panose="02010600040101010101" charset="-122"/>
              </a:rPr>
              <a:t>OO‘</a:t>
            </a:r>
            <a:r>
              <a:rPr lang="zh-CN" altLang="en-US" sz="2400" smtClean="0">
                <a:latin typeface="华文楷体" panose="02010600040101010101" charset="-122"/>
                <a:ea typeface="华文楷体" panose="02010600040101010101" charset="-122"/>
              </a:rPr>
              <a:t>轴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上任一点场强都相等</a:t>
            </a:r>
            <a:r>
              <a:rPr lang="zh-CN" altLang="en-US" sz="2400" smtClean="0">
                <a:latin typeface="华文楷体" panose="02010600040101010101" charset="-122"/>
                <a:ea typeface="华文楷体" panose="02010600040101010101" charset="-122"/>
              </a:rPr>
              <a:t>，不妨就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取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O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点，建如图坐标系。取宽度为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d</a:t>
            </a:r>
            <a:r>
              <a:rPr lang="en-US" altLang="zh-CN" sz="2400" i="1">
                <a:latin typeface="华文楷体" panose="02010600040101010101" charset="-122"/>
                <a:ea typeface="华文楷体" panose="02010600040101010101" charset="-122"/>
              </a:rPr>
              <a:t>l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的元电流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d</a:t>
            </a:r>
            <a:r>
              <a:rPr lang="en-US" altLang="zh-CN" sz="2400" i="1">
                <a:latin typeface="华文楷体" panose="02010600040101010101" charset="-122"/>
                <a:ea typeface="华文楷体" panose="02010600040101010101" charset="-122"/>
              </a:rPr>
              <a:t>I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，则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I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I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θ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/π</a:t>
            </a:r>
            <a:r>
              <a:rPr lang="zh-CN" altLang="zh-CN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。其在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O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点的磁场分量分别为：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146800" y="760095"/>
            <a:ext cx="3231515" cy="3075940"/>
            <a:chOff x="9863" y="5581"/>
            <a:chExt cx="5089" cy="4844"/>
          </a:xfrm>
        </p:grpSpPr>
        <p:sp>
          <p:nvSpPr>
            <p:cNvPr id="12" name="流程图: 联系 11"/>
            <p:cNvSpPr/>
            <p:nvPr/>
          </p:nvSpPr>
          <p:spPr>
            <a:xfrm>
              <a:off x="10492" y="6810"/>
              <a:ext cx="3329" cy="3369"/>
            </a:xfrm>
            <a:prstGeom prst="flowChart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257" y="8539"/>
              <a:ext cx="3811" cy="1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9863" y="8514"/>
              <a:ext cx="4749" cy="2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 flipV="1">
              <a:off x="12136" y="5998"/>
              <a:ext cx="27" cy="322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14384" y="7861"/>
              <a:ext cx="56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2163" y="5581"/>
              <a:ext cx="537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2136" y="8463"/>
              <a:ext cx="692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595235" y="1393825"/>
            <a:ext cx="1358900" cy="1336040"/>
            <a:chOff x="2394" y="3848"/>
            <a:chExt cx="2140" cy="2104"/>
          </a:xfrm>
        </p:grpSpPr>
        <p:grpSp>
          <p:nvGrpSpPr>
            <p:cNvPr id="28" name="组合 27"/>
            <p:cNvGrpSpPr/>
            <p:nvPr/>
          </p:nvGrpSpPr>
          <p:grpSpPr>
            <a:xfrm>
              <a:off x="2394" y="3848"/>
              <a:ext cx="1730" cy="2104"/>
              <a:chOff x="2394" y="3848"/>
              <a:chExt cx="1730" cy="2104"/>
            </a:xfrm>
          </p:grpSpPr>
          <p:sp>
            <p:nvSpPr>
              <p:cNvPr id="22" name="任意多边形 21"/>
              <p:cNvSpPr/>
              <p:nvPr/>
            </p:nvSpPr>
            <p:spPr>
              <a:xfrm>
                <a:off x="3307" y="4354"/>
                <a:ext cx="406" cy="306"/>
              </a:xfrm>
              <a:custGeom>
                <a:avLst/>
                <a:gdLst>
                  <a:gd name="connisteX0" fmla="*/ 0 w 257810"/>
                  <a:gd name="connsiteY0" fmla="*/ 0 h 194443"/>
                  <a:gd name="connisteX1" fmla="*/ 193675 w 257810"/>
                  <a:gd name="connsiteY1" fmla="*/ 167640 h 194443"/>
                  <a:gd name="connisteX2" fmla="*/ 257810 w 257810"/>
                  <a:gd name="connsiteY2" fmla="*/ 193040 h 194443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257810" h="194444">
                    <a:moveTo>
                      <a:pt x="0" y="0"/>
                    </a:moveTo>
                    <a:cubicBezTo>
                      <a:pt x="37465" y="33020"/>
                      <a:pt x="142240" y="128905"/>
                      <a:pt x="193675" y="167640"/>
                    </a:cubicBezTo>
                    <a:cubicBezTo>
                      <a:pt x="245110" y="206375"/>
                      <a:pt x="248920" y="191135"/>
                      <a:pt x="257810" y="193040"/>
                    </a:cubicBezTo>
                  </a:path>
                </a:pathLst>
              </a:custGeom>
              <a:noFill/>
              <a:ln w="635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2"/>
              </p:cNvCxnSpPr>
              <p:nvPr/>
            </p:nvCxnSpPr>
            <p:spPr>
              <a:xfrm flipH="1">
                <a:off x="2394" y="4658"/>
                <a:ext cx="1319" cy="1198"/>
              </a:xfrm>
              <a:prstGeom prst="line">
                <a:avLst/>
              </a:prstGeom>
              <a:ln w="12700">
                <a:solidFill>
                  <a:srgbClr val="00B05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22" idx="0"/>
              </p:cNvCxnSpPr>
              <p:nvPr/>
            </p:nvCxnSpPr>
            <p:spPr>
              <a:xfrm flipH="1">
                <a:off x="2414" y="4354"/>
                <a:ext cx="893" cy="1461"/>
              </a:xfrm>
              <a:prstGeom prst="line">
                <a:avLst/>
              </a:prstGeom>
              <a:ln w="12700">
                <a:solidFill>
                  <a:srgbClr val="00B05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3307" y="3848"/>
                <a:ext cx="817" cy="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800" b="1" i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2950" y="5130"/>
                <a:ext cx="563" cy="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i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 rot="18660000">
                <a:off x="2771" y="4642"/>
                <a:ext cx="684" cy="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000" i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3817" y="4223"/>
              <a:ext cx="717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b="1">
                  <a:solidFill>
                    <a:srgbClr val="00B050"/>
                  </a:solidFill>
                  <a:cs typeface="Times New Roman" panose="02020603050405020304" pitchFamily="18" charset="0"/>
                  <a:sym typeface="Wingdings 2" panose="05020102010507070707" charset="0"/>
                </a:rPr>
                <a:t>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922770" y="1715135"/>
            <a:ext cx="666750" cy="920115"/>
            <a:chOff x="1335" y="4354"/>
            <a:chExt cx="1050" cy="1449"/>
          </a:xfrm>
        </p:grpSpPr>
        <p:cxnSp>
          <p:nvCxnSpPr>
            <p:cNvPr id="31" name="直接箭头连接符 30"/>
            <p:cNvCxnSpPr/>
            <p:nvPr/>
          </p:nvCxnSpPr>
          <p:spPr>
            <a:xfrm flipH="1" flipV="1">
              <a:off x="1623" y="5003"/>
              <a:ext cx="763" cy="801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1335" y="4354"/>
              <a:ext cx="973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800" b="1" i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graphicFrame>
        <p:nvGraphicFramePr>
          <p:cNvPr id="34" name="对象 3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98805" y="3010535"/>
          <a:ext cx="7993380" cy="826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r:id="rId5" imgW="3810000" imgH="393700" progId="Equation.KSEE3">
                  <p:embed/>
                </p:oleObj>
              </mc:Choice>
              <mc:Fallback>
                <p:oleObj r:id="rId5" imgW="38100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8805" y="3010535"/>
                        <a:ext cx="7993380" cy="826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95630" y="3976370"/>
          <a:ext cx="7561580" cy="846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r:id="rId7" imgW="3517265" imgH="393700" progId="Equation.KSEE3">
                  <p:embed/>
                </p:oleObj>
              </mc:Choice>
              <mc:Fallback>
                <p:oleObj r:id="rId7" imgW="3517265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5630" y="3976370"/>
                        <a:ext cx="7561580" cy="846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63968" y="4994275"/>
          <a:ext cx="3890645" cy="826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r:id="rId9" imgW="1854200" imgH="393700" progId="Equation.KSEE3">
                  <p:embed/>
                </p:oleObj>
              </mc:Choice>
              <mc:Fallback>
                <p:oleObj r:id="rId9" imgW="18542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63968" y="4994275"/>
                        <a:ext cx="3890645" cy="826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167005" y="514794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所以：</a:t>
            </a:r>
          </a:p>
        </p:txBody>
      </p:sp>
      <p:graphicFrame>
        <p:nvGraphicFramePr>
          <p:cNvPr id="39" name="对象 3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31523" y="4994275"/>
          <a:ext cx="2985135" cy="826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r:id="rId11" imgW="1422400" imgH="393700" progId="Equation.KSEE3">
                  <p:embed/>
                </p:oleObj>
              </mc:Choice>
              <mc:Fallback>
                <p:oleObj r:id="rId11" imgW="14224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31523" y="4994275"/>
                        <a:ext cx="2985135" cy="826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文本框 40"/>
          <p:cNvSpPr txBox="1"/>
          <p:nvPr/>
        </p:nvSpPr>
        <p:spPr>
          <a:xfrm>
            <a:off x="167005" y="604837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因此，</a:t>
            </a:r>
          </a:p>
        </p:txBody>
      </p:sp>
      <p:graphicFrame>
        <p:nvGraphicFramePr>
          <p:cNvPr id="42" name="对象 4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55383" y="5871210"/>
          <a:ext cx="5622925" cy="826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r:id="rId13" imgW="2679700" imgH="393700" progId="Equation.KSEE3">
                  <p:embed/>
                </p:oleObj>
              </mc:Choice>
              <mc:Fallback>
                <p:oleObj r:id="rId13" imgW="26797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55383" y="5871210"/>
                        <a:ext cx="5622925" cy="826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7838440" y="6236970"/>
            <a:ext cx="3940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由对称性分析，易知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y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= 0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483610" y="140970"/>
            <a:ext cx="4545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先分解，后积分；注意对称性。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8" grpId="0"/>
      <p:bldP spid="41" grpId="0"/>
      <p:bldP spid="44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二十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5" y="612775"/>
            <a:ext cx="12039600" cy="399097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8598535" y="1442085"/>
            <a:ext cx="566420" cy="2984500"/>
            <a:chOff x="13541" y="2274"/>
            <a:chExt cx="892" cy="4700"/>
          </a:xfrm>
        </p:grpSpPr>
        <p:sp>
          <p:nvSpPr>
            <p:cNvPr id="4" name="矩形 3"/>
            <p:cNvSpPr/>
            <p:nvPr/>
          </p:nvSpPr>
          <p:spPr>
            <a:xfrm>
              <a:off x="13821" y="2996"/>
              <a:ext cx="263" cy="397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3541" y="2274"/>
              <a:ext cx="89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800" b="1" i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040370" y="2625090"/>
            <a:ext cx="4087495" cy="547370"/>
            <a:chOff x="12505" y="9116"/>
            <a:chExt cx="6437" cy="862"/>
          </a:xfrm>
        </p:grpSpPr>
        <p:cxnSp>
          <p:nvCxnSpPr>
            <p:cNvPr id="14" name="直接箭头连接符 13"/>
            <p:cNvCxnSpPr>
              <a:endCxn id="16" idx="1"/>
            </p:cNvCxnSpPr>
            <p:nvPr/>
          </p:nvCxnSpPr>
          <p:spPr>
            <a:xfrm flipV="1">
              <a:off x="13133" y="9527"/>
              <a:ext cx="5241" cy="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18374" y="9116"/>
              <a:ext cx="56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2505" y="9156"/>
              <a:ext cx="56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968740" y="3697605"/>
            <a:ext cx="2268220" cy="521970"/>
            <a:chOff x="14124" y="5823"/>
            <a:chExt cx="3572" cy="822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14124" y="5997"/>
              <a:ext cx="3572" cy="0"/>
            </a:xfrm>
            <a:prstGeom prst="straightConnector1">
              <a:avLst/>
            </a:prstGeom>
            <a:ln>
              <a:solidFill>
                <a:srgbClr val="00B0F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5125" y="5823"/>
              <a:ext cx="23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 </a:t>
              </a:r>
              <a:r>
                <a:rPr lang="en-US" altLang="zh-CN" sz="280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lang="en-US" altLang="zh-CN" sz="2800" i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80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- </a:t>
              </a:r>
              <a:r>
                <a:rPr lang="en-US" altLang="zh-CN" sz="2800" i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54710" y="1604645"/>
            <a:ext cx="4696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解：如图所示建坐标系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Ox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54710" y="2126615"/>
            <a:ext cx="5740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在距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O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点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处取宽为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d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的电流元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d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I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54710" y="2688590"/>
            <a:ext cx="1680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依题意，</a:t>
            </a:r>
            <a:endParaRPr lang="en-US" altLang="zh-CN" sz="2800" i="1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341245" y="2688590"/>
          <a:ext cx="1365250" cy="882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r:id="rId5" imgW="609600" imgH="393700" progId="Equation.KSEE3">
                  <p:embed/>
                </p:oleObj>
              </mc:Choice>
              <mc:Fallback>
                <p:oleObj r:id="rId5" imgW="6096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41245" y="2688590"/>
                        <a:ext cx="1365250" cy="882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52588" y="3664585"/>
          <a:ext cx="4864735" cy="939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r:id="rId7" imgW="2171700" imgH="419100" progId="Equation.KSEE3">
                  <p:embed/>
                </p:oleObj>
              </mc:Choice>
              <mc:Fallback>
                <p:oleObj r:id="rId7" imgW="2171700" imgH="419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52588" y="3664585"/>
                        <a:ext cx="4864735" cy="939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52588" y="4964430"/>
          <a:ext cx="5206365" cy="939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r:id="rId9" imgW="2324100" imgH="419100" progId="Equation.KSEE3">
                  <p:embed/>
                </p:oleObj>
              </mc:Choice>
              <mc:Fallback>
                <p:oleObj r:id="rId9" imgW="2324100" imgH="419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52588" y="4964430"/>
                        <a:ext cx="5206365" cy="939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7263130" y="5173345"/>
            <a:ext cx="1680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方向：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Wingdings 2" panose="05020102010507070707" charset="0"/>
              </a:rPr>
              <a:t></a:t>
            </a:r>
            <a:endParaRPr lang="zh-CN" altLang="en-US" sz="2800" i="1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Wingdings 2" panose="05020102010507070707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21" grpId="0"/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085,&quot;width&quot;:19140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333</Words>
  <Application>Microsoft Office PowerPoint</Application>
  <PresentationFormat>宽屏</PresentationFormat>
  <Paragraphs>64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仿宋</vt:lpstr>
      <vt:lpstr>华文楷体</vt:lpstr>
      <vt:lpstr>微软雅黑</vt:lpstr>
      <vt:lpstr>Arial</vt:lpstr>
      <vt:lpstr>Times New Roman</vt:lpstr>
      <vt:lpstr>Wingdings</vt:lpstr>
      <vt:lpstr>Wingdings 2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Suthing</cp:lastModifiedBy>
  <cp:revision>271</cp:revision>
  <dcterms:created xsi:type="dcterms:W3CDTF">2019-06-19T02:08:00Z</dcterms:created>
  <dcterms:modified xsi:type="dcterms:W3CDTF">2020-06-09T13:19:52Z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