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  <p:sldId id="42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552" y="84"/>
      </p:cViewPr>
      <p:guideLst>
        <p:guide orient="horz" pos="2174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2021/6/19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851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8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6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2" Type="http://schemas.openxmlformats.org/officeDocument/2006/relationships/tags" Target="../tags/tag6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2" Type="http://schemas.openxmlformats.org/officeDocument/2006/relationships/tags" Target="../tags/tag6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7.bin"/><Relationship Id="rId2" Type="http://schemas.openxmlformats.org/officeDocument/2006/relationships/tags" Target="../tags/tag69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wmf"/><Relationship Id="rId2" Type="http://schemas.openxmlformats.org/officeDocument/2006/relationships/tags" Target="../tags/tag7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30.emf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524000"/>
            <a:ext cx="8420100" cy="381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4" y="18415"/>
            <a:ext cx="6858903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 </a:t>
            </a:r>
            <a:r>
              <a:rPr lang="zh-CN" altLang="en-US" sz="26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与二十一第</a:t>
            </a:r>
            <a:r>
              <a:rPr lang="en-US" altLang="zh-CN" sz="26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6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题一样</a:t>
            </a:r>
            <a:endParaRPr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" y="582295"/>
            <a:ext cx="11849735" cy="239395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203835" y="232664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93420" y="3168015"/>
            <a:ext cx="773303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毕奥</a:t>
            </a:r>
            <a:r>
              <a:rPr kumimoji="1"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</a:t>
            </a:r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萨伐尔定律：可以计算</a:t>
            </a:r>
            <a:r>
              <a:rPr kumimoji="1" lang="zh-CN" altLang="en-US" sz="2800" u="sng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任意</a:t>
            </a:r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电流的磁场。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693420" y="3989705"/>
            <a:ext cx="1112456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安培环路定理：</a:t>
            </a:r>
            <a:r>
              <a:rPr kumimoji="1" lang="zh-CN" altLang="en-US" sz="2800" u="sng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适用于恒定电流产生的恒定磁场</a:t>
            </a:r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。恒</a:t>
            </a:r>
            <a:r>
              <a:rPr kumimoji="1"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定电流总是闭合的，因此</a:t>
            </a:r>
            <a:r>
              <a:rPr kumimoji="1"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安培环路定理</a:t>
            </a:r>
            <a:r>
              <a:rPr kumimoji="1"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仅适用于闭合（或无限）的载流导线</a:t>
            </a:r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kumimoji="1"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4" y="18415"/>
            <a:ext cx="4527827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597535"/>
            <a:ext cx="11391900" cy="31908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894445" y="1946910"/>
            <a:ext cx="2490470" cy="706120"/>
            <a:chOff x="13892" y="1504"/>
            <a:chExt cx="3922" cy="1112"/>
          </a:xfrm>
        </p:grpSpPr>
        <p:sp>
          <p:nvSpPr>
            <p:cNvPr id="4" name="文本框 3"/>
            <p:cNvSpPr txBox="1"/>
            <p:nvPr/>
          </p:nvSpPr>
          <p:spPr>
            <a:xfrm>
              <a:off x="16812" y="1504"/>
              <a:ext cx="1002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4000" b="1">
                  <a:solidFill>
                    <a:srgbClr val="00B050"/>
                  </a:solidFill>
                  <a:cs typeface="Times New Roman" panose="02020603050405020304" pitchFamily="18" charset="0"/>
                  <a:sym typeface="Wingdings 2" panose="05020102010507070707" charset="0"/>
                </a:rPr>
                <a:t></a:t>
              </a:r>
              <a:endParaRPr lang="zh-CN" altLang="en-US" sz="4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Wingdings 2" panose="05020102010507070707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892" y="1504"/>
              <a:ext cx="1089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4000" b="1">
                  <a:solidFill>
                    <a:srgbClr val="00B050"/>
                  </a:solidFill>
                  <a:latin typeface="华文楷体" panose="02010600040101010101" charset="-122"/>
                  <a:ea typeface="华文楷体" panose="02010600040101010101" charset="-122"/>
                  <a:cs typeface="Times New Roman" panose="02020603050405020304" pitchFamily="18" charset="0"/>
                  <a:sym typeface="Wingdings 2" panose="05020102010507070707" charset="0"/>
                </a:rPr>
                <a:t>⊙</a:t>
              </a:r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V="1">
            <a:off x="11101070" y="1341120"/>
            <a:ext cx="0" cy="8007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9250680" y="2375535"/>
            <a:ext cx="1270" cy="6178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9899650" y="3702050"/>
            <a:ext cx="1290320" cy="3223260"/>
            <a:chOff x="15590" y="5830"/>
            <a:chExt cx="2032" cy="5076"/>
          </a:xfrm>
        </p:grpSpPr>
        <p:sp>
          <p:nvSpPr>
            <p:cNvPr id="9" name="矩形 8"/>
            <p:cNvSpPr/>
            <p:nvPr/>
          </p:nvSpPr>
          <p:spPr>
            <a:xfrm>
              <a:off x="15739" y="6422"/>
              <a:ext cx="337" cy="38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145" y="6422"/>
              <a:ext cx="337" cy="38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5926" y="7675"/>
              <a:ext cx="13" cy="1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7306" y="7516"/>
              <a:ext cx="13" cy="1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5590" y="10144"/>
              <a:ext cx="6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996" y="10182"/>
              <a:ext cx="6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593" y="5833"/>
              <a:ext cx="6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988" y="5830"/>
              <a:ext cx="6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674985" y="5734685"/>
            <a:ext cx="6362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000" b="1">
                <a:solidFill>
                  <a:srgbClr val="00B050"/>
                </a:solidFill>
                <a:cs typeface="Times New Roman" panose="02020603050405020304" pitchFamily="18" charset="0"/>
                <a:sym typeface="Wingdings 2" panose="05020102010507070707" charset="0"/>
              </a:rPr>
              <a:t></a:t>
            </a:r>
            <a:endParaRPr lang="zh-CN" altLang="en-US" sz="4000" b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  <a:sym typeface="Wingdings 2" panose="05020102010507070707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0423525" y="6085840"/>
            <a:ext cx="574040" cy="4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72490" y="318198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679575" y="5596890"/>
            <a:ext cx="572643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</a:t>
            </a:r>
            <a:r>
              <a:rPr kumimoji="1" lang="zh-CN" sz="28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绿色</a:t>
            </a:r>
            <a:r>
              <a:rPr kumimoji="1" 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表示磁场方向</a:t>
            </a:r>
          </a:p>
          <a:p>
            <a:r>
              <a:rPr kumimoji="1" 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</a:t>
            </a:r>
            <a:r>
              <a:rPr kumimoji="1" 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红色箭头</a:t>
            </a:r>
            <a:r>
              <a:rPr kumimoji="1" 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表示磁场力的方向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15595" y="4658995"/>
            <a:ext cx="6680835" cy="593090"/>
            <a:chOff x="497" y="7516"/>
            <a:chExt cx="10521" cy="934"/>
          </a:xfrm>
        </p:grpSpPr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498" y="7516"/>
            <a:ext cx="3520" cy="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r:id="rId5" imgW="812800" imgH="215900" progId="Equation.KSEE3">
                    <p:embed/>
                  </p:oleObj>
                </mc:Choice>
                <mc:Fallback>
                  <p:oleObj r:id="rId5" imgW="8128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98" y="7516"/>
                          <a:ext cx="3520" cy="935"/>
                        </a:xfrm>
                        <a:prstGeom prst="rect">
                          <a:avLst/>
                        </a:prstGeom>
                        <a:ln w="25400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97" y="7516"/>
              <a:ext cx="7150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zh-CN" sz="32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电流元在磁场中受力为：</a:t>
              </a:r>
            </a:p>
          </p:txBody>
        </p:sp>
      </p:grp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15595" y="3950335"/>
            <a:ext cx="780796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电流产生的磁场方向由</a:t>
            </a:r>
            <a:r>
              <a:rPr kumimoji="1" lang="zh-CN" sz="32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右手螺旋</a:t>
            </a:r>
            <a:r>
              <a:rPr kumimoji="1" 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定则判断。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1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57150" y="-66675"/>
            <a:ext cx="392252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487680"/>
            <a:ext cx="12077700" cy="44196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458210" y="3956050"/>
            <a:ext cx="4037965" cy="663575"/>
            <a:chOff x="4412" y="7461"/>
            <a:chExt cx="6359" cy="1045"/>
          </a:xfrm>
        </p:grpSpPr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746" y="7461"/>
            <a:ext cx="3025" cy="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r:id="rId5" imgW="698500" imgH="241300" progId="Equation.KSEE3">
                    <p:embed/>
                  </p:oleObj>
                </mc:Choice>
                <mc:Fallback>
                  <p:oleObj r:id="rId5" imgW="6985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746" y="7461"/>
                          <a:ext cx="3025" cy="1045"/>
                        </a:xfrm>
                        <a:prstGeom prst="rect">
                          <a:avLst/>
                        </a:prstGeom>
                        <a:ln w="25400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412" y="7524"/>
              <a:ext cx="3334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zh-CN" sz="32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洛伦兹力：</a:t>
              </a:r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V="1">
            <a:off x="9296400" y="2854325"/>
            <a:ext cx="4445" cy="6127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364230" y="4817110"/>
            <a:ext cx="864425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在坐标</a:t>
            </a:r>
            <a:r>
              <a:rPr kumimoji="1"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(0,0)</a:t>
            </a:r>
            <a:r>
              <a:rPr kumimoji="1" 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受力向上，所以电荷从</a:t>
            </a:r>
            <a:r>
              <a:rPr kumimoji="1"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kumimoji="1"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轴正向出来。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80093" y="5400675"/>
          <a:ext cx="68453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7" imgW="2489200" imgH="444500" progId="Equation.KSEE3">
                  <p:embed/>
                </p:oleObj>
              </mc:Choice>
              <mc:Fallback>
                <p:oleObj r:id="rId7" imgW="2489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0093" y="5400675"/>
                        <a:ext cx="6845300" cy="1222375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608965" y="274574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9" name="流程图: 或者 8"/>
          <p:cNvSpPr/>
          <p:nvPr/>
        </p:nvSpPr>
        <p:spPr>
          <a:xfrm>
            <a:off x="9215907" y="3340225"/>
            <a:ext cx="160985" cy="173865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>
            <a:off x="8485193" y="2239616"/>
            <a:ext cx="1483055" cy="1227483"/>
          </a:xfrm>
          <a:prstGeom prst="arc">
            <a:avLst>
              <a:gd name="adj1" fmla="val 16546074"/>
              <a:gd name="adj2" fmla="val 53093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1713 C 0.01198 -0.15509 0.02956 -0.15602 0.04167 -0.13912 C 0.05 -0.12801 0.05768 -0.10671 0.05703 -0.09074 C 0.05599 -0.07546 0.05 -0.0507 0.04167 -0.03935 C 0.02956 -0.02222 0.01198 -0.01181 1.11022E-16 0.00579 " pathEditMode="fixed" rAng="0" ptsTypes="AAAAA">
                                      <p:cBhvr>
                                        <p:cTn id="2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1" grpId="0"/>
      <p:bldP spid="9" grpId="0" animBg="1"/>
      <p:bldP spid="9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-77273"/>
            <a:ext cx="4347523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25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5255" y="528826"/>
            <a:ext cx="12039600" cy="3667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048" y="1950416"/>
            <a:ext cx="533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华文楷体" panose="02010600040101010101" charset="-122"/>
                <a:ea typeface="华文楷体" panose="02010600040101010101" charset="-122"/>
              </a:rPr>
              <a:t>根据</a:t>
            </a:r>
            <a:r>
              <a:rPr lang="zh-CN" altLang="zh-CN" sz="2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霍尔效应</a:t>
            </a:r>
            <a:r>
              <a:rPr lang="zh-CN" altLang="zh-CN" sz="2400" dirty="0" smtClean="0">
                <a:latin typeface="华文楷体" panose="02010600040101010101" charset="-122"/>
                <a:ea typeface="华文楷体" panose="02010600040101010101" charset="-122"/>
              </a:rPr>
              <a:t>，在</a:t>
            </a:r>
            <a:r>
              <a:rPr lang="zh-CN" altLang="zh-CN" sz="2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洛伦兹力</a:t>
            </a:r>
            <a:r>
              <a:rPr lang="zh-CN" altLang="zh-CN" sz="2400" dirty="0">
                <a:latin typeface="华文楷体" panose="02010600040101010101" charset="-122"/>
                <a:ea typeface="华文楷体" panose="02010600040101010101" charset="-122"/>
              </a:rPr>
              <a:t>作用下</a:t>
            </a:r>
            <a:r>
              <a:rPr lang="zh-CN" altLang="zh-CN" sz="2400" dirty="0" smtClean="0">
                <a:latin typeface="华文楷体" panose="02010600040101010101" charset="-122"/>
                <a:ea typeface="华文楷体" panose="02010600040101010101" charset="-122"/>
              </a:rPr>
              <a:t>，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1426" y="801053"/>
            <a:ext cx="544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15288" y="3434715"/>
          <a:ext cx="4078605" cy="9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5" imgW="1688465" imgH="393700" progId="Equation.KSEE3">
                  <p:embed/>
                </p:oleObj>
              </mc:Choice>
              <mc:Fallback>
                <p:oleObj r:id="rId5" imgW="16884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5288" y="3434715"/>
                        <a:ext cx="4078605" cy="950595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032500" y="3357880"/>
          <a:ext cx="127000" cy="1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7" imgW="152400" imgH="165100" progId="Equation.KSEE3">
                  <p:embed/>
                </p:oleObj>
              </mc:Choice>
              <mc:Fallback>
                <p:oleObj r:id="rId7" imgW="152400" imgH="1651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0" y="3357880"/>
                        <a:ext cx="127000" cy="14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91500" y="2262505"/>
            <a:ext cx="3993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>
                <a:latin typeface="华文楷体" panose="02010600040101010101" charset="-122"/>
                <a:ea typeface="华文楷体" panose="02010600040101010101" charset="-122"/>
              </a:rPr>
              <a:t>根据</a:t>
            </a:r>
            <a:r>
              <a:rPr lang="zh-CN" altLang="zh-CN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霍尔效应</a:t>
            </a:r>
            <a:r>
              <a:rPr lang="zh-CN" altLang="zh-CN" sz="2400">
                <a:latin typeface="华文楷体" panose="02010600040101010101" charset="-122"/>
                <a:ea typeface="华文楷体" panose="02010600040101010101" charset="-122"/>
              </a:rPr>
              <a:t>，金属中电子受</a:t>
            </a:r>
            <a:r>
              <a:rPr lang="zh-CN" altLang="zh-CN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洛伦兹力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和霍尔</a:t>
            </a:r>
            <a:r>
              <a:rPr lang="zh-CN" altLang="zh-CN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电场力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作用要达到平衡。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79410" y="4530090"/>
            <a:ext cx="3924935" cy="552450"/>
            <a:chOff x="12566" y="7134"/>
            <a:chExt cx="6181" cy="870"/>
          </a:xfrm>
        </p:grpSpPr>
        <p:sp>
          <p:nvSpPr>
            <p:cNvPr id="5" name="文本框 4"/>
            <p:cNvSpPr txBox="1"/>
            <p:nvPr/>
          </p:nvSpPr>
          <p:spPr>
            <a:xfrm>
              <a:off x="12566" y="7229"/>
              <a:ext cx="39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代入数值得：</a:t>
              </a:r>
            </a:p>
          </p:txBody>
        </p:sp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509" y="7134"/>
            <a:ext cx="3238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r:id="rId9" imgW="850900" imgH="228600" progId="Equation.KSEE3">
                    <p:embed/>
                  </p:oleObj>
                </mc:Choice>
                <mc:Fallback>
                  <p:oleObj r:id="rId9" imgW="8509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509" y="7134"/>
                          <a:ext cx="3238" cy="870"/>
                        </a:xfrm>
                        <a:prstGeom prst="rect">
                          <a:avLst/>
                        </a:prstGeom>
                        <a:ln w="254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5989789" y="1120811"/>
            <a:ext cx="14960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μm/s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501415" y="2714801"/>
            <a:ext cx="3558431" cy="714199"/>
            <a:chOff x="4412" y="7461"/>
            <a:chExt cx="5721" cy="1045"/>
          </a:xfrm>
        </p:grpSpPr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877649"/>
                </p:ext>
              </p:extLst>
            </p:nvPr>
          </p:nvGraphicFramePr>
          <p:xfrm>
            <a:off x="7108" y="7461"/>
            <a:ext cx="3025" cy="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r:id="rId11" imgW="698500" imgH="241300" progId="Equation.KSEE3">
                    <p:embed/>
                  </p:oleObj>
                </mc:Choice>
                <mc:Fallback>
                  <p:oleObj r:id="rId11" imgW="698500" imgH="2413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08" y="7461"/>
                          <a:ext cx="3025" cy="1045"/>
                        </a:xfrm>
                        <a:prstGeom prst="rect">
                          <a:avLst/>
                        </a:prstGeom>
                        <a:ln w="25400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412" y="7524"/>
              <a:ext cx="3334" cy="8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endParaRPr kumimoji="1" 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132" y="3500393"/>
            <a:ext cx="39082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华文楷体" panose="02010600040101010101" charset="-122"/>
                <a:ea typeface="华文楷体" panose="02010600040101010101" charset="-122"/>
              </a:rPr>
              <a:t>金属中</a:t>
            </a:r>
            <a:r>
              <a:rPr lang="zh-CN" altLang="zh-CN" sz="2400" dirty="0" smtClean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电子</a:t>
            </a:r>
            <a:r>
              <a:rPr lang="en-US" altLang="zh-CN" sz="2000" u="sng" dirty="0" smtClean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lang="zh-CN" altLang="en-US" sz="2000" u="sng" dirty="0" smtClean="0">
                <a:latin typeface="华文楷体" panose="02010600040101010101" charset="-122"/>
                <a:ea typeface="华文楷体" panose="02010600040101010101" charset="-122"/>
              </a:rPr>
              <a:t>注意电子</a:t>
            </a:r>
            <a:r>
              <a:rPr lang="en-US" altLang="zh-CN" sz="2000" u="sng" dirty="0" smtClean="0">
                <a:latin typeface="华文楷体" panose="02010600040101010101" charset="-122"/>
                <a:ea typeface="华文楷体" panose="02010600040101010101" charset="-122"/>
              </a:rPr>
              <a:t>q</a:t>
            </a:r>
            <a:r>
              <a:rPr lang="zh-CN" altLang="en-US" sz="2000" u="sng" dirty="0" smtClean="0">
                <a:latin typeface="华文楷体" panose="02010600040101010101" charset="-122"/>
                <a:ea typeface="华文楷体" panose="02010600040101010101" charset="-122"/>
              </a:rPr>
              <a:t>为负及其运动方向和电流方向的关系</a:t>
            </a:r>
            <a:r>
              <a:rPr lang="en-US" altLang="zh-CN" sz="2000" u="sng" dirty="0" smtClean="0">
                <a:latin typeface="华文楷体" panose="02010600040101010101" charset="-122"/>
                <a:ea typeface="华文楷体" panose="02010600040101010101" charset="-122"/>
              </a:rPr>
              <a:t>)</a:t>
            </a:r>
            <a:r>
              <a:rPr lang="zh-CN" altLang="zh-CN" sz="2400" dirty="0" smtClean="0">
                <a:latin typeface="华文楷体" panose="02010600040101010101" charset="-122"/>
                <a:ea typeface="华文楷体" panose="02010600040101010101" charset="-122"/>
              </a:rPr>
              <a:t>向</a:t>
            </a:r>
            <a:r>
              <a:rPr lang="en-US" altLang="zh-CN" sz="2400" dirty="0" smtClean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</a:rPr>
              <a:t>点所在一侧聚集。所以，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</a:rPr>
              <a:t>一侧积累正电荷，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</a:rPr>
              <a:t>一侧积累负电荷，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</a:rPr>
              <a:t>的电势高于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31277" y="5752822"/>
            <a:ext cx="9106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注意：电子还是正电荷，谁移向</a:t>
            </a:r>
            <a:r>
              <a:rPr lang="en-US" altLang="zh-CN" sz="2400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？这里的载流子是电子，要考虑的是电子，正电荷（离子）是电子在</a:t>
            </a:r>
            <a:r>
              <a:rPr lang="en-US" altLang="zh-CN" sz="2400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侧积累后感应的。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4" grpId="0"/>
      <p:bldP spid="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0" y="-53009"/>
            <a:ext cx="4235534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二十二</a:t>
            </a:r>
            <a:r>
              <a:rPr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500380"/>
            <a:ext cx="12001500" cy="376237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35585" y="4185920"/>
            <a:ext cx="5002530" cy="1471930"/>
            <a:chOff x="150" y="6592"/>
            <a:chExt cx="7878" cy="2318"/>
          </a:xfrm>
        </p:grpSpPr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0" y="7414"/>
            <a:ext cx="7878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r:id="rId5" imgW="2070100" imgH="393700" progId="Equation.KSEE3">
                    <p:embed/>
                  </p:oleObj>
                </mc:Choice>
                <mc:Fallback>
                  <p:oleObj r:id="rId5" imgW="20701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0" y="7414"/>
                          <a:ext cx="7878" cy="1497"/>
                        </a:xfrm>
                        <a:prstGeom prst="rect">
                          <a:avLst/>
                        </a:prstGeom>
                        <a:ln w="254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50" y="6592"/>
              <a:ext cx="19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磁力矩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5585" y="1945640"/>
            <a:ext cx="4340860" cy="1303655"/>
            <a:chOff x="371" y="3064"/>
            <a:chExt cx="6836" cy="2053"/>
          </a:xfrm>
        </p:grpSpPr>
        <p:sp>
          <p:nvSpPr>
            <p:cNvPr id="3" name="文本框 2"/>
            <p:cNvSpPr txBox="1"/>
            <p:nvPr/>
          </p:nvSpPr>
          <p:spPr>
            <a:xfrm>
              <a:off x="371" y="3064"/>
              <a:ext cx="14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磁矩</a:t>
              </a:r>
            </a:p>
          </p:txBody>
        </p:sp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91" y="3621"/>
            <a:ext cx="6717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r:id="rId7" imgW="1765300" imgH="393700" progId="Equation.KSEE3">
                    <p:embed/>
                  </p:oleObj>
                </mc:Choice>
                <mc:Fallback>
                  <p:oleObj r:id="rId7" imgW="17653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1" y="3621"/>
                          <a:ext cx="6717" cy="1497"/>
                        </a:xfrm>
                        <a:prstGeom prst="rect">
                          <a:avLst/>
                        </a:prstGeom>
                        <a:ln w="254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7787005" y="1705610"/>
            <a:ext cx="4171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均匀磁场中，弯曲电流导线受力等价于，曲线起点到终点的直导线电流受的力。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563235" y="2436741"/>
            <a:ext cx="1287780" cy="1287949"/>
            <a:chOff x="8926" y="2371"/>
            <a:chExt cx="2028" cy="1378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8926" y="2371"/>
              <a:ext cx="2028" cy="13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9368" y="2879"/>
              <a:ext cx="528" cy="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23531" y="3064193"/>
          <a:ext cx="3898900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9" imgW="1612900" imgH="508000" progId="Equation.KSEE3">
                  <p:embed/>
                </p:oleObj>
              </mc:Choice>
              <mc:Fallback>
                <p:oleObj r:id="rId9" imgW="16129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23531" y="3064193"/>
                        <a:ext cx="3898900" cy="122936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51632" y="-47625"/>
            <a:ext cx="402082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558800"/>
            <a:ext cx="11963400" cy="18288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84455" y="2387600"/>
            <a:ext cx="3647440" cy="3601720"/>
            <a:chOff x="12653" y="2208"/>
            <a:chExt cx="5744" cy="5672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14464" y="2686"/>
              <a:ext cx="20" cy="45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13291" y="6560"/>
              <a:ext cx="4336" cy="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4150" y="7300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南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749" y="6294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东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653" y="6239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西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150" y="2208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北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19150" y="2336165"/>
            <a:ext cx="2264410" cy="3291205"/>
            <a:chOff x="13810" y="2127"/>
            <a:chExt cx="3566" cy="5183"/>
          </a:xfrm>
        </p:grpSpPr>
        <p:sp>
          <p:nvSpPr>
            <p:cNvPr id="5" name="文本框 4"/>
            <p:cNvSpPr txBox="1"/>
            <p:nvPr/>
          </p:nvSpPr>
          <p:spPr>
            <a:xfrm>
              <a:off x="13810" y="2586"/>
              <a:ext cx="3566" cy="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sym typeface="+mn-ea"/>
                </a:rPr>
                <a:t>×     ×     ×     ×    ×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sym typeface="+mn-ea"/>
                </a:rPr>
                <a:t>×     ×     ×     ×    ×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sym typeface="+mn-ea"/>
                </a:rPr>
                <a:t>×     ×     ×     ×    ×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sym typeface="+mn-ea"/>
                </a:rPr>
                <a:t>×     ×     ×     ×    ×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sym typeface="+mn-ea"/>
                </a:rPr>
                <a:t>×     ×     ×     ×    ×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sym typeface="+mn-ea"/>
                </a:rPr>
                <a:t>×     ×     ×     ×    ×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sym typeface="+mn-ea"/>
                </a:rPr>
                <a:t>×     ×     ×     ×    ×     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199" y="2127"/>
            <a:ext cx="704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r:id="rId5" imgW="203200" imgH="241300" progId="Equation.KSEE3">
                    <p:embed/>
                  </p:oleObj>
                </mc:Choice>
                <mc:Fallback>
                  <p:oleObj r:id="rId5" imgW="2032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199" y="2127"/>
                          <a:ext cx="704" cy="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807085" y="4047490"/>
            <a:ext cx="815975" cy="1518285"/>
            <a:chOff x="8671" y="5347"/>
            <a:chExt cx="1285" cy="2391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9357" y="5956"/>
              <a:ext cx="0" cy="10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992" y="5462"/>
              <a:ext cx="728" cy="2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71" y="6388"/>
              <a:ext cx="78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-e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268" y="5347"/>
              <a:ext cx="688" cy="961"/>
              <a:chOff x="11481" y="6992"/>
              <a:chExt cx="688" cy="961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11481" y="7034"/>
                <a:ext cx="608" cy="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1481" y="6992"/>
                <a:ext cx="688" cy="6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111625" y="2387600"/>
            <a:ext cx="6943090" cy="481330"/>
            <a:chOff x="7813" y="3779"/>
            <a:chExt cx="10934" cy="758"/>
          </a:xfrm>
        </p:grpSpPr>
        <p:sp>
          <p:nvSpPr>
            <p:cNvPr id="20" name="文本框 19"/>
            <p:cNvSpPr txBox="1"/>
            <p:nvPr/>
          </p:nvSpPr>
          <p:spPr>
            <a:xfrm>
              <a:off x="7813" y="3793"/>
              <a:ext cx="109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(1)</a:t>
              </a:r>
              <a:r>
                <a:rPr lang="zh-CN" altLang="zh-CN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电子受洛伦兹力                     作用，</a:t>
              </a:r>
              <a:r>
                <a:rPr lang="zh-CN" altLang="zh-CN" sz="2400">
                  <a:solidFill>
                    <a:srgbClr val="00B05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向东</a:t>
              </a:r>
              <a:r>
                <a:rPr lang="zh-CN" altLang="zh-CN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偏转。</a:t>
              </a:r>
            </a:p>
          </p:txBody>
        </p:sp>
        <p:graphicFrame>
          <p:nvGraphicFramePr>
            <p:cNvPr id="23" name="对象 2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794" y="3779"/>
            <a:ext cx="2593" cy="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r:id="rId7" imgW="825500" imgH="241300" progId="Equation.KSEE3">
                    <p:embed/>
                  </p:oleObj>
                </mc:Choice>
                <mc:Fallback>
                  <p:oleObj r:id="rId7" imgW="825500" imgH="2413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94" y="3779"/>
                          <a:ext cx="2593" cy="7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329565" y="3089275"/>
            <a:ext cx="1929765" cy="2061845"/>
            <a:chOff x="519" y="4865"/>
            <a:chExt cx="3039" cy="3247"/>
          </a:xfrm>
        </p:grpSpPr>
        <p:cxnSp>
          <p:nvCxnSpPr>
            <p:cNvPr id="28" name="直接连接符 27"/>
            <p:cNvCxnSpPr>
              <a:stCxn id="26" idx="2"/>
            </p:cNvCxnSpPr>
            <p:nvPr/>
          </p:nvCxnSpPr>
          <p:spPr>
            <a:xfrm flipH="1" flipV="1">
              <a:off x="993" y="5747"/>
              <a:ext cx="2565" cy="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214" y="5727"/>
              <a:ext cx="0" cy="238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947" y="5568"/>
              <a:ext cx="157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519" y="6489"/>
              <a:ext cx="6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78" y="4865"/>
              <a:ext cx="6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79525" y="4518660"/>
            <a:ext cx="692150" cy="647065"/>
            <a:chOff x="8750" y="7697"/>
            <a:chExt cx="1090" cy="101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750" y="8716"/>
              <a:ext cx="10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102" y="7894"/>
              <a:ext cx="66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192" y="769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112260" y="2956560"/>
            <a:ext cx="7873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(2)</a:t>
            </a:r>
            <a:r>
              <a:rPr 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电子在洛伦兹作用下做圆周运动。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已知电子通过距离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b 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 20 cm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设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电子偏转间距为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，圆周运动的半径为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234440" y="3451860"/>
            <a:ext cx="3500120" cy="4409440"/>
            <a:chOff x="1944" y="5436"/>
            <a:chExt cx="5512" cy="6944"/>
          </a:xfrm>
        </p:grpSpPr>
        <p:sp>
          <p:nvSpPr>
            <p:cNvPr id="26" name="弧形 25"/>
            <p:cNvSpPr/>
            <p:nvPr/>
          </p:nvSpPr>
          <p:spPr>
            <a:xfrm rot="16200000">
              <a:off x="1228" y="6152"/>
              <a:ext cx="6944" cy="5512"/>
            </a:xfrm>
            <a:prstGeom prst="arc">
              <a:avLst>
                <a:gd name="adj1" fmla="val 17156877"/>
                <a:gd name="adj2" fmla="val 20407366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517" y="5787"/>
              <a:ext cx="795" cy="236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820" y="6394"/>
              <a:ext cx="6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29" y="8057"/>
              <a:ext cx="6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086860" y="4940618"/>
            <a:ext cx="6943725" cy="893128"/>
            <a:chOff x="6634" y="6028"/>
            <a:chExt cx="10935" cy="1407"/>
          </a:xfrm>
        </p:grpSpPr>
        <p:sp>
          <p:nvSpPr>
            <p:cNvPr id="42" name="文本框 41"/>
            <p:cNvSpPr txBox="1"/>
            <p:nvPr/>
          </p:nvSpPr>
          <p:spPr>
            <a:xfrm>
              <a:off x="6634" y="6315"/>
              <a:ext cx="29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由洛伦兹力</a:t>
              </a:r>
            </a:p>
          </p:txBody>
        </p:sp>
        <p:graphicFrame>
          <p:nvGraphicFramePr>
            <p:cNvPr id="52" name="对象 5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257" y="6028"/>
            <a:ext cx="3312" cy="1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r:id="rId9" imgW="1054100" imgH="419100" progId="Equation.KSEE3">
                    <p:embed/>
                  </p:oleObj>
                </mc:Choice>
                <mc:Fallback>
                  <p:oleObj r:id="rId9" imgW="1054100" imgH="419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57" y="6028"/>
                          <a:ext cx="3312" cy="13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文本框 55"/>
            <p:cNvSpPr txBox="1"/>
            <p:nvPr/>
          </p:nvSpPr>
          <p:spPr>
            <a:xfrm>
              <a:off x="12633" y="6324"/>
              <a:ext cx="17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，得：</a:t>
              </a:r>
            </a:p>
          </p:txBody>
        </p:sp>
        <p:graphicFrame>
          <p:nvGraphicFramePr>
            <p:cNvPr id="57" name="对象 5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135" y="6076"/>
            <a:ext cx="3434" cy="1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6" r:id="rId11" imgW="1091565" imgH="431800" progId="Equation.KSEE3">
                    <p:embed/>
                  </p:oleObj>
                </mc:Choice>
                <mc:Fallback>
                  <p:oleObj r:id="rId11" imgW="1091565" imgH="4318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135" y="6076"/>
                          <a:ext cx="3434" cy="1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组合 64"/>
          <p:cNvGrpSpPr/>
          <p:nvPr/>
        </p:nvGrpSpPr>
        <p:grpSpPr>
          <a:xfrm>
            <a:off x="4075430" y="5833428"/>
            <a:ext cx="7143750" cy="460693"/>
            <a:chOff x="6476" y="7307"/>
            <a:chExt cx="11250" cy="726"/>
          </a:xfrm>
        </p:grpSpPr>
        <p:sp>
          <p:nvSpPr>
            <p:cNvPr id="60" name="文本框 59"/>
            <p:cNvSpPr txBox="1"/>
            <p:nvPr/>
          </p:nvSpPr>
          <p:spPr>
            <a:xfrm>
              <a:off x="6476" y="7307"/>
              <a:ext cx="101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由几何关系                               得：</a:t>
              </a:r>
            </a:p>
          </p:txBody>
        </p:sp>
        <p:graphicFrame>
          <p:nvGraphicFramePr>
            <p:cNvPr id="61" name="对象 6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079" y="7307"/>
            <a:ext cx="3554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r:id="rId13" imgW="1130300" imgH="228600" progId="Equation.KSEE3">
                    <p:embed/>
                  </p:oleObj>
                </mc:Choice>
                <mc:Fallback>
                  <p:oleObj r:id="rId13" imgW="1130300" imgH="2286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079" y="7307"/>
                          <a:ext cx="3554" cy="7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491" y="7346"/>
            <a:ext cx="4235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8" r:id="rId15" imgW="1346200" imgH="203200" progId="Equation.KSEE3">
                    <p:embed/>
                  </p:oleObj>
                </mc:Choice>
                <mc:Fallback>
                  <p:oleObj r:id="rId15" imgW="1346200" imgH="2032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491" y="7346"/>
                          <a:ext cx="4235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组合 74"/>
          <p:cNvGrpSpPr/>
          <p:nvPr/>
        </p:nvGrpSpPr>
        <p:grpSpPr>
          <a:xfrm>
            <a:off x="4039235" y="3685540"/>
            <a:ext cx="7959090" cy="783590"/>
            <a:chOff x="6361" y="5804"/>
            <a:chExt cx="12534" cy="1234"/>
          </a:xfrm>
        </p:grpSpPr>
        <p:sp>
          <p:nvSpPr>
            <p:cNvPr id="67" name="文本框 66"/>
            <p:cNvSpPr txBox="1"/>
            <p:nvPr/>
          </p:nvSpPr>
          <p:spPr>
            <a:xfrm>
              <a:off x="6361" y="6063"/>
              <a:ext cx="564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已知电子能量</a:t>
              </a:r>
            </a:p>
          </p:txBody>
        </p:sp>
        <p:graphicFrame>
          <p:nvGraphicFramePr>
            <p:cNvPr id="68" name="对象 6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603" y="5804"/>
            <a:ext cx="2277" cy="1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9" r:id="rId17" imgW="723900" imgH="393700" progId="Equation.KSEE3">
                    <p:embed/>
                  </p:oleObj>
                </mc:Choice>
                <mc:Fallback>
                  <p:oleObj r:id="rId17" imgW="723900" imgH="3937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603" y="5804"/>
                          <a:ext cx="2277" cy="12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341" y="6003"/>
            <a:ext cx="555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0" r:id="rId19" imgW="1765300" imgH="266700" progId="Equation.KSEE3">
                    <p:embed/>
                  </p:oleObj>
                </mc:Choice>
                <mc:Fallback>
                  <p:oleObj r:id="rId19" imgW="1765300" imgH="2667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341" y="6003"/>
                          <a:ext cx="5554" cy="8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文本框 71"/>
            <p:cNvSpPr txBox="1"/>
            <p:nvPr/>
          </p:nvSpPr>
          <p:spPr>
            <a:xfrm>
              <a:off x="11728" y="6061"/>
              <a:ext cx="18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，所以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4557395" y="4486910"/>
            <a:ext cx="7167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 eV = 1.6×10</a:t>
            </a:r>
            <a:r>
              <a:rPr lang="en-US" altLang="zh-CN" sz="2400" baseline="30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-19 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，电子质量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 = 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9.11×10</a:t>
            </a:r>
            <a:r>
              <a:rPr lang="en-US" altLang="zh-CN" sz="2400" baseline="30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-31 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kg)</a:t>
            </a:r>
            <a:endParaRPr lang="en-US" altLang="zh-CN" sz="24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233295" y="3651250"/>
            <a:ext cx="0" cy="151447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77500" lnSpcReduction="2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二十二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" y="572770"/>
            <a:ext cx="12039600" cy="33909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60325" y="2767330"/>
            <a:ext cx="8301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(1)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两个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载流直导线在它们之间的磁场方向都是垂直朝里。所以，滑块受到的电场力向左，可见滑块从右向左滑动。</a:t>
            </a:r>
            <a:endParaRPr lang="zh-CN" altLang="zh-CN" sz="24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2995" y="2646045"/>
            <a:ext cx="7372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cs typeface="Times New Roman" panose="02020603050405020304" pitchFamily="18" charset="0"/>
                <a:sym typeface="Wingdings 2" panose="05020102010507070707" charset="0"/>
              </a:rPr>
              <a:t>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charset="0"/>
              </a:rPr>
              <a:t>B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735060" y="2561590"/>
            <a:ext cx="805815" cy="521970"/>
            <a:chOff x="13756" y="4034"/>
            <a:chExt cx="1269" cy="822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14289" y="4396"/>
              <a:ext cx="736" cy="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3756" y="4034"/>
              <a:ext cx="599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charset="0"/>
                </a:rPr>
                <a:t>F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8415" y="3549015"/>
            <a:ext cx="8301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建如图坐标系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Oy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由于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l 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&gt;&gt;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d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，载流导线可视为无限长。又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80775" y="1471930"/>
            <a:ext cx="501015" cy="1991995"/>
            <a:chOff x="17924" y="2278"/>
            <a:chExt cx="789" cy="3137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8165" y="2885"/>
              <a:ext cx="0" cy="2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8154" y="4690"/>
              <a:ext cx="5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924" y="2278"/>
              <a:ext cx="5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4130" y="3937000"/>
            <a:ext cx="12075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滑块和上、下两根电流形成回路会使得滑块总处于流通电流的右端，所以忽略滑块滑到最左端附近的边缘效应，可视载流导线为半无限长。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4315" y="4744085"/>
          <a:ext cx="3217545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r:id="rId5" imgW="1676400" imgH="419100" progId="Equation.KSEE3">
                  <p:embed/>
                </p:oleObj>
              </mc:Choice>
              <mc:Fallback>
                <p:oleObj r:id="rId5" imgW="16764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315" y="4744085"/>
                        <a:ext cx="3217545" cy="80518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41065" y="4636770"/>
          <a:ext cx="7553960" cy="102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r:id="rId7" imgW="3581400" imgH="482600" progId="Equation.KSEE3">
                  <p:embed/>
                </p:oleObj>
              </mc:Choice>
              <mc:Fallback>
                <p:oleObj r:id="rId7" imgW="3581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1065" y="4636770"/>
                        <a:ext cx="7553960" cy="1020445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025" y="5715000"/>
          <a:ext cx="7172960" cy="99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9" imgW="3479800" imgH="482600" progId="Equation.KSEE3">
                  <p:embed/>
                </p:oleObj>
              </mc:Choice>
              <mc:Fallback>
                <p:oleObj r:id="rId9" imgW="34798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025" y="5715000"/>
                        <a:ext cx="7172960" cy="996315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8182610" y="5725795"/>
            <a:ext cx="3122295" cy="921385"/>
            <a:chOff x="13215" y="9099"/>
            <a:chExt cx="4917" cy="1451"/>
          </a:xfrm>
        </p:grpSpPr>
        <p:sp>
          <p:nvSpPr>
            <p:cNvPr id="23" name="文本框 22"/>
            <p:cNvSpPr txBox="1"/>
            <p:nvPr/>
          </p:nvSpPr>
          <p:spPr>
            <a:xfrm>
              <a:off x="13215" y="9504"/>
              <a:ext cx="87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(2)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244" y="9099"/>
            <a:ext cx="3888" cy="1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r:id="rId11" imgW="1193800" imgH="444500" progId="Equation.KSEE3">
                    <p:embed/>
                  </p:oleObj>
                </mc:Choice>
                <mc:Fallback>
                  <p:oleObj r:id="rId11" imgW="1193800" imgH="444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244" y="9099"/>
                          <a:ext cx="3888" cy="1451"/>
                        </a:xfrm>
                        <a:prstGeom prst="rect">
                          <a:avLst/>
                        </a:prstGeom>
                        <a:ln w="254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9955" y="538480"/>
            <a:ext cx="3848100" cy="23241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50415" y="817245"/>
            <a:ext cx="2864485" cy="1256030"/>
            <a:chOff x="2602" y="1962"/>
            <a:chExt cx="4511" cy="1978"/>
          </a:xfrm>
        </p:grpSpPr>
        <p:cxnSp>
          <p:nvCxnSpPr>
            <p:cNvPr id="5" name="直接连接符 4"/>
            <p:cNvCxnSpPr/>
            <p:nvPr/>
          </p:nvCxnSpPr>
          <p:spPr>
            <a:xfrm flipH="1" flipV="1">
              <a:off x="2801" y="3680"/>
              <a:ext cx="4313" cy="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 flipV="1">
              <a:off x="2801" y="2151"/>
              <a:ext cx="4313" cy="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801" y="2110"/>
              <a:ext cx="39" cy="15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6521" y="3503"/>
              <a:ext cx="497" cy="2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6558" y="3722"/>
              <a:ext cx="457" cy="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2801" y="2786"/>
              <a:ext cx="279" cy="3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602" y="2786"/>
              <a:ext cx="199" cy="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6430" y="1962"/>
              <a:ext cx="436" cy="2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6425" y="2191"/>
              <a:ext cx="441" cy="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44080" y="486410"/>
            <a:ext cx="3848100" cy="23241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6857365" y="746760"/>
            <a:ext cx="1818005" cy="1260475"/>
            <a:chOff x="217" y="1933"/>
            <a:chExt cx="2863" cy="1985"/>
          </a:xfrm>
        </p:grpSpPr>
        <p:cxnSp>
          <p:nvCxnSpPr>
            <p:cNvPr id="29" name="直接连接符 28"/>
            <p:cNvCxnSpPr/>
            <p:nvPr/>
          </p:nvCxnSpPr>
          <p:spPr>
            <a:xfrm flipH="1" flipV="1">
              <a:off x="217" y="2127"/>
              <a:ext cx="2623" cy="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276" y="3680"/>
              <a:ext cx="2525" cy="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2801" y="2110"/>
              <a:ext cx="39" cy="15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75" y="1933"/>
              <a:ext cx="497" cy="2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612" y="2152"/>
              <a:ext cx="457" cy="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2801" y="2786"/>
              <a:ext cx="279" cy="3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2602" y="2786"/>
              <a:ext cx="199" cy="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587" y="3451"/>
              <a:ext cx="436" cy="2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582" y="3680"/>
              <a:ext cx="441" cy="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264" y="3680"/>
              <a:ext cx="2525" cy="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 flipV="1">
              <a:off x="575" y="3451"/>
              <a:ext cx="436" cy="2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266" y="3680"/>
              <a:ext cx="2525" cy="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577" y="3451"/>
              <a:ext cx="436" cy="2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76655" y="3846195"/>
            <a:ext cx="3848100" cy="2324100"/>
          </a:xfrm>
          <a:prstGeom prst="rect">
            <a:avLst/>
          </a:prstGeom>
        </p:spPr>
      </p:pic>
      <p:grpSp>
        <p:nvGrpSpPr>
          <p:cNvPr id="75" name="组合 74"/>
          <p:cNvGrpSpPr/>
          <p:nvPr/>
        </p:nvGrpSpPr>
        <p:grpSpPr>
          <a:xfrm>
            <a:off x="802640" y="4123690"/>
            <a:ext cx="4378960" cy="1233805"/>
            <a:chOff x="637" y="6494"/>
            <a:chExt cx="6896" cy="1943"/>
          </a:xfrm>
        </p:grpSpPr>
        <p:cxnSp>
          <p:nvCxnSpPr>
            <p:cNvPr id="42" name="直接连接符 41"/>
            <p:cNvCxnSpPr/>
            <p:nvPr/>
          </p:nvCxnSpPr>
          <p:spPr>
            <a:xfrm flipH="1" flipV="1">
              <a:off x="3221" y="8177"/>
              <a:ext cx="4313" cy="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3221" y="6607"/>
              <a:ext cx="39" cy="15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941" y="8000"/>
              <a:ext cx="497" cy="2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6978" y="8219"/>
              <a:ext cx="457" cy="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3221" y="7283"/>
              <a:ext cx="279" cy="3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3022" y="7283"/>
              <a:ext cx="199" cy="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 flipV="1">
              <a:off x="637" y="6688"/>
              <a:ext cx="2623" cy="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995" y="6494"/>
              <a:ext cx="497" cy="2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 flipV="1">
              <a:off x="1032" y="6713"/>
              <a:ext cx="457" cy="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94830" y="3846195"/>
            <a:ext cx="3848100" cy="2324100"/>
          </a:xfrm>
          <a:prstGeom prst="rect">
            <a:avLst/>
          </a:prstGeom>
        </p:spPr>
      </p:pic>
      <p:grpSp>
        <p:nvGrpSpPr>
          <p:cNvPr id="96" name="组合 95"/>
          <p:cNvGrpSpPr/>
          <p:nvPr/>
        </p:nvGrpSpPr>
        <p:grpSpPr>
          <a:xfrm>
            <a:off x="6606540" y="4142740"/>
            <a:ext cx="4313555" cy="1218565"/>
            <a:chOff x="9745" y="6496"/>
            <a:chExt cx="6793" cy="1919"/>
          </a:xfrm>
        </p:grpSpPr>
        <p:cxnSp>
          <p:nvCxnSpPr>
            <p:cNvPr id="53" name="直接连接符 52"/>
            <p:cNvCxnSpPr/>
            <p:nvPr/>
          </p:nvCxnSpPr>
          <p:spPr>
            <a:xfrm flipH="1" flipV="1">
              <a:off x="12226" y="6685"/>
              <a:ext cx="4313" cy="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 flipV="1">
              <a:off x="12226" y="7320"/>
              <a:ext cx="279" cy="3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2027" y="7320"/>
              <a:ext cx="199" cy="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15855" y="6496"/>
              <a:ext cx="436" cy="2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5850" y="6725"/>
              <a:ext cx="441" cy="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9745" y="8177"/>
              <a:ext cx="2525" cy="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12226" y="6644"/>
              <a:ext cx="39" cy="15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10056" y="8177"/>
              <a:ext cx="441" cy="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10056" y="7948"/>
              <a:ext cx="436" cy="2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665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60,&quot;width&quot;:606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60,&quot;width&quot;:6060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60,&quot;width&quot;:606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60,&quot;width&quot;:606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747</Words>
  <Application>Microsoft Office PowerPoint</Application>
  <PresentationFormat>宽屏</PresentationFormat>
  <Paragraphs>73</Paragraphs>
  <Slides>9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仿宋</vt:lpstr>
      <vt:lpstr>华文楷体</vt:lpstr>
      <vt:lpstr>微软雅黑</vt:lpstr>
      <vt:lpstr>Arial</vt:lpstr>
      <vt:lpstr>Times New Roman</vt:lpstr>
      <vt:lpstr>Wingdings</vt:lpstr>
      <vt:lpstr>Wingdings 2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林志阳</cp:lastModifiedBy>
  <cp:revision>331</cp:revision>
  <dcterms:created xsi:type="dcterms:W3CDTF">2019-06-19T02:08:00Z</dcterms:created>
  <dcterms:modified xsi:type="dcterms:W3CDTF">2021-06-19T09:39:09Z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