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4" r:id="rId8"/>
    <p:sldId id="425" r:id="rId9"/>
    <p:sldId id="42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52" y="102"/>
      </p:cViewPr>
      <p:guideLst>
        <p:guide orient="horz" pos="2194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2021/6/19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80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7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841990" y="952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Su.SJ@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HQU</a:t>
            </a:r>
            <a:endParaRPr lang="en-US" altLang="zh-C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841990" y="952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Su.SJ@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HQU</a:t>
            </a:r>
            <a:endParaRPr lang="en-US" altLang="zh-C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7.xml"/><Relationship Id="rId7" Type="http://schemas.openxmlformats.org/officeDocument/2006/relationships/image" Target="../media/image4.wmf"/><Relationship Id="rId2" Type="http://schemas.openxmlformats.org/officeDocument/2006/relationships/tags" Target="../tags/tag6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6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1.bin"/><Relationship Id="rId2" Type="http://schemas.openxmlformats.org/officeDocument/2006/relationships/tags" Target="../tags/tag70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tags" Target="../tags/tag7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73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2" Type="http://schemas.openxmlformats.org/officeDocument/2006/relationships/tags" Target="../tags/tag7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9.emf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576070"/>
            <a:ext cx="7734300" cy="3705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" y="587375"/>
            <a:ext cx="11612245" cy="343471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234950" y="261302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723900"/>
            <a:ext cx="11671935" cy="189484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472680" y="128714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0" y="549275"/>
            <a:ext cx="12077700" cy="27051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48640" y="272161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0070" y="3489643"/>
          <a:ext cx="876490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6" imgW="3416300" imgH="419100" progId="Equation.KSEE3">
                  <p:embed/>
                </p:oleObj>
              </mc:Choice>
              <mc:Fallback>
                <p:oleObj r:id="rId6" imgW="34163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0070" y="3489643"/>
                        <a:ext cx="876490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6580" y="5015865"/>
          <a:ext cx="5636895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8" imgW="2197100" imgH="228600" progId="Equation.KSEE3">
                  <p:embed/>
                </p:oleObj>
              </mc:Choice>
              <mc:Fallback>
                <p:oleObj r:id="rId8" imgW="219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6580" y="5015865"/>
                        <a:ext cx="5636895" cy="5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5" y="570865"/>
            <a:ext cx="11802110" cy="264795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234950" y="261302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3215" y="3381375"/>
          <a:ext cx="2178050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812800" imgH="292100" progId="Equation.KSEE3">
                  <p:embed/>
                </p:oleObj>
              </mc:Choice>
              <mc:Fallback>
                <p:oleObj r:id="rId5" imgW="8128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215" y="3381375"/>
                        <a:ext cx="2178050" cy="782955"/>
                      </a:xfrm>
                      <a:prstGeom prst="rect">
                        <a:avLst/>
                      </a:prstGeom>
                      <a:ln w="12700" cmpd="sng">
                        <a:solidFill>
                          <a:srgbClr val="FF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67698" y="3381058"/>
          <a:ext cx="858837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3708400" imgH="279400" progId="Equation.KSEE3">
                  <p:embed/>
                </p:oleObj>
              </mc:Choice>
              <mc:Fallback>
                <p:oleObj r:id="rId7" imgW="37084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7698" y="3381058"/>
                        <a:ext cx="8588375" cy="64833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7210" y="4335145"/>
            <a:ext cx="110686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关于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答案：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环流，结果上只取决于传导电流。但是，并不意味着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仅与传导电流有关。理解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的含义。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答案错误。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7210" y="5422900"/>
            <a:ext cx="11068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关于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答案：尽管关于磁介质，可以用分子电流观点，也可以用磁荷观点理解。磁荷观点中磁荷是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的源。介质边界处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法向不连续，只有切向连续。</a:t>
            </a:r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答案错误。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469646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2705" y="617855"/>
            <a:ext cx="12039600" cy="2309495"/>
            <a:chOff x="83" y="973"/>
            <a:chExt cx="18960" cy="36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" y="973"/>
              <a:ext cx="18840" cy="217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" y="3110"/>
              <a:ext cx="18960" cy="15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7868920" y="532130"/>
            <a:ext cx="1325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0.000023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94315" y="53213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38825" y="145288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磁滞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1195" y="24053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居里温度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1790" y="1631950"/>
            <a:ext cx="2951480" cy="3367405"/>
            <a:chOff x="554" y="2570"/>
            <a:chExt cx="4648" cy="5303"/>
          </a:xfrm>
        </p:grpSpPr>
        <p:grpSp>
          <p:nvGrpSpPr>
            <p:cNvPr id="18" name="组合 17"/>
            <p:cNvGrpSpPr/>
            <p:nvPr/>
          </p:nvGrpSpPr>
          <p:grpSpPr>
            <a:xfrm>
              <a:off x="554" y="2570"/>
              <a:ext cx="4649" cy="4436"/>
              <a:chOff x="554" y="2570"/>
              <a:chExt cx="4649" cy="443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54" y="2608"/>
                <a:ext cx="4322" cy="4398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442" y="4516"/>
              <a:ext cx="583" cy="5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r:id="rId4" imgW="114300" imgH="114300" progId="Equation.KSEE3">
                      <p:embed/>
                    </p:oleObj>
                  </mc:Choice>
                  <mc:Fallback>
                    <p:oleObj r:id="rId4" imgW="114300" imgH="114300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442" y="4516"/>
                            <a:ext cx="583" cy="58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" name="直接连接符 4"/>
              <p:cNvCxnSpPr/>
              <p:nvPr/>
            </p:nvCxnSpPr>
            <p:spPr>
              <a:xfrm>
                <a:off x="2735" y="4851"/>
                <a:ext cx="2142" cy="24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3987" y="4288"/>
                <a:ext cx="63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7" y="4029"/>
                <a:ext cx="604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i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σ</a:t>
                </a: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4321" y="2884"/>
                <a:ext cx="459" cy="5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4463" y="2570"/>
                <a:ext cx="740" cy="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ω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649" y="7493"/>
              <a:ext cx="34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073" y="6865"/>
            <a:ext cx="756" cy="1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r:id="rId6" imgW="152400" imgH="203200" progId="Equation.KSEE3">
                    <p:embed/>
                  </p:oleObj>
                </mc:Choice>
                <mc:Fallback>
                  <p:oleObj r:id="rId6" imgW="1524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73" y="6865"/>
                          <a:ext cx="756" cy="100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" y="581660"/>
            <a:ext cx="12039600" cy="9239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82980" y="1847850"/>
            <a:ext cx="1469390" cy="1951355"/>
            <a:chOff x="1548" y="2910"/>
            <a:chExt cx="2314" cy="3073"/>
          </a:xfrm>
        </p:grpSpPr>
        <p:sp>
          <p:nvSpPr>
            <p:cNvPr id="7" name="椭圆 6"/>
            <p:cNvSpPr/>
            <p:nvPr/>
          </p:nvSpPr>
          <p:spPr>
            <a:xfrm>
              <a:off x="1548" y="3631"/>
              <a:ext cx="2314" cy="2352"/>
            </a:xfrm>
            <a:prstGeom prst="ellipse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endCxn id="7" idx="0"/>
            </p:cNvCxnSpPr>
            <p:nvPr/>
          </p:nvCxnSpPr>
          <p:spPr>
            <a:xfrm flipH="1" flipV="1">
              <a:off x="2705" y="3631"/>
              <a:ext cx="29" cy="10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228" y="3765"/>
              <a:ext cx="5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96" y="2910"/>
              <a:ext cx="87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53485" y="1529715"/>
            <a:ext cx="7762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解：如图，取半径为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厚度为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的圆弧。该圆弧以角速度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ω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转动，形成的圆形电流为：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1720" y="2482850"/>
          <a:ext cx="447294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9" imgW="1905000" imgH="393700" progId="Equation.KSEE3">
                  <p:embed/>
                </p:oleObj>
              </mc:Choice>
              <mc:Fallback>
                <p:oleObj r:id="rId9" imgW="19050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1720" y="2482850"/>
                        <a:ext cx="447294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753485" y="3375660"/>
            <a:ext cx="7862570" cy="552450"/>
            <a:chOff x="6538" y="5316"/>
            <a:chExt cx="12382" cy="870"/>
          </a:xfrm>
        </p:grpSpPr>
        <p:sp>
          <p:nvSpPr>
            <p:cNvPr id="25" name="文本框 24"/>
            <p:cNvSpPr txBox="1"/>
            <p:nvPr/>
          </p:nvSpPr>
          <p:spPr>
            <a:xfrm>
              <a:off x="6538" y="5364"/>
              <a:ext cx="122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该圆形电流的磁矩大小为：</a:t>
              </a: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220" y="5316"/>
            <a:ext cx="5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r:id="rId11" imgW="1498600" imgH="228600" progId="Equation.KSEE3">
                    <p:embed/>
                  </p:oleObj>
                </mc:Choice>
                <mc:Fallback>
                  <p:oleObj r:id="rId11" imgW="1498600" imgH="2286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220" y="5316"/>
                          <a:ext cx="5700" cy="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3753485" y="3933190"/>
            <a:ext cx="7566660" cy="1115060"/>
            <a:chOff x="6538" y="5478"/>
            <a:chExt cx="11916" cy="1756"/>
          </a:xfrm>
        </p:grpSpPr>
        <p:sp>
          <p:nvSpPr>
            <p:cNvPr id="29" name="文本框 28"/>
            <p:cNvSpPr txBox="1"/>
            <p:nvPr/>
          </p:nvSpPr>
          <p:spPr>
            <a:xfrm>
              <a:off x="6538" y="5478"/>
              <a:ext cx="401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整个圆盘的总磁矩大小为：</a:t>
              </a: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87" y="5734"/>
            <a:ext cx="8067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r:id="rId13" imgW="2120900" imgH="393700" progId="Equation.KSEE3">
                    <p:embed/>
                  </p:oleObj>
                </mc:Choice>
                <mc:Fallback>
                  <p:oleObj r:id="rId13" imgW="2120900" imgH="3937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387" y="5734"/>
                          <a:ext cx="8067" cy="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/>
          <p:cNvSpPr txBox="1"/>
          <p:nvPr/>
        </p:nvSpPr>
        <p:spPr>
          <a:xfrm>
            <a:off x="3753485" y="4999990"/>
            <a:ext cx="8228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方向垂直圆盘，若圆盘逆时针转动则为：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⊙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753485" y="5552440"/>
            <a:ext cx="7762240" cy="1305560"/>
            <a:chOff x="6538" y="5364"/>
            <a:chExt cx="12224" cy="2056"/>
          </a:xfrm>
        </p:grpSpPr>
        <p:sp>
          <p:nvSpPr>
            <p:cNvPr id="34" name="文本框 33"/>
            <p:cNvSpPr txBox="1"/>
            <p:nvPr/>
          </p:nvSpPr>
          <p:spPr>
            <a:xfrm>
              <a:off x="6538" y="5364"/>
              <a:ext cx="122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作用在圆盘上的磁力矩：</a:t>
              </a:r>
            </a:p>
          </p:txBody>
        </p: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38" y="5920"/>
            <a:ext cx="8406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r:id="rId15" imgW="2209800" imgH="393700" progId="Equation.KSEE3">
                    <p:embed/>
                  </p:oleObj>
                </mc:Choice>
                <mc:Fallback>
                  <p:oleObj r:id="rId15" imgW="2209800" imgH="3937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538" y="5920"/>
                          <a:ext cx="8406" cy="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1167765" y="5572760"/>
            <a:ext cx="753110" cy="1052830"/>
            <a:chOff x="1839" y="8776"/>
            <a:chExt cx="1186" cy="1658"/>
          </a:xfrm>
        </p:grpSpPr>
        <p:cxnSp>
          <p:nvCxnSpPr>
            <p:cNvPr id="37" name="直接箭头连接符 36"/>
            <p:cNvCxnSpPr/>
            <p:nvPr/>
          </p:nvCxnSpPr>
          <p:spPr>
            <a:xfrm flipV="1">
              <a:off x="1839" y="8776"/>
              <a:ext cx="0" cy="165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17" y="9101"/>
            <a:ext cx="1008" cy="1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r:id="rId17" imgW="203200" imgH="203200" progId="Equation.KSEE3">
                    <p:embed/>
                  </p:oleObj>
                </mc:Choice>
                <mc:Fallback>
                  <p:oleObj r:id="rId17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17" y="9101"/>
                          <a:ext cx="1008" cy="100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840740" y="4758055"/>
            <a:ext cx="1214755" cy="645160"/>
            <a:chOff x="1324" y="7493"/>
            <a:chExt cx="1913" cy="1016"/>
          </a:xfrm>
        </p:grpSpPr>
        <p:graphicFrame>
          <p:nvGraphicFramePr>
            <p:cNvPr id="39" name="对象 3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24" y="7558"/>
            <a:ext cx="1071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r:id="rId19" imgW="215900" imgH="177165" progId="Equation.KSEE3">
                    <p:embed/>
                  </p:oleObj>
                </mc:Choice>
                <mc:Fallback>
                  <p:oleObj r:id="rId19" imgW="215900" imgH="177165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24" y="7558"/>
                          <a:ext cx="1071" cy="88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/>
            <p:cNvSpPr txBox="1"/>
            <p:nvPr/>
          </p:nvSpPr>
          <p:spPr>
            <a:xfrm>
              <a:off x="2229" y="7493"/>
              <a:ext cx="1009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3600" b="1">
                  <a:solidFill>
                    <a:srgbClr val="FF0000"/>
                  </a:solidFill>
                  <a:latin typeface="华文宋体" panose="02010600040101010101" charset="-122"/>
                  <a:ea typeface="华文宋体" panose="02010600040101010101" charset="-122"/>
                  <a:cs typeface="Times New Roman" panose="02020603050405020304" pitchFamily="18" charset="0"/>
                  <a:sym typeface="+mn-ea"/>
                </a:rPr>
                <a:t>⊙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227820" y="5868670"/>
            <a:ext cx="2814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方向：圆盘平面内，并垂直磁场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" y="546735"/>
            <a:ext cx="12144375" cy="1876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87830" y="2423160"/>
            <a:ext cx="7249795" cy="537210"/>
            <a:chOff x="644" y="3816"/>
            <a:chExt cx="11417" cy="846"/>
          </a:xfrm>
        </p:grpSpPr>
        <p:sp>
          <p:nvSpPr>
            <p:cNvPr id="23" name="文本框 22"/>
            <p:cNvSpPr txBox="1"/>
            <p:nvPr/>
          </p:nvSpPr>
          <p:spPr>
            <a:xfrm>
              <a:off x="644" y="3816"/>
              <a:ext cx="737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解：螺绕环的磁感应强度为：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24" y="3816"/>
            <a:ext cx="4037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5" imgW="1091565" imgH="228600" progId="Equation.KSEE3">
                    <p:embed/>
                  </p:oleObj>
                </mc:Choice>
                <mc:Fallback>
                  <p:oleObj r:id="rId5" imgW="1091565" imgH="2286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24" y="3816"/>
                          <a:ext cx="4037" cy="8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104515" y="4182110"/>
            <a:ext cx="4678045" cy="521970"/>
            <a:chOff x="2361" y="3838"/>
            <a:chExt cx="7367" cy="822"/>
          </a:xfrm>
        </p:grpSpPr>
        <p:sp>
          <p:nvSpPr>
            <p:cNvPr id="5" name="文本框 4"/>
            <p:cNvSpPr txBox="1"/>
            <p:nvPr/>
          </p:nvSpPr>
          <p:spPr>
            <a:xfrm>
              <a:off x="2361" y="3838"/>
              <a:ext cx="571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依题意，磁通量为：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520" y="3838"/>
            <a:ext cx="2208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r:id="rId7" imgW="596900" imgH="215900" progId="Equation.KSEE3">
                    <p:embed/>
                  </p:oleObj>
                </mc:Choice>
                <mc:Fallback>
                  <p:oleObj r:id="rId7" imgW="596900" imgH="2159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20" y="3838"/>
                          <a:ext cx="2208" cy="7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748280" y="3093720"/>
            <a:ext cx="4646295" cy="925195"/>
            <a:chOff x="2304" y="3521"/>
            <a:chExt cx="7317" cy="1457"/>
          </a:xfrm>
        </p:grpSpPr>
        <p:sp>
          <p:nvSpPr>
            <p:cNvPr id="9" name="文本框 8"/>
            <p:cNvSpPr txBox="1"/>
            <p:nvPr/>
          </p:nvSpPr>
          <p:spPr>
            <a:xfrm>
              <a:off x="2304" y="3838"/>
              <a:ext cx="571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其中线圈匝数密度为：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24" y="3521"/>
            <a:ext cx="1597" cy="1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r:id="rId9" imgW="431800" imgH="393700" progId="Equation.KSEE3">
                    <p:embed/>
                  </p:oleObj>
                </mc:Choice>
                <mc:Fallback>
                  <p:oleObj r:id="rId9" imgW="431800" imgH="3937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24" y="3521"/>
                          <a:ext cx="1597" cy="14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2409825" y="4895215"/>
            <a:ext cx="7530465" cy="1014730"/>
            <a:chOff x="2361" y="3450"/>
            <a:chExt cx="11859" cy="1598"/>
          </a:xfrm>
        </p:grpSpPr>
        <p:sp>
          <p:nvSpPr>
            <p:cNvPr id="13" name="文本框 12"/>
            <p:cNvSpPr txBox="1"/>
            <p:nvPr/>
          </p:nvSpPr>
          <p:spPr>
            <a:xfrm>
              <a:off x="2361" y="3838"/>
              <a:ext cx="640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联立以上三个等式，得：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628" y="3450"/>
            <a:ext cx="5592" cy="1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11" imgW="1511300" imgH="431800" progId="Equation.KSEE3">
                    <p:embed/>
                  </p:oleObj>
                </mc:Choice>
                <mc:Fallback>
                  <p:oleObj r:id="rId11" imgW="1511300" imgH="4318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28" y="3450"/>
                          <a:ext cx="5592" cy="1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17"/>
          <p:cNvSpPr txBox="1"/>
          <p:nvPr/>
        </p:nvSpPr>
        <p:spPr>
          <a:xfrm>
            <a:off x="2259330" y="6089650"/>
            <a:ext cx="8206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（由介质环路定理得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H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，然后用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H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的关系得到</a:t>
            </a:r>
            <a:r>
              <a:rPr lang="en-US" altLang="zh-CN" sz="2800" i="1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二十三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1760" y="723900"/>
            <a:ext cx="11920220" cy="4754880"/>
            <a:chOff x="176" y="1140"/>
            <a:chExt cx="18772" cy="748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76" y="1140"/>
              <a:ext cx="18773" cy="41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77" y="4018"/>
              <a:ext cx="6925" cy="461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8415" y="3152775"/>
            <a:ext cx="7249795" cy="925195"/>
            <a:chOff x="644" y="3518"/>
            <a:chExt cx="11417" cy="1457"/>
          </a:xfrm>
        </p:grpSpPr>
        <p:sp>
          <p:nvSpPr>
            <p:cNvPr id="23" name="文本框 22"/>
            <p:cNvSpPr txBox="1"/>
            <p:nvPr/>
          </p:nvSpPr>
          <p:spPr>
            <a:xfrm>
              <a:off x="644" y="3816"/>
              <a:ext cx="112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解：载流长直导线产生的磁感强度为：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043" y="3518"/>
            <a:ext cx="2018" cy="1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r:id="rId7" imgW="545465" imgH="393700" progId="Equation.KSEE3">
                    <p:embed/>
                  </p:oleObj>
                </mc:Choice>
                <mc:Fallback>
                  <p:oleObj r:id="rId7" imgW="545465" imgH="3937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43" y="3518"/>
                          <a:ext cx="2018" cy="14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128395" y="3952240"/>
            <a:ext cx="4196080" cy="1014730"/>
            <a:chOff x="6089" y="3448"/>
            <a:chExt cx="6608" cy="1598"/>
          </a:xfrm>
        </p:grpSpPr>
        <p:sp>
          <p:nvSpPr>
            <p:cNvPr id="8" name="文本框 7"/>
            <p:cNvSpPr txBox="1"/>
            <p:nvPr/>
          </p:nvSpPr>
          <p:spPr>
            <a:xfrm>
              <a:off x="6089" y="3722"/>
              <a:ext cx="380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磁场强度为：</a:t>
              </a:r>
              <a:endParaRPr lang="en-US" sz="28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407" y="3448"/>
            <a:ext cx="3290" cy="1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r:id="rId9" imgW="889000" imgH="431800" progId="Equation.KSEE3">
                    <p:embed/>
                  </p:oleObj>
                </mc:Choice>
                <mc:Fallback>
                  <p:oleObj r:id="rId9" imgW="889000" imgH="4318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07" y="3448"/>
                          <a:ext cx="3290" cy="1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111760" y="4966970"/>
            <a:ext cx="7146290" cy="1670050"/>
            <a:chOff x="644" y="3816"/>
            <a:chExt cx="11254" cy="2630"/>
          </a:xfrm>
        </p:grpSpPr>
        <p:sp>
          <p:nvSpPr>
            <p:cNvPr id="12" name="文本框 11"/>
            <p:cNvSpPr txBox="1"/>
            <p:nvPr/>
          </p:nvSpPr>
          <p:spPr>
            <a:xfrm>
              <a:off x="644" y="3816"/>
              <a:ext cx="11254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该矩磁材料的边缘磁场最弱，要使得材料全部翻转，</a:t>
              </a:r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需使得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baseline="-250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外径</a:t>
              </a:r>
              <a:r>
                <a:rPr lang="zh-CN" altLang="en-US" sz="28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rPr>
                <a:t>时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>
                  <a:latin typeface="华文楷体" panose="02010600040101010101" charset="-122"/>
                  <a:ea typeface="华文楷体" panose="02010600040101010101" charset="-122"/>
                </a:rPr>
                <a:t>，</a:t>
              </a:r>
              <a:r>
                <a:rPr lang="zh-CN" altLang="zh-CN" sz="2800">
                  <a:latin typeface="华文楷体" panose="02010600040101010101" charset="-122"/>
                  <a:ea typeface="华文楷体" panose="02010600040101010101" charset="-122"/>
                </a:rPr>
                <a:t>所以电流</a:t>
              </a:r>
            </a:p>
          </p:txBody>
        </p:sp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683" y="5553"/>
            <a:ext cx="4793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r:id="rId11" imgW="1295400" imgH="241300" progId="Equation.KSEE3">
                    <p:embed/>
                  </p:oleObj>
                </mc:Choice>
                <mc:Fallback>
                  <p:oleObj r:id="rId11" imgW="1295400" imgH="2413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83" y="5553"/>
                          <a:ext cx="4793" cy="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60,&quot;width&quot;:1902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875,&quot;width&quot;:2220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435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仿宋</vt:lpstr>
      <vt:lpstr>华文楷体</vt:lpstr>
      <vt:lpstr>华文宋体</vt:lpstr>
      <vt:lpstr>微软雅黑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林志阳</cp:lastModifiedBy>
  <cp:revision>240</cp:revision>
  <dcterms:created xsi:type="dcterms:W3CDTF">2019-06-19T02:08:00Z</dcterms:created>
  <dcterms:modified xsi:type="dcterms:W3CDTF">2021-06-19T06:50:59Z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