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09" r:id="rId2"/>
    <p:sldId id="410" r:id="rId3"/>
    <p:sldId id="411" r:id="rId4"/>
    <p:sldId id="412" r:id="rId5"/>
    <p:sldId id="413" r:id="rId6"/>
    <p:sldId id="420" r:id="rId7"/>
    <p:sldId id="416" r:id="rId8"/>
    <p:sldId id="417" r:id="rId9"/>
    <p:sldId id="427" r:id="rId10"/>
    <p:sldId id="428" r:id="rId11"/>
    <p:sldId id="42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82874" autoAdjust="0"/>
  </p:normalViewPr>
  <p:slideViewPr>
    <p:cSldViewPr snapToGrid="0">
      <p:cViewPr varScale="1">
        <p:scale>
          <a:sx n="56" d="100"/>
          <a:sy n="56" d="100"/>
        </p:scale>
        <p:origin x="1086" y="54"/>
      </p:cViewPr>
      <p:guideLst>
        <p:guide orient="horz" pos="2160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2022/3/6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614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4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45.wmf"/><Relationship Id="rId26" Type="http://schemas.openxmlformats.org/officeDocument/2006/relationships/image" Target="../media/image48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6.bin"/><Relationship Id="rId2" Type="http://schemas.openxmlformats.org/officeDocument/2006/relationships/tags" Target="../tags/tag73.xml"/><Relationship Id="rId16" Type="http://schemas.openxmlformats.org/officeDocument/2006/relationships/image" Target="../media/image44.wmf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png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47.wmf"/><Relationship Id="rId5" Type="http://schemas.openxmlformats.org/officeDocument/2006/relationships/image" Target="../media/image51.jpeg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9.wmf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3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2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6.wmf"/><Relationship Id="rId2" Type="http://schemas.openxmlformats.org/officeDocument/2006/relationships/tags" Target="../tags/tag74.xml"/><Relationship Id="rId16" Type="http://schemas.openxmlformats.org/officeDocument/2006/relationships/image" Target="../media/image58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57.wmf"/><Relationship Id="rId10" Type="http://schemas.openxmlformats.org/officeDocument/2006/relationships/image" Target="../media/image55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6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68.xml"/><Relationship Id="rId7" Type="http://schemas.openxmlformats.org/officeDocument/2006/relationships/image" Target="../media/image10.wmf"/><Relationship Id="rId2" Type="http://schemas.openxmlformats.org/officeDocument/2006/relationships/tags" Target="../tags/tag6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2" Type="http://schemas.openxmlformats.org/officeDocument/2006/relationships/tags" Target="../tags/tag69.xml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9.png"/><Relationship Id="rId10" Type="http://schemas.openxmlformats.org/officeDocument/2006/relationships/image" Target="../media/image15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7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2" Type="http://schemas.openxmlformats.org/officeDocument/2006/relationships/tags" Target="../tags/tag7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27.emf"/><Relationship Id="rId10" Type="http://schemas.openxmlformats.org/officeDocument/2006/relationships/image" Target="../media/image23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4.bin"/><Relationship Id="rId2" Type="http://schemas.openxmlformats.org/officeDocument/2006/relationships/tags" Target="../tags/tag7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395095"/>
            <a:ext cx="7353300" cy="4067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" y="285441"/>
            <a:ext cx="12008485" cy="1480820"/>
          </a:xfrm>
          <a:prstGeom prst="rect">
            <a:avLst/>
          </a:prstGeom>
        </p:spPr>
      </p:pic>
      <p:pic>
        <p:nvPicPr>
          <p:cNvPr id="24" name="图片 23" descr="u=1011033007,2704722259&amp;fm=26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1276" y="2212497"/>
            <a:ext cx="1159510" cy="11595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6"/>
          <a:srcRect l="5616" t="24096" r="14033" b="52800"/>
          <a:stretch/>
        </p:blipFill>
        <p:spPr>
          <a:xfrm>
            <a:off x="4471891" y="2618142"/>
            <a:ext cx="6509945" cy="866380"/>
          </a:xfrm>
          <a:prstGeom prst="rect">
            <a:avLst/>
          </a:prstGeom>
        </p:spPr>
      </p:pic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1097501" y="1541302"/>
          <a:ext cx="309816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7" imgW="1104900" imgH="241300" progId="Equation.KSEE3">
                  <p:embed/>
                </p:oleObj>
              </mc:Choice>
              <mc:Fallback>
                <p:oleObj r:id="rId7" imgW="11049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7501" y="1541302"/>
                        <a:ext cx="309816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 flipH="1">
            <a:off x="1395951" y="2789077"/>
            <a:ext cx="10795" cy="114236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395951" y="2800507"/>
            <a:ext cx="25012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886421" y="2800507"/>
            <a:ext cx="10795" cy="114236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06746" y="2799872"/>
            <a:ext cx="2458085" cy="11315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484274" y="1408647"/>
          <a:ext cx="7051040" cy="85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9" imgW="2514600" imgH="304800" progId="Equation.KSEE3">
                  <p:embed/>
                </p:oleObj>
              </mc:Choice>
              <mc:Fallback>
                <p:oleObj r:id="rId9" imgW="2514600" imgH="304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4274" y="1408647"/>
                        <a:ext cx="7051040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54564" y="3051332"/>
          <a:ext cx="819150" cy="64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11" imgW="292100" imgH="228600" progId="Equation.KSEE3">
                  <p:embed/>
                </p:oleObj>
              </mc:Choice>
              <mc:Fallback>
                <p:oleObj r:id="rId11" imgW="292100" imgH="2286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4564" y="3051332"/>
                        <a:ext cx="819150" cy="64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2413539" y="2123597"/>
          <a:ext cx="819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13" imgW="292100" imgH="241300" progId="Equation.KSEE3">
                  <p:embed/>
                </p:oleObj>
              </mc:Choice>
              <mc:Fallback>
                <p:oleObj r:id="rId13" imgW="2921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3539" y="2123597"/>
                        <a:ext cx="819150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2032539" y="3422807"/>
          <a:ext cx="819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15" imgW="292100" imgH="241300" progId="Equation.KSEE3">
                  <p:embed/>
                </p:oleObj>
              </mc:Choice>
              <mc:Fallback>
                <p:oleObj r:id="rId15" imgW="2921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2539" y="3422807"/>
                        <a:ext cx="819150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弧形 20"/>
          <p:cNvSpPr/>
          <p:nvPr/>
        </p:nvSpPr>
        <p:spPr>
          <a:xfrm>
            <a:off x="2049366" y="2784632"/>
            <a:ext cx="75565" cy="301625"/>
          </a:xfrm>
          <a:prstGeom prst="arc">
            <a:avLst>
              <a:gd name="adj1" fmla="val 16200000"/>
              <a:gd name="adj2" fmla="val 549562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2609119" y="2902107"/>
          <a:ext cx="42799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17" imgW="152400" imgH="139700" progId="Equation.KSEE3">
                  <p:embed/>
                </p:oleObj>
              </mc:Choice>
              <mc:Fallback>
                <p:oleObj r:id="rId17" imgW="152400" imgH="139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09119" y="2902107"/>
                        <a:ext cx="42799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 descr="u=1011033007,2704722259&amp;fm=26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540000" flipH="1">
            <a:off x="588231" y="4914643"/>
            <a:ext cx="1159510" cy="1159510"/>
          </a:xfrm>
          <a:prstGeom prst="rect">
            <a:avLst/>
          </a:prstGeom>
        </p:spPr>
      </p:pic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538065" y="4256465"/>
          <a:ext cx="309816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19" imgW="1104900" imgH="241300" progId="Equation.KSEE3">
                  <p:embed/>
                </p:oleObj>
              </mc:Choice>
              <mc:Fallback>
                <p:oleObj r:id="rId19" imgW="11049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065" y="4256465"/>
                        <a:ext cx="309816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>
            <a:off x="1162906" y="5491223"/>
            <a:ext cx="10795" cy="114236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162906" y="5502653"/>
            <a:ext cx="25012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221519" y="5753478"/>
          <a:ext cx="819150" cy="64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20" imgW="292100" imgH="228600" progId="Equation.KSEE3">
                  <p:embed/>
                </p:oleObj>
              </mc:Choice>
              <mc:Fallback>
                <p:oleObj r:id="rId20" imgW="292100" imgH="2286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519" y="5753478"/>
                        <a:ext cx="819150" cy="64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2180494" y="4825743"/>
          <a:ext cx="819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21" imgW="292100" imgH="241300" progId="Equation.KSEE3">
                  <p:embed/>
                </p:oleObj>
              </mc:Choice>
              <mc:Fallback>
                <p:oleObj r:id="rId21" imgW="2921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80494" y="4825743"/>
                        <a:ext cx="819150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2390044" y="6072883"/>
          <a:ext cx="819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23" imgW="292100" imgH="241300" progId="Equation.KSEE3">
                  <p:embed/>
                </p:oleObj>
              </mc:Choice>
              <mc:Fallback>
                <p:oleObj r:id="rId23" imgW="2921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90044" y="6072883"/>
                        <a:ext cx="819150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1962054" y="5494081"/>
          <a:ext cx="427990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25" imgW="152400" imgH="203200" progId="Equation.KSEE3">
                  <p:embed/>
                </p:oleObj>
              </mc:Choice>
              <mc:Fallback>
                <p:oleObj r:id="rId25" imgW="1524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62054" y="5494081"/>
                        <a:ext cx="427990" cy="57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1180686" y="5551548"/>
            <a:ext cx="2371725" cy="10458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 30"/>
          <p:cNvSpPr/>
          <p:nvPr/>
        </p:nvSpPr>
        <p:spPr>
          <a:xfrm rot="10800000">
            <a:off x="2484976" y="5060693"/>
            <a:ext cx="829945" cy="871855"/>
          </a:xfrm>
          <a:prstGeom prst="arc">
            <a:avLst>
              <a:gd name="adj1" fmla="val 174679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484274" y="4681948"/>
          <a:ext cx="6837680" cy="85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27" imgW="2438400" imgH="304800" progId="Equation.KSEE3">
                  <p:embed/>
                </p:oleObj>
              </mc:Choice>
              <mc:Fallback>
                <p:oleObj r:id="rId27" imgW="2438400" imgH="304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84274" y="4681948"/>
                        <a:ext cx="6837680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/>
          <a:srcRect l="17372" t="46735" b="26764"/>
          <a:stretch/>
        </p:blipFill>
        <p:spPr>
          <a:xfrm>
            <a:off x="4492487" y="5570480"/>
            <a:ext cx="6768868" cy="1004806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218123" y="4020563"/>
            <a:ext cx="11923934" cy="65144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标题 45"/>
          <p:cNvSpPr>
            <a:spLocks noGrp="1"/>
          </p:cNvSpPr>
          <p:nvPr>
            <p:ph type="title"/>
          </p:nvPr>
        </p:nvSpPr>
        <p:spPr>
          <a:xfrm>
            <a:off x="49751" y="-18089"/>
            <a:ext cx="3614420" cy="46164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3 </a:t>
            </a:r>
            <a:r>
              <a:t>第</a:t>
            </a:r>
            <a:r>
              <a:rPr lang="en-US" altLang="zh-CN"/>
              <a:t>9</a:t>
            </a:r>
            <a:r>
              <a:t>题</a:t>
            </a:r>
            <a:endParaRPr lang="en-US" altLang="zh-C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946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/>
          </p:nvPr>
        </p:nvSpPr>
        <p:spPr>
          <a:xfrm>
            <a:off x="186690" y="120015"/>
            <a:ext cx="3614420" cy="46164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3 </a:t>
            </a:r>
            <a:r>
              <a:t>第</a:t>
            </a:r>
            <a:r>
              <a:rPr lang="en-US" altLang="zh-CN"/>
              <a:t>9</a:t>
            </a:r>
            <a:r>
              <a:t>题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" y="590550"/>
            <a:ext cx="12008485" cy="148082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72110" y="2107565"/>
            <a:ext cx="2334260" cy="2668270"/>
            <a:chOff x="586" y="3319"/>
            <a:chExt cx="3676" cy="420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586" y="5402"/>
              <a:ext cx="3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2424" y="3782"/>
              <a:ext cx="0" cy="3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20" y="3319"/>
              <a:ext cx="84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华文楷体" panose="02010600040101010101" charset="-122"/>
                  <a:ea typeface="华文楷体" panose="02010600040101010101" charset="-122"/>
                </a:rPr>
                <a:t>北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08" y="6699"/>
              <a:ext cx="84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华文楷体" panose="02010600040101010101" charset="-122"/>
                  <a:ea typeface="华文楷体" panose="02010600040101010101" charset="-122"/>
                </a:rPr>
                <a:t>南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0" y="5402"/>
              <a:ext cx="84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华文楷体" panose="02010600040101010101" charset="-122"/>
                  <a:ea typeface="华文楷体" panose="02010600040101010101" charset="-122"/>
                </a:rPr>
                <a:t>西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14" y="5402"/>
              <a:ext cx="84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华文楷体" panose="02010600040101010101" charset="-122"/>
                  <a:ea typeface="华文楷体" panose="02010600040101010101" charset="-122"/>
                </a:rPr>
                <a:t>东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56915" y="1710055"/>
            <a:ext cx="2772410" cy="2222500"/>
            <a:chOff x="6041" y="2905"/>
            <a:chExt cx="4366" cy="350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6598" y="4147"/>
              <a:ext cx="33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6598" y="4147"/>
              <a:ext cx="0" cy="12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6598" y="4147"/>
              <a:ext cx="3280" cy="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0187162"/>
                </p:ext>
              </p:extLst>
            </p:nvPr>
          </p:nvGraphicFramePr>
          <p:xfrm>
            <a:off x="8772" y="2905"/>
            <a:ext cx="1635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Equation" r:id="rId5" imgW="291960" imgH="203040" progId="Equation.DSMT4">
                    <p:embed/>
                  </p:oleObj>
                </mc:Choice>
                <mc:Fallback>
                  <p:oleObj name="Equation" r:id="rId5" imgW="291960" imgH="203040" progId="Equation.DSMT4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772" y="2905"/>
                          <a:ext cx="1635" cy="1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/>
            <p:nvPr/>
          </p:nvGraphicFramePr>
          <p:xfrm>
            <a:off x="6598" y="5437"/>
            <a:ext cx="1583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r:id="rId7" imgW="1049020" imgH="920115" progId="Equation.KSEE3">
                    <p:embed/>
                  </p:oleObj>
                </mc:Choice>
                <mc:Fallback>
                  <p:oleObj r:id="rId7" imgW="1049020" imgH="920115" progId="Equation.KSEE3">
                    <p:embed/>
                    <p:pic>
                      <p:nvPicPr>
                        <p:cNvPr id="0" name="图片 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98" y="5437"/>
                          <a:ext cx="1583" cy="9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/>
            <p:nvPr/>
          </p:nvGraphicFramePr>
          <p:xfrm>
            <a:off x="9043" y="5107"/>
            <a:ext cx="1363" cy="1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r:id="rId9" imgW="859155" imgH="823595" progId="Equation.KSEE3">
                    <p:embed/>
                  </p:oleObj>
                </mc:Choice>
                <mc:Fallback>
                  <p:oleObj r:id="rId9" imgW="859155" imgH="823595" progId="Equation.KSEE3">
                    <p:embed/>
                    <p:pic>
                      <p:nvPicPr>
                        <p:cNvPr id="0" name="图片 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043" y="5107"/>
                          <a:ext cx="1363" cy="11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/>
            <p:cNvSpPr txBox="1"/>
            <p:nvPr/>
          </p:nvSpPr>
          <p:spPr>
            <a:xfrm>
              <a:off x="6041" y="3233"/>
              <a:ext cx="103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(1)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06725" y="4448175"/>
            <a:ext cx="2686050" cy="2158365"/>
            <a:chOff x="6041" y="3006"/>
            <a:chExt cx="4230" cy="3399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6598" y="4147"/>
              <a:ext cx="339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598" y="4147"/>
              <a:ext cx="0" cy="12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6598" y="4203"/>
              <a:ext cx="3293" cy="117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0137789"/>
                </p:ext>
              </p:extLst>
            </p:nvPr>
          </p:nvGraphicFramePr>
          <p:xfrm>
            <a:off x="8774" y="3006"/>
            <a:ext cx="1497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Equation" r:id="rId11" imgW="291960" imgH="203040" progId="Equation.DSMT4">
                    <p:embed/>
                  </p:oleObj>
                </mc:Choice>
                <mc:Fallback>
                  <p:oleObj name="Equation" r:id="rId11" imgW="291960" imgH="203040" progId="Equation.DSMT4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774" y="3006"/>
                          <a:ext cx="1497" cy="10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/>
            <p:nvPr/>
          </p:nvGraphicFramePr>
          <p:xfrm>
            <a:off x="6598" y="5437"/>
            <a:ext cx="1583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r:id="rId13" imgW="1049020" imgH="920115" progId="Equation.KSEE3">
                    <p:embed/>
                  </p:oleObj>
                </mc:Choice>
                <mc:Fallback>
                  <p:oleObj r:id="rId13" imgW="1049020" imgH="920115" progId="Equation.KSEE3">
                    <p:embed/>
                    <p:pic>
                      <p:nvPicPr>
                        <p:cNvPr id="0" name="图片 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98" y="5437"/>
                          <a:ext cx="1583" cy="9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/>
            <p:nvPr/>
          </p:nvGraphicFramePr>
          <p:xfrm>
            <a:off x="8575" y="4758"/>
            <a:ext cx="1129" cy="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" r:id="rId14" imgW="292100" imgH="241300" progId="Equation.KSEE3">
                    <p:embed/>
                  </p:oleObj>
                </mc:Choice>
                <mc:Fallback>
                  <p:oleObj r:id="rId14" imgW="292100" imgH="241300" progId="Equation.KSEE3">
                    <p:embed/>
                    <p:pic>
                      <p:nvPicPr>
                        <p:cNvPr id="0" name="图片 1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575" y="4758"/>
                          <a:ext cx="1129" cy="9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9"/>
            <p:cNvSpPr txBox="1"/>
            <p:nvPr/>
          </p:nvSpPr>
          <p:spPr>
            <a:xfrm>
              <a:off x="6041" y="3233"/>
              <a:ext cx="103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(2)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76855" y="1957848"/>
            <a:ext cx="5797127" cy="427848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690" y="120015"/>
            <a:ext cx="3202305" cy="46164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3 </a:t>
            </a:r>
            <a:r>
              <a:t>第</a:t>
            </a:r>
            <a:r>
              <a:rPr lang="en-US" altLang="zh-CN"/>
              <a:t>1</a:t>
            </a:r>
            <a:r>
              <a:t>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996950"/>
            <a:ext cx="12099290" cy="28968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2080895" y="2748915"/>
            <a:ext cx="3427095" cy="3123565"/>
            <a:chOff x="3547" y="4329"/>
            <a:chExt cx="5397" cy="4919"/>
          </a:xfrm>
        </p:grpSpPr>
        <p:cxnSp>
          <p:nvCxnSpPr>
            <p:cNvPr id="5" name="直接箭头连接符 4"/>
            <p:cNvCxnSpPr>
              <a:endCxn id="8" idx="1"/>
            </p:cNvCxnSpPr>
            <p:nvPr/>
          </p:nvCxnSpPr>
          <p:spPr>
            <a:xfrm flipV="1">
              <a:off x="3757" y="8762"/>
              <a:ext cx="4947" cy="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3957" y="4957"/>
              <a:ext cx="12" cy="400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547" y="8668"/>
              <a:ext cx="4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704" y="8399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54" y="4329"/>
              <a:ext cx="6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541270" y="5195570"/>
            <a:ext cx="928370" cy="431800"/>
            <a:chOff x="4272" y="8182"/>
            <a:chExt cx="1462" cy="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4272" y="8182"/>
              <a:ext cx="539" cy="681"/>
              <a:chOff x="5898" y="8039"/>
              <a:chExt cx="539" cy="681"/>
            </a:xfrm>
          </p:grpSpPr>
          <p:sp>
            <p:nvSpPr>
              <p:cNvPr id="10" name="斜纹 9"/>
              <p:cNvSpPr/>
              <p:nvPr/>
            </p:nvSpPr>
            <p:spPr>
              <a:xfrm rot="13680000">
                <a:off x="5930" y="8213"/>
                <a:ext cx="482" cy="533"/>
              </a:xfrm>
              <a:prstGeom prst="diagStrip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898" y="8039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4890" y="8668"/>
              <a:ext cx="8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177415" y="4647565"/>
            <a:ext cx="342900" cy="848995"/>
            <a:chOff x="3699" y="7319"/>
            <a:chExt cx="540" cy="1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3699" y="7984"/>
              <a:ext cx="540" cy="672"/>
              <a:chOff x="5898" y="8049"/>
              <a:chExt cx="540" cy="672"/>
            </a:xfrm>
          </p:grpSpPr>
          <p:sp>
            <p:nvSpPr>
              <p:cNvPr id="14" name="斜纹 13"/>
              <p:cNvSpPr/>
              <p:nvPr/>
            </p:nvSpPr>
            <p:spPr>
              <a:xfrm rot="13680000">
                <a:off x="5930" y="8213"/>
                <a:ext cx="482" cy="533"/>
              </a:xfrm>
              <a:prstGeom prst="diagStrip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898" y="8049"/>
                <a:ext cx="5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rPr>
                  <a:t>B</a:t>
                </a:r>
              </a:p>
            </p:txBody>
          </p:sp>
        </p:grpSp>
        <p:cxnSp>
          <p:nvCxnSpPr>
            <p:cNvPr id="17" name="直接箭头连接符 16"/>
            <p:cNvCxnSpPr/>
            <p:nvPr/>
          </p:nvCxnSpPr>
          <p:spPr>
            <a:xfrm flipH="1" flipV="1">
              <a:off x="3969" y="7319"/>
              <a:ext cx="5" cy="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529830" y="2755265"/>
            <a:ext cx="3427095" cy="3123565"/>
            <a:chOff x="3547" y="4329"/>
            <a:chExt cx="5397" cy="4919"/>
          </a:xfrm>
        </p:grpSpPr>
        <p:cxnSp>
          <p:nvCxnSpPr>
            <p:cNvPr id="22" name="直接箭头连接符 21"/>
            <p:cNvCxnSpPr>
              <a:endCxn id="25" idx="1"/>
            </p:cNvCxnSpPr>
            <p:nvPr/>
          </p:nvCxnSpPr>
          <p:spPr>
            <a:xfrm flipV="1">
              <a:off x="3757" y="8762"/>
              <a:ext cx="4947" cy="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3957" y="4957"/>
              <a:ext cx="12" cy="400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3547" y="8668"/>
              <a:ext cx="4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704" y="8399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54" y="4329"/>
              <a:ext cx="6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90205" y="5201920"/>
            <a:ext cx="928370" cy="431800"/>
            <a:chOff x="4272" y="8182"/>
            <a:chExt cx="1462" cy="680"/>
          </a:xfrm>
        </p:grpSpPr>
        <p:grpSp>
          <p:nvGrpSpPr>
            <p:cNvPr id="28" name="组合 27"/>
            <p:cNvGrpSpPr/>
            <p:nvPr/>
          </p:nvGrpSpPr>
          <p:grpSpPr>
            <a:xfrm>
              <a:off x="4272" y="8182"/>
              <a:ext cx="539" cy="681"/>
              <a:chOff x="5898" y="8039"/>
              <a:chExt cx="539" cy="681"/>
            </a:xfrm>
          </p:grpSpPr>
          <p:sp>
            <p:nvSpPr>
              <p:cNvPr id="29" name="斜纹 28"/>
              <p:cNvSpPr/>
              <p:nvPr/>
            </p:nvSpPr>
            <p:spPr>
              <a:xfrm rot="13680000">
                <a:off x="5930" y="8213"/>
                <a:ext cx="482" cy="533"/>
              </a:xfrm>
              <a:prstGeom prst="diagStrip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898" y="8039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cxnSp>
          <p:nvCxnSpPr>
            <p:cNvPr id="31" name="直接箭头连接符 30"/>
            <p:cNvCxnSpPr/>
            <p:nvPr/>
          </p:nvCxnSpPr>
          <p:spPr>
            <a:xfrm>
              <a:off x="4890" y="8668"/>
              <a:ext cx="8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7626350" y="4653915"/>
            <a:ext cx="342900" cy="848995"/>
            <a:chOff x="3699" y="7319"/>
            <a:chExt cx="540" cy="1337"/>
          </a:xfrm>
        </p:grpSpPr>
        <p:grpSp>
          <p:nvGrpSpPr>
            <p:cNvPr id="33" name="组合 32"/>
            <p:cNvGrpSpPr/>
            <p:nvPr/>
          </p:nvGrpSpPr>
          <p:grpSpPr>
            <a:xfrm>
              <a:off x="3699" y="7984"/>
              <a:ext cx="540" cy="672"/>
              <a:chOff x="5898" y="8049"/>
              <a:chExt cx="540" cy="672"/>
            </a:xfrm>
          </p:grpSpPr>
          <p:sp>
            <p:nvSpPr>
              <p:cNvPr id="34" name="斜纹 33"/>
              <p:cNvSpPr/>
              <p:nvPr/>
            </p:nvSpPr>
            <p:spPr>
              <a:xfrm rot="13680000">
                <a:off x="5930" y="8213"/>
                <a:ext cx="482" cy="533"/>
              </a:xfrm>
              <a:prstGeom prst="diagStrip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898" y="8049"/>
                <a:ext cx="5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rPr>
                  <a:t>B</a:t>
                </a:r>
              </a:p>
            </p:txBody>
          </p:sp>
        </p:grpSp>
        <p:cxnSp>
          <p:nvCxnSpPr>
            <p:cNvPr id="36" name="直接箭头连接符 35"/>
            <p:cNvCxnSpPr/>
            <p:nvPr/>
          </p:nvCxnSpPr>
          <p:spPr>
            <a:xfrm flipH="1" flipV="1">
              <a:off x="3969" y="7319"/>
              <a:ext cx="5" cy="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箭头连接符 36"/>
          <p:cNvCxnSpPr/>
          <p:nvPr/>
        </p:nvCxnSpPr>
        <p:spPr>
          <a:xfrm flipH="1" flipV="1">
            <a:off x="6137910" y="3683635"/>
            <a:ext cx="1965960" cy="1799590"/>
          </a:xfrm>
          <a:prstGeom prst="straightConnector1">
            <a:avLst/>
          </a:prstGeom>
          <a:ln w="889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8496142" y="1662113"/>
          <a:ext cx="281051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r:id="rId5" imgW="927100" imgH="203200" progId="Equation.DSMT4">
                  <p:embed/>
                </p:oleObj>
              </mc:Choice>
              <mc:Fallback>
                <p:oleObj r:id="rId5" imgW="927100" imgH="2032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6142" y="1662113"/>
                        <a:ext cx="281051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r:id="rId7" imgW="914400" imgH="215900" progId="Equation.KSEE3">
                  <p:embed/>
                </p:oleObj>
              </mc:Choice>
              <mc:Fallback>
                <p:oleObj r:id="rId7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782685" y="2318703"/>
          <a:ext cx="2237105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r:id="rId9" imgW="927100" imgH="228600" progId="Equation.KSEE3">
                  <p:embed/>
                </p:oleObj>
              </mc:Choice>
              <mc:Fallback>
                <p:oleObj r:id="rId9" imgW="927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82685" y="2318703"/>
                        <a:ext cx="2237105" cy="55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211945" y="2917508"/>
          <a:ext cx="1378585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r:id="rId11" imgW="571500" imgH="482600" progId="Equation.KSEE3">
                  <p:embed/>
                </p:oleObj>
              </mc:Choice>
              <mc:Fallback>
                <p:oleObj r:id="rId11" imgW="5715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11945" y="2917508"/>
                        <a:ext cx="1378585" cy="116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24825" y="4129088"/>
          <a:ext cx="355346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r:id="rId13" imgW="1473200" imgH="241300" progId="Equation.KSEE3">
                  <p:embed/>
                </p:oleObj>
              </mc:Choice>
              <mc:Fallback>
                <p:oleObj r:id="rId13" imgW="147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24825" y="4129088"/>
                        <a:ext cx="3553460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512445" y="2564130"/>
            <a:ext cx="4057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7188 0.002222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1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521 -0.251296 " pathEditMode="relative" ptsTypes="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2396 -0.253519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136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3490 0.000000 " pathEditMode="relative" ptsTypes="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" y="605790"/>
            <a:ext cx="11998325" cy="2902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06060" y="3508375"/>
            <a:ext cx="65620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同一个物体，同一个参照系，只能存在一种运动，所以答案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是错的！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06060" y="4559935"/>
            <a:ext cx="65620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从高处扔两个球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，过两秒后再扔第三个球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，这个时候，球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相对于球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就是静止的，相对于地面就是加速运动，相对于球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就是匀速运动。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6895" y="1972945"/>
            <a:ext cx="709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86690" y="120015"/>
            <a:ext cx="3202305" cy="46164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2500" lnSpcReduction="2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smtClean="0"/>
              <a:t>练习</a:t>
            </a:r>
            <a:r>
              <a:rPr lang="en-US" altLang="zh-CN" smtClean="0"/>
              <a:t>3 </a:t>
            </a:r>
            <a:r>
              <a:t>第</a:t>
            </a:r>
            <a:r>
              <a:rPr lang="en-US" altLang="zh-CN"/>
              <a:t>2</a:t>
            </a:r>
            <a:r>
              <a:t>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45" grpId="0"/>
      <p:bldP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2465"/>
            <a:ext cx="12159615" cy="197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15" y="3121025"/>
            <a:ext cx="11665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甲中乘客看高楼向下运动，所以电梯甲必然是向上的！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必然是错的。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1180" y="3706495"/>
            <a:ext cx="11306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乙中乘客看甲向下运动，所以电梯乙相对于电梯甲是向上的！相对于地面，电梯乙必然是向上的，所以</a:t>
            </a:r>
            <a:r>
              <a:rPr 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必然是错的。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0710" y="4841875"/>
            <a:ext cx="1120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至于丙中乘客看甲乙电梯都是向上的，丙电梯可能向上，也可能向下。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440" y="5508625"/>
            <a:ext cx="11210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补充：如果丙中乘客观看乙是向上的，观看甲是向下的。相对于地面，那么丙也必然是向上。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23570" y="2173605"/>
            <a:ext cx="683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86690" y="120015"/>
            <a:ext cx="3202305" cy="46164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3 </a:t>
            </a:r>
            <a:r>
              <a:t>第</a:t>
            </a:r>
            <a:r>
              <a:rPr lang="en-US" altLang="zh-CN"/>
              <a:t>3</a:t>
            </a:r>
            <a:r>
              <a:t>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45" grpId="0"/>
      <p:bldP spid="4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69415" y="2331720"/>
            <a:ext cx="6285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我们以地面为参照系！</a:t>
            </a:r>
          </a:p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水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流速度为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，必然是相对于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地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面的。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69415" y="3451840"/>
            <a:ext cx="8955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船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相对于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水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的速度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，那么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船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相对于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地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面的速度为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+V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69415" y="4103219"/>
            <a:ext cx="998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相对于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船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的速度是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，那么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相对于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地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面的速度为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+V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+V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69415" y="4809450"/>
            <a:ext cx="8528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又因为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相对于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地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面静止，所以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+V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+V</a:t>
            </a:r>
            <a:r>
              <a:rPr lang="en-US" altLang="zh-CN" sz="2800" b="1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=0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86690" y="120015"/>
            <a:ext cx="3202305" cy="46164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3 </a:t>
            </a:r>
            <a:r>
              <a:t>第</a:t>
            </a:r>
            <a:r>
              <a:rPr lang="en-US" altLang="zh-CN"/>
              <a:t>4</a:t>
            </a:r>
            <a:r>
              <a:t>题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3175" y="1017905"/>
            <a:ext cx="12195175" cy="1076325"/>
          </a:xfrm>
          <a:prstGeom prst="rect">
            <a:avLst/>
          </a:prstGeom>
        </p:spPr>
      </p:pic>
      <p:graphicFrame>
        <p:nvGraphicFramePr>
          <p:cNvPr id="2" name="对象 -21474826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965745"/>
              </p:ext>
            </p:extLst>
          </p:nvPr>
        </p:nvGraphicFramePr>
        <p:xfrm>
          <a:off x="6746875" y="1475105"/>
          <a:ext cx="248729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901065" imgH="228600" progId="Equation.DSMT4">
                  <p:embed/>
                </p:oleObj>
              </mc:Choice>
              <mc:Fallback>
                <p:oleObj name="Equation" r:id="rId6" imgW="901065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46875" y="1475105"/>
                        <a:ext cx="2487295" cy="605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54528"/>
              </p:ext>
            </p:extLst>
          </p:nvPr>
        </p:nvGraphicFramePr>
        <p:xfrm>
          <a:off x="2940027" y="5514431"/>
          <a:ext cx="5195908" cy="73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8" imgW="1714320" imgH="241200" progId="Equation.DSMT4">
                  <p:embed/>
                </p:oleObj>
              </mc:Choice>
              <mc:Fallback>
                <p:oleObj name="Equation" r:id="rId8" imgW="1714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0027" y="5514431"/>
                        <a:ext cx="5195908" cy="731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186690" y="120015"/>
            <a:ext cx="3202305" cy="46164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3 </a:t>
            </a:r>
            <a:r>
              <a:t>第</a:t>
            </a:r>
            <a:r>
              <a:rPr lang="en-US" altLang="zh-CN"/>
              <a:t>5</a:t>
            </a:r>
            <a:r>
              <a:t>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2790"/>
            <a:ext cx="12192000" cy="1998980"/>
          </a:xfrm>
          <a:prstGeom prst="rect">
            <a:avLst/>
          </a:prstGeom>
        </p:spPr>
      </p:pic>
      <p:graphicFrame>
        <p:nvGraphicFramePr>
          <p:cNvPr id="2" name="对象 -2147482167"/>
          <p:cNvGraphicFramePr>
            <a:graphicFrameLocks noChangeAspect="1"/>
          </p:cNvGraphicFramePr>
          <p:nvPr/>
        </p:nvGraphicFramePr>
        <p:xfrm>
          <a:off x="2752725" y="5787390"/>
          <a:ext cx="2134870" cy="10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r:id="rId5" imgW="889000" imgH="457200" progId="Equation.DSMT4">
                  <p:embed/>
                </p:oleObj>
              </mc:Choice>
              <mc:Fallback>
                <p:oleObj r:id="rId5" imgW="889000" imgH="45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2725" y="5787390"/>
                        <a:ext cx="2134870" cy="1052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02"/>
          <p:cNvGraphicFramePr>
            <a:graphicFrameLocks noChangeAspect="1"/>
          </p:cNvGraphicFramePr>
          <p:nvPr/>
        </p:nvGraphicFramePr>
        <p:xfrm>
          <a:off x="9338945" y="5733415"/>
          <a:ext cx="1346200" cy="101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r:id="rId7" imgW="533400" imgH="419100" progId="Equation.DSMT4">
                  <p:embed/>
                </p:oleObj>
              </mc:Choice>
              <mc:Fallback>
                <p:oleObj r:id="rId7" imgW="533400" imgH="419100" progId="Equation.DSMT4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38945" y="5733415"/>
                        <a:ext cx="1346200" cy="1010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777490" y="2731770"/>
            <a:ext cx="5966061" cy="838200"/>
            <a:chOff x="1009" y="4439"/>
            <a:chExt cx="7997" cy="1320"/>
          </a:xfrm>
        </p:grpSpPr>
        <p:sp>
          <p:nvSpPr>
            <p:cNvPr id="33" name="文本框 32"/>
            <p:cNvSpPr txBox="1"/>
            <p:nvPr/>
          </p:nvSpPr>
          <p:spPr>
            <a:xfrm>
              <a:off x="1009" y="4650"/>
              <a:ext cx="405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匀变速率运动：</a:t>
              </a:r>
            </a:p>
          </p:txBody>
        </p:sp>
        <p:graphicFrame>
          <p:nvGraphicFramePr>
            <p:cNvPr id="34" name="对象 3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794" y="4439"/>
            <a:ext cx="4212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r:id="rId9" imgW="1257300" imgH="393700" progId="Equation.KSEE3">
                    <p:embed/>
                  </p:oleObj>
                </mc:Choice>
                <mc:Fallback>
                  <p:oleObj r:id="rId9" imgW="12573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94" y="4439"/>
                          <a:ext cx="4212" cy="1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文本框 35"/>
          <p:cNvSpPr txBox="1"/>
          <p:nvPr/>
        </p:nvSpPr>
        <p:spPr>
          <a:xfrm>
            <a:off x="455295" y="3514090"/>
            <a:ext cx="4135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）以飞机为参考系：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421755" y="3569970"/>
            <a:ext cx="4135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）以地球为参考系：</a:t>
            </a:r>
          </a:p>
        </p:txBody>
      </p:sp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4370" y="4003675"/>
          <a:ext cx="5100955" cy="178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r:id="rId11" imgW="2324100" imgH="812800" progId="Equation.KSEE3">
                  <p:embed/>
                </p:oleObj>
              </mc:Choice>
              <mc:Fallback>
                <p:oleObj r:id="rId11" imgW="2324100" imgH="812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370" y="4003675"/>
                        <a:ext cx="5100955" cy="178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51840" y="6024880"/>
            <a:ext cx="2257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消去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，得：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926580" y="5946775"/>
            <a:ext cx="2257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消去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，得：</a:t>
            </a:r>
          </a:p>
        </p:txBody>
      </p:sp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26250" y="4003675"/>
          <a:ext cx="4794885" cy="178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r:id="rId13" imgW="2184400" imgH="812800" progId="Equation.KSEE3">
                  <p:embed/>
                </p:oleObj>
              </mc:Choice>
              <mc:Fallback>
                <p:oleObj r:id="rId13" imgW="2184400" imgH="812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26250" y="4003675"/>
                        <a:ext cx="4794885" cy="178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8571230" y="1344295"/>
            <a:ext cx="3261360" cy="2137410"/>
            <a:chOff x="10330" y="2796"/>
            <a:chExt cx="5136" cy="3366"/>
          </a:xfrm>
        </p:grpSpPr>
        <p:grpSp>
          <p:nvGrpSpPr>
            <p:cNvPr id="47" name="组合 46"/>
            <p:cNvGrpSpPr/>
            <p:nvPr/>
          </p:nvGrpSpPr>
          <p:grpSpPr>
            <a:xfrm>
              <a:off x="10330" y="2796"/>
              <a:ext cx="5136" cy="3366"/>
              <a:chOff x="10330" y="2796"/>
              <a:chExt cx="5136" cy="3366"/>
            </a:xfrm>
          </p:grpSpPr>
          <p:cxnSp>
            <p:nvCxnSpPr>
              <p:cNvPr id="48" name="直接箭头连接符 47"/>
              <p:cNvCxnSpPr/>
              <p:nvPr/>
            </p:nvCxnSpPr>
            <p:spPr>
              <a:xfrm flipH="1">
                <a:off x="10330" y="3157"/>
                <a:ext cx="3495" cy="45"/>
              </a:xfrm>
              <a:prstGeom prst="straightConnector1">
                <a:avLst/>
              </a:prstGeom>
              <a:ln w="25400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13825" y="3219"/>
                <a:ext cx="9" cy="2738"/>
              </a:xfrm>
              <a:prstGeom prst="straightConnector1">
                <a:avLst/>
              </a:prstGeom>
              <a:ln w="25400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10330" y="2945"/>
                <a:ext cx="568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3297" y="5340"/>
                <a:ext cx="537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</a:p>
            </p:txBody>
          </p: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39" y="2796"/>
                <a:ext cx="1027" cy="511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rot="8100000">
                <a:off x="13459" y="2909"/>
                <a:ext cx="544" cy="543"/>
              </a:xfrm>
              <a:prstGeom prst="rect">
                <a:avLst/>
              </a:prstGeom>
            </p:spPr>
          </p:pic>
        </p:grpSp>
        <p:sp>
          <p:nvSpPr>
            <p:cNvPr id="55" name="文本框 54"/>
            <p:cNvSpPr txBox="1"/>
            <p:nvPr/>
          </p:nvSpPr>
          <p:spPr>
            <a:xfrm>
              <a:off x="14648" y="3285"/>
              <a:ext cx="6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0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3458" y="3285"/>
              <a:ext cx="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V</a:t>
              </a:r>
              <a:endParaRPr lang="en-US" altLang="zh-CN" b="1" baseline="-25000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40" grpId="0"/>
      <p:bldP spid="40" grpId="1"/>
      <p:bldP spid="43" grpId="0"/>
      <p:bldP spid="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728748" y="1547485"/>
            <a:ext cx="3887470" cy="3905885"/>
            <a:chOff x="10596" y="1487"/>
            <a:chExt cx="6122" cy="6151"/>
          </a:xfrm>
        </p:grpSpPr>
        <p:sp>
          <p:nvSpPr>
            <p:cNvPr id="5" name="任意多边形 4"/>
            <p:cNvSpPr/>
            <p:nvPr/>
          </p:nvSpPr>
          <p:spPr>
            <a:xfrm rot="2580000">
              <a:off x="10596" y="1487"/>
              <a:ext cx="6122" cy="6151"/>
            </a:xfrm>
            <a:custGeom>
              <a:avLst/>
              <a:gdLst>
                <a:gd name="connsiteX0" fmla="*/ 2480 w 6122"/>
                <a:gd name="connsiteY0" fmla="*/ 0 h 6151"/>
                <a:gd name="connsiteX1" fmla="*/ 3414 w 6122"/>
                <a:gd name="connsiteY1" fmla="*/ 210 h 6151"/>
                <a:gd name="connsiteX2" fmla="*/ 2768 w 6122"/>
                <a:gd name="connsiteY2" fmla="*/ 3512 h 6151"/>
                <a:gd name="connsiteX3" fmla="*/ 6015 w 6122"/>
                <a:gd name="connsiteY3" fmla="*/ 3116 h 6151"/>
                <a:gd name="connsiteX4" fmla="*/ 6122 w 6122"/>
                <a:gd name="connsiteY4" fmla="*/ 4008 h 6151"/>
                <a:gd name="connsiteX5" fmla="*/ 2856 w 6122"/>
                <a:gd name="connsiteY5" fmla="*/ 4442 h 6151"/>
                <a:gd name="connsiteX6" fmla="*/ 1031 w 6122"/>
                <a:gd name="connsiteY6" fmla="*/ 6151 h 6151"/>
                <a:gd name="connsiteX7" fmla="*/ 0 w 6122"/>
                <a:gd name="connsiteY7" fmla="*/ 5054 h 6151"/>
                <a:gd name="connsiteX8" fmla="*/ 1844 w 6122"/>
                <a:gd name="connsiteY8" fmla="*/ 3335 h 6151"/>
                <a:gd name="connsiteX9" fmla="*/ 2480 w 6122"/>
                <a:gd name="connsiteY9" fmla="*/ 0 h 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22" h="6151">
                  <a:moveTo>
                    <a:pt x="2480" y="0"/>
                  </a:moveTo>
                  <a:lnTo>
                    <a:pt x="3414" y="210"/>
                  </a:lnTo>
                  <a:lnTo>
                    <a:pt x="2768" y="3512"/>
                  </a:lnTo>
                  <a:lnTo>
                    <a:pt x="6015" y="3116"/>
                  </a:lnTo>
                  <a:lnTo>
                    <a:pt x="6122" y="4008"/>
                  </a:lnTo>
                  <a:lnTo>
                    <a:pt x="2856" y="4442"/>
                  </a:lnTo>
                  <a:lnTo>
                    <a:pt x="1031" y="6151"/>
                  </a:lnTo>
                  <a:lnTo>
                    <a:pt x="0" y="5054"/>
                  </a:lnTo>
                  <a:lnTo>
                    <a:pt x="1844" y="3335"/>
                  </a:lnTo>
                  <a:lnTo>
                    <a:pt x="248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320000" flipH="1">
              <a:off x="13550" y="3031"/>
              <a:ext cx="1172" cy="56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" flipH="1">
              <a:off x="13680" y="5711"/>
              <a:ext cx="1172" cy="562"/>
            </a:xfrm>
            <a:prstGeom prst="rect">
              <a:avLst/>
            </a:prstGeom>
          </p:spPr>
        </p:pic>
      </p:grpSp>
      <p:cxnSp>
        <p:nvCxnSpPr>
          <p:cNvPr id="9" name="直接箭头连接符 8"/>
          <p:cNvCxnSpPr/>
          <p:nvPr/>
        </p:nvCxnSpPr>
        <p:spPr>
          <a:xfrm>
            <a:off x="8329295" y="3567430"/>
            <a:ext cx="2991485" cy="158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269730" y="2179955"/>
            <a:ext cx="405765" cy="297180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40850" y="4713605"/>
            <a:ext cx="334645" cy="259715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372215" y="3318510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>
                <a:latin typeface="Times New Roman" panose="02020603050405020304" charset="0"/>
                <a:cs typeface="Times New Roman" panose="02020603050405020304" charset="0"/>
              </a:rPr>
              <a:t>x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353425" y="828675"/>
            <a:ext cx="6350" cy="40963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448040" y="608330"/>
            <a:ext cx="3409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>
                <a:latin typeface="Times New Roman" panose="02020603050405020304" charset="0"/>
                <a:cs typeface="Times New Roman" panose="02020603050405020304" charset="0"/>
              </a:rPr>
              <a:t>y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28835" y="2027555"/>
          <a:ext cx="27686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5" imgW="165100" imgH="228600" progId="Equation.KSEE3">
                  <p:embed/>
                </p:oleObj>
              </mc:Choice>
              <mc:Fallback>
                <p:oleObj r:id="rId5" imgW="1651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28835" y="2027555"/>
                        <a:ext cx="27686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84690" y="4589780"/>
          <a:ext cx="27686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r:id="rId7" imgW="165100" imgH="228600" progId="Equation.KSEE3">
                  <p:embed/>
                </p:oleObj>
              </mc:Choice>
              <mc:Fallback>
                <p:oleObj r:id="rId7" imgW="1651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84690" y="4589780"/>
                        <a:ext cx="27686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37385" y="2809240"/>
          <a:ext cx="2287270" cy="270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r:id="rId9" imgW="838200" imgH="990600" progId="Equation.KSEE3">
                  <p:embed/>
                </p:oleObj>
              </mc:Choice>
              <mc:Fallback>
                <p:oleObj r:id="rId9" imgW="838200" imgH="990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7385" y="2809240"/>
                        <a:ext cx="2287270" cy="2703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888730" y="2975610"/>
            <a:ext cx="661035" cy="607060"/>
            <a:chOff x="13998" y="3736"/>
            <a:chExt cx="1041" cy="956"/>
          </a:xfrm>
        </p:grpSpPr>
        <p:sp>
          <p:nvSpPr>
            <p:cNvPr id="19" name="任意多边形 18"/>
            <p:cNvSpPr/>
            <p:nvPr/>
          </p:nvSpPr>
          <p:spPr>
            <a:xfrm>
              <a:off x="13998" y="4048"/>
              <a:ext cx="457" cy="619"/>
            </a:xfrm>
            <a:custGeom>
              <a:avLst/>
              <a:gdLst>
                <a:gd name="connisteX0" fmla="*/ 0 w 290195"/>
                <a:gd name="connsiteY0" fmla="*/ 0 h 393065"/>
                <a:gd name="connisteX1" fmla="*/ 206375 w 290195"/>
                <a:gd name="connsiteY1" fmla="*/ 115570 h 393065"/>
                <a:gd name="connisteX2" fmla="*/ 290195 w 290195"/>
                <a:gd name="connsiteY2" fmla="*/ 393065 h 3930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90195" h="393065">
                  <a:moveTo>
                    <a:pt x="0" y="0"/>
                  </a:moveTo>
                  <a:cubicBezTo>
                    <a:pt x="39370" y="17780"/>
                    <a:pt x="148590" y="36830"/>
                    <a:pt x="206375" y="115570"/>
                  </a:cubicBezTo>
                  <a:cubicBezTo>
                    <a:pt x="264160" y="194310"/>
                    <a:pt x="277495" y="339725"/>
                    <a:pt x="290195" y="393065"/>
                  </a:cubicBezTo>
                </a:path>
              </a:pathLst>
            </a:cu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455" y="3736"/>
            <a:ext cx="585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r:id="rId11" imgW="139700" imgH="228600" progId="Equation.KSEE3">
                    <p:embed/>
                  </p:oleObj>
                </mc:Choice>
                <mc:Fallback>
                  <p:oleObj r:id="rId11" imgW="139700" imgH="228600" progId="Equation.KSEE3">
                    <p:embed/>
                    <p:pic>
                      <p:nvPicPr>
                        <p:cNvPr id="0" name="图片 307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455" y="3736"/>
                          <a:ext cx="585" cy="9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文本框 21"/>
          <p:cNvSpPr txBox="1"/>
          <p:nvPr/>
        </p:nvSpPr>
        <p:spPr>
          <a:xfrm>
            <a:off x="1792605" y="2179955"/>
            <a:ext cx="5264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AB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两车的速度进行正交分解：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10565" y="5512435"/>
            <a:ext cx="7186930" cy="1207135"/>
            <a:chOff x="3357" y="8471"/>
            <a:chExt cx="11318" cy="1901"/>
          </a:xfrm>
        </p:grpSpPr>
        <p:sp>
          <p:nvSpPr>
            <p:cNvPr id="23" name="文本框 22"/>
            <p:cNvSpPr txBox="1"/>
            <p:nvPr/>
          </p:nvSpPr>
          <p:spPr>
            <a:xfrm>
              <a:off x="3357" y="8471"/>
              <a:ext cx="9528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因此可以知道，两车的相对速度，在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X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轴上互相抵消，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Y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轴上相加，即：</a:t>
              </a:r>
            </a:p>
          </p:txBody>
        </p:sp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000" y="9167"/>
            <a:ext cx="2675" cy="1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r:id="rId13" imgW="508000" imgH="228600" progId="Equation.KSEE3">
                    <p:embed/>
                  </p:oleObj>
                </mc:Choice>
                <mc:Fallback>
                  <p:oleObj r:id="rId13" imgW="508000" imgH="2286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00" y="9167"/>
                          <a:ext cx="2675" cy="12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186690" y="120015"/>
            <a:ext cx="3202305" cy="46164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3 </a:t>
            </a:r>
            <a:r>
              <a:t>第</a:t>
            </a:r>
            <a:r>
              <a:rPr lang="en-US" altLang="zh-CN"/>
              <a:t>6</a:t>
            </a:r>
            <a:r>
              <a:t>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2090" y="786765"/>
            <a:ext cx="11520805" cy="929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86690" y="120015"/>
            <a:ext cx="3202305" cy="46164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3 </a:t>
            </a:r>
            <a:r>
              <a:t>第</a:t>
            </a:r>
            <a:r>
              <a:rPr lang="en-US" altLang="zh-CN"/>
              <a:t>7</a:t>
            </a:r>
            <a:r>
              <a:t>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" y="719455"/>
            <a:ext cx="11812270" cy="1059180"/>
          </a:xfrm>
          <a:prstGeom prst="rect">
            <a:avLst/>
          </a:prstGeom>
        </p:spPr>
      </p:pic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582795" y="3059613"/>
            <a:ext cx="6480175" cy="1943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kumimoji="1" lang="zh-CN" altLang="en-US" sz="2800">
                <a:solidFill>
                  <a:srgbClr val="3333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kumimoji="1"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两物体的重力加速度均为</a:t>
            </a:r>
            <a:r>
              <a:rPr kumimoji="1"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</a:t>
            </a:r>
            <a:r>
              <a:rPr kumimoji="1"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，朝下，若以上面的物体为参考系，</a:t>
            </a:r>
            <a:r>
              <a:rPr kumimoji="1" lang="zh-CN" altLang="en-US" sz="2400">
                <a:solidFill>
                  <a:srgbClr val="CC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下面的物体则以匀速度</a:t>
            </a:r>
            <a:r>
              <a:rPr kumimoji="1" lang="en-US" altLang="zh-CN" sz="2400">
                <a:solidFill>
                  <a:srgbClr val="CC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V0</a:t>
            </a:r>
            <a:r>
              <a:rPr kumimoji="1" lang="zh-CN" altLang="en-US" sz="2400">
                <a:solidFill>
                  <a:srgbClr val="CC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向上运动了高度</a:t>
            </a:r>
            <a:r>
              <a:rPr kumimoji="1" lang="en-US" altLang="zh-CN" sz="2400">
                <a:solidFill>
                  <a:srgbClr val="CC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</a:t>
            </a:r>
            <a:endParaRPr kumimoji="1" lang="zh-CN" altLang="en-US" sz="2400">
              <a:solidFill>
                <a:srgbClr val="3333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3" name="Group 8"/>
          <p:cNvGrpSpPr/>
          <p:nvPr/>
        </p:nvGrpSpPr>
        <p:grpSpPr bwMode="auto">
          <a:xfrm>
            <a:off x="2339341" y="2355874"/>
            <a:ext cx="1322388" cy="2976563"/>
            <a:chOff x="1156" y="1328"/>
            <a:chExt cx="833" cy="1875"/>
          </a:xfrm>
        </p:grpSpPr>
        <p:grpSp>
          <p:nvGrpSpPr>
            <p:cNvPr id="24" name="Group 9"/>
            <p:cNvGrpSpPr/>
            <p:nvPr/>
          </p:nvGrpSpPr>
          <p:grpSpPr bwMode="auto">
            <a:xfrm>
              <a:off x="1156" y="1389"/>
              <a:ext cx="182" cy="906"/>
              <a:chOff x="1020" y="1888"/>
              <a:chExt cx="182" cy="906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020" y="1888"/>
                <a:ext cx="182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111" y="2069"/>
                <a:ext cx="0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27" name="Group 12"/>
            <p:cNvGrpSpPr/>
            <p:nvPr/>
          </p:nvGrpSpPr>
          <p:grpSpPr bwMode="auto">
            <a:xfrm rot="10800000">
              <a:off x="1156" y="2297"/>
              <a:ext cx="182" cy="906"/>
              <a:chOff x="1020" y="1888"/>
              <a:chExt cx="182" cy="906"/>
            </a:xfrm>
          </p:grpSpPr>
          <p:sp>
            <p:nvSpPr>
              <p:cNvPr id="28" name="Oval 13"/>
              <p:cNvSpPr>
                <a:spLocks noChangeArrowheads="1"/>
              </p:cNvSpPr>
              <p:nvPr/>
            </p:nvSpPr>
            <p:spPr bwMode="auto">
              <a:xfrm>
                <a:off x="1020" y="1888"/>
                <a:ext cx="182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111" y="2069"/>
                <a:ext cx="0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1474" y="148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565" y="14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1565" y="2296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1565" y="2296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>
              <a:off x="1474" y="311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1701" y="2961"/>
              <a:ext cx="195" cy="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楷体" panose="02010600040101010101" charset="-122"/>
                  <a:ea typeface="华文楷体" panose="02010600040101010101" charset="-122"/>
                </a:rPr>
                <a:t>0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650" y="2144"/>
              <a:ext cx="339" cy="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楷体" panose="02010600040101010101" charset="-122"/>
                  <a:ea typeface="华文楷体" panose="02010600040101010101" charset="-122"/>
                </a:rPr>
                <a:t>H/2</a:t>
              </a: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1617" y="1328"/>
              <a:ext cx="219" cy="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楷体" panose="02010600040101010101" charset="-122"/>
                  <a:ea typeface="华文楷体" panose="02010600040101010101" charset="-122"/>
                </a:rPr>
                <a:t>H</a:t>
              </a:r>
            </a:p>
          </p:txBody>
        </p:sp>
      </p:grpSp>
      <p:grpSp>
        <p:nvGrpSpPr>
          <p:cNvPr id="38" name="Group 26"/>
          <p:cNvGrpSpPr/>
          <p:nvPr/>
        </p:nvGrpSpPr>
        <p:grpSpPr bwMode="auto">
          <a:xfrm>
            <a:off x="4799648" y="2723857"/>
            <a:ext cx="5586412" cy="788987"/>
            <a:chOff x="2109" y="2296"/>
            <a:chExt cx="3519" cy="497"/>
          </a:xfrm>
        </p:grpSpPr>
        <p:pic>
          <p:nvPicPr>
            <p:cNvPr id="39" name="Picture 4" descr="cankaoxi_clip_image00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09" y="2296"/>
              <a:ext cx="1633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3741" y="2462"/>
              <a:ext cx="1887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>
                  <a:latin typeface="华文楷体" panose="02010600040101010101" charset="-122"/>
                  <a:ea typeface="华文楷体" panose="02010600040101010101" charset="-122"/>
                </a:rPr>
                <a:t>，以地面为参考系</a:t>
              </a:r>
              <a:endParaRPr kumimoji="1" lang="zh-CN" altLang="en-US" sz="2400">
                <a:solidFill>
                  <a:srgbClr val="333333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41" name="Group 27"/>
          <p:cNvGrpSpPr/>
          <p:nvPr/>
        </p:nvGrpSpPr>
        <p:grpSpPr bwMode="auto">
          <a:xfrm>
            <a:off x="4673600" y="5073357"/>
            <a:ext cx="5041900" cy="566737"/>
            <a:chOff x="2199" y="2976"/>
            <a:chExt cx="3176" cy="357"/>
          </a:xfrm>
        </p:grpSpPr>
        <p:grpSp>
          <p:nvGrpSpPr>
            <p:cNvPr id="42" name="Group 5"/>
            <p:cNvGrpSpPr/>
            <p:nvPr/>
          </p:nvGrpSpPr>
          <p:grpSpPr bwMode="auto">
            <a:xfrm>
              <a:off x="2199" y="2976"/>
              <a:ext cx="1134" cy="357"/>
              <a:chOff x="2971" y="3475"/>
              <a:chExt cx="1134" cy="357"/>
            </a:xfrm>
          </p:grpSpPr>
          <p:pic>
            <p:nvPicPr>
              <p:cNvPr id="43" name="Picture 6" descr="cankaoxi_clip_image00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470" y="3475"/>
                <a:ext cx="635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" name="Text Box 7"/>
              <p:cNvSpPr txBox="1">
                <a:spLocks noChangeArrowheads="1"/>
              </p:cNvSpPr>
              <p:nvPr/>
            </p:nvSpPr>
            <p:spPr bwMode="auto">
              <a:xfrm>
                <a:off x="2971" y="3521"/>
                <a:ext cx="402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华文楷体" panose="02010600040101010101" charset="-122"/>
                    <a:ea typeface="华文楷体" panose="02010600040101010101" charset="-122"/>
                  </a:rPr>
                  <a:t>V</a:t>
                </a:r>
                <a:r>
                  <a:rPr lang="en-US" altLang="zh-CN" sz="1600">
                    <a:latin typeface="华文楷体" panose="02010600040101010101" charset="-122"/>
                    <a:ea typeface="华文楷体" panose="02010600040101010101" charset="-122"/>
                  </a:rPr>
                  <a:t>0 </a:t>
                </a:r>
                <a:r>
                  <a:rPr lang="en-US" altLang="zh-CN">
                    <a:latin typeface="华文楷体" panose="02010600040101010101" charset="-122"/>
                    <a:ea typeface="华文楷体" panose="02010600040101010101" charset="-122"/>
                  </a:rPr>
                  <a:t>=</a:t>
                </a:r>
              </a:p>
            </p:txBody>
          </p:sp>
        </p:grp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424" y="3022"/>
              <a:ext cx="1951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>
                  <a:latin typeface="华文楷体" panose="02010600040101010101" charset="-122"/>
                  <a:ea typeface="华文楷体" panose="02010600040101010101" charset="-122"/>
                </a:rPr>
                <a:t>以上面物体为参考系</a:t>
              </a:r>
              <a:endParaRPr kumimoji="1" lang="zh-CN" altLang="en-US" sz="2400">
                <a:solidFill>
                  <a:srgbClr val="333333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2023428" y="5780112"/>
            <a:ext cx="765333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可以同时利用不同参考系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，原因：时间和空间的绝对性</a:t>
            </a: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4095115" y="2136799"/>
            <a:ext cx="487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CC0000"/>
                </a:solidFill>
                <a:latin typeface="华文楷体" panose="02010600040101010101" charset="-122"/>
                <a:ea typeface="华文楷体" panose="02010600040101010101" charset="-122"/>
              </a:rPr>
              <a:t>解</a:t>
            </a:r>
          </a:p>
        </p:txBody>
      </p:sp>
      <p:sp>
        <p:nvSpPr>
          <p:cNvPr id="49" name="Rectangle 30"/>
          <p:cNvSpPr>
            <a:spLocks noChangeArrowheads="1"/>
          </p:cNvSpPr>
          <p:nvPr/>
        </p:nvSpPr>
        <p:spPr bwMode="auto">
          <a:xfrm>
            <a:off x="4599940" y="2157437"/>
            <a:ext cx="48393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两物自出发点至相碰点所费时间为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/>
          </p:nvPr>
        </p:nvSpPr>
        <p:spPr>
          <a:xfrm>
            <a:off x="186690" y="120015"/>
            <a:ext cx="3614420" cy="46164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3 </a:t>
            </a:r>
            <a:r>
              <a:t>第</a:t>
            </a:r>
            <a:r>
              <a:rPr lang="en-US" altLang="zh-CN"/>
              <a:t>8'</a:t>
            </a:r>
            <a:r>
              <a:t>题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7550"/>
            <a:ext cx="12157710" cy="141287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707890" y="2073910"/>
            <a:ext cx="6405880" cy="2319020"/>
            <a:chOff x="8288" y="2405"/>
            <a:chExt cx="10088" cy="3652"/>
          </a:xfrm>
        </p:grpSpPr>
        <p:sp>
          <p:nvSpPr>
            <p:cNvPr id="5" name="矩形 4"/>
            <p:cNvSpPr/>
            <p:nvPr/>
          </p:nvSpPr>
          <p:spPr>
            <a:xfrm>
              <a:off x="8288" y="2869"/>
              <a:ext cx="9336" cy="3139"/>
            </a:xfrm>
            <a:prstGeom prst="rect">
              <a:avLst/>
            </a:prstGeom>
            <a:pattFill prst="shingle">
              <a:fgClr>
                <a:schemeClr val="accent1"/>
              </a:fgClr>
              <a:bgClr>
                <a:schemeClr val="bg1"/>
              </a:bgClr>
            </a:patt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16741" y="4444"/>
              <a:ext cx="1635" cy="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斜纹 6"/>
            <p:cNvSpPr/>
            <p:nvPr/>
          </p:nvSpPr>
          <p:spPr>
            <a:xfrm rot="13680000">
              <a:off x="9467" y="2365"/>
              <a:ext cx="520" cy="599"/>
            </a:xfrm>
            <a:prstGeom prst="diagStrip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斜纹 7"/>
            <p:cNvSpPr/>
            <p:nvPr/>
          </p:nvSpPr>
          <p:spPr>
            <a:xfrm rot="13680000">
              <a:off x="14736" y="5497"/>
              <a:ext cx="520" cy="599"/>
            </a:xfrm>
            <a:prstGeom prst="diagStrip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stCxn id="7" idx="2"/>
              <a:endCxn id="8" idx="2"/>
            </p:cNvCxnSpPr>
            <p:nvPr/>
          </p:nvCxnSpPr>
          <p:spPr>
            <a:xfrm>
              <a:off x="9703" y="2861"/>
              <a:ext cx="5269" cy="31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0340" y="2555"/>
              <a:ext cx="665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>
                  <a:latin typeface="Times New Roman" panose="02020603050405020304" charset="0"/>
                  <a:cs typeface="Times New Roman" panose="02020603050405020304" charset="0"/>
                </a:rPr>
                <a:t>α</a:t>
              </a:r>
            </a:p>
          </p:txBody>
        </p:sp>
      </p:grpSp>
      <p:sp>
        <p:nvSpPr>
          <p:cNvPr id="12" name="椭圆 11"/>
          <p:cNvSpPr/>
          <p:nvPr/>
        </p:nvSpPr>
        <p:spPr>
          <a:xfrm>
            <a:off x="7050405" y="3181350"/>
            <a:ext cx="180340" cy="1873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43470" y="2814320"/>
            <a:ext cx="203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假设两船沿虚线运动，在</a:t>
            </a:r>
            <a:r>
              <a:rPr lang="en-US" altLang="zh-CN"/>
              <a:t>O</a:t>
            </a:r>
            <a:r>
              <a:rPr lang="zh-CN" altLang="en-US"/>
              <a:t>点相遇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86080" y="2404745"/>
            <a:ext cx="3592830" cy="230949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896110" y="33470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6"/>
          </p:cNvCxnSpPr>
          <p:nvPr/>
        </p:nvCxnSpPr>
        <p:spPr>
          <a:xfrm>
            <a:off x="2004060" y="3401060"/>
            <a:ext cx="565785" cy="1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4"/>
          </p:cNvCxnSpPr>
          <p:nvPr/>
        </p:nvCxnSpPr>
        <p:spPr>
          <a:xfrm>
            <a:off x="1950085" y="3455035"/>
            <a:ext cx="836295" cy="8807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769235" y="4328160"/>
            <a:ext cx="565785" cy="1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5"/>
          </p:cNvCxnSpPr>
          <p:nvPr/>
        </p:nvCxnSpPr>
        <p:spPr>
          <a:xfrm>
            <a:off x="1988185" y="3439160"/>
            <a:ext cx="1355090" cy="87058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83590" y="3044825"/>
            <a:ext cx="565785" cy="1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</p:cNvCxnSpPr>
          <p:nvPr/>
        </p:nvCxnSpPr>
        <p:spPr>
          <a:xfrm flipH="1" flipV="1">
            <a:off x="781050" y="3054985"/>
            <a:ext cx="1115060" cy="3460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1355090" y="3038475"/>
            <a:ext cx="535940" cy="3429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22900" y="2307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99195" y="39401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84450" y="3195320"/>
          <a:ext cx="264795" cy="36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r:id="rId5" imgW="127000" imgH="177165" progId="Equation.KSEE3">
                  <p:embed/>
                </p:oleObj>
              </mc:Choice>
              <mc:Fallback>
                <p:oleObj r:id="rId5" imgW="127000" imgH="177165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4450" y="3195320"/>
                        <a:ext cx="264795" cy="36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41575" y="4150995"/>
          <a:ext cx="34480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r:id="rId7" imgW="165100" imgH="215900" progId="Equation.KSEE3">
                  <p:embed/>
                </p:oleObj>
              </mc:Choice>
              <mc:Fallback>
                <p:oleObj r:id="rId7" imgW="1651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1575" y="4150995"/>
                        <a:ext cx="34480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68358" y="3961130"/>
          <a:ext cx="53086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r:id="rId9" imgW="254000" imgH="228600" progId="Equation.KSEE3">
                  <p:embed/>
                </p:oleObj>
              </mc:Choice>
              <mc:Fallback>
                <p:oleObj r:id="rId9" imgW="2540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8358" y="3961130"/>
                        <a:ext cx="53086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3545" y="2930525"/>
          <a:ext cx="37020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r:id="rId11" imgW="177165" imgH="215900" progId="Equation.KSEE3">
                  <p:embed/>
                </p:oleObj>
              </mc:Choice>
              <mc:Fallback>
                <p:oleObj r:id="rId11" imgW="177165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3545" y="2930525"/>
                        <a:ext cx="37020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44613" y="2647950"/>
          <a:ext cx="55753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r:id="rId13" imgW="266700" imgH="228600" progId="Equation.KSEE3">
                  <p:embed/>
                </p:oleObj>
              </mc:Choice>
              <mc:Fallback>
                <p:oleObj r:id="rId13" imgW="2667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4613" y="2647950"/>
                        <a:ext cx="55753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5421" y="4857750"/>
          <a:ext cx="552259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r:id="rId15" imgW="2641600" imgH="228600" progId="Equation.KSEE3">
                  <p:embed/>
                </p:oleObj>
              </mc:Choice>
              <mc:Fallback>
                <p:oleObj r:id="rId15" imgW="26416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5421" y="4857750"/>
                        <a:ext cx="552259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8629" y="5511165"/>
          <a:ext cx="1779270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r:id="rId17" imgW="850900" imgH="254000" progId="Equation.KSEE3">
                  <p:embed/>
                </p:oleObj>
              </mc:Choice>
              <mc:Fallback>
                <p:oleObj r:id="rId17" imgW="850900" imgH="2540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8629" y="5511165"/>
                        <a:ext cx="1779270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2243455" y="5557520"/>
            <a:ext cx="48069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什么时候</a:t>
            </a:r>
            <a:r>
              <a:rPr lang="en-US" altLang="zh-CN" sz="2400" b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-U</a:t>
            </a:r>
            <a:r>
              <a:rPr lang="en-US" altLang="zh-CN" sz="2400" b="1" baseline="-25000"/>
              <a:t>2</a:t>
            </a:r>
            <a:r>
              <a:rPr lang="zh-CN" altLang="en-US" sz="2400"/>
              <a:t>的模最大？</a:t>
            </a:r>
          </a:p>
          <a:p>
            <a:r>
              <a:rPr lang="zh-CN" altLang="en-US" sz="2400"/>
              <a:t>就是</a:t>
            </a:r>
            <a:r>
              <a:rPr lang="en-US" altLang="zh-CN" sz="2400" b="1"/>
              <a:t>U</a:t>
            </a:r>
            <a:r>
              <a:rPr lang="en-US" altLang="zh-CN" sz="2400" b="1" baseline="-25000"/>
              <a:t>1</a:t>
            </a:r>
            <a:r>
              <a:rPr lang="zh-CN" altLang="en-US" sz="2400"/>
              <a:t>和</a:t>
            </a:r>
            <a:r>
              <a:rPr lang="en-US" altLang="zh-CN" sz="2400" b="1"/>
              <a:t>U</a:t>
            </a:r>
            <a:r>
              <a:rPr lang="en-US" altLang="zh-CN" sz="2400" b="1" baseline="-25000"/>
              <a:t>2</a:t>
            </a:r>
            <a:r>
              <a:rPr lang="zh-CN" altLang="en-US" sz="2400"/>
              <a:t>在一条直线上的时候！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230745" y="4713605"/>
            <a:ext cx="4699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这时候，所花费的时间等于河的宽度除以</a:t>
            </a:r>
            <a:r>
              <a:rPr lang="en-US" altLang="zh-CN" sz="2400"/>
              <a:t>U</a:t>
            </a:r>
            <a:r>
              <a:rPr lang="zh-CN" altLang="en-US" sz="2400" baseline="-25000"/>
              <a:t>总</a:t>
            </a:r>
            <a:r>
              <a:rPr lang="zh-CN" altLang="en-US" sz="2400"/>
              <a:t>在竖直方向的分量。即：</a:t>
            </a:r>
          </a:p>
        </p:txBody>
      </p:sp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36255" y="5665470"/>
          <a:ext cx="2357120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r:id="rId19" imgW="1104900" imgH="431800" progId="Equation.KSEE3">
                  <p:embed/>
                </p:oleObj>
              </mc:Choice>
              <mc:Fallback>
                <p:oleObj r:id="rId19" imgW="1104900" imgH="4318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136255" y="5665470"/>
                        <a:ext cx="2357120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5590540" y="2358390"/>
            <a:ext cx="723900" cy="42418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7953375" y="3751580"/>
            <a:ext cx="786765" cy="48323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08015" y="2396490"/>
            <a:ext cx="2193290" cy="5162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953375" y="2912745"/>
            <a:ext cx="812800" cy="131572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标注 43"/>
          <p:cNvSpPr/>
          <p:nvPr/>
        </p:nvSpPr>
        <p:spPr>
          <a:xfrm>
            <a:off x="5764530" y="831850"/>
            <a:ext cx="5167630" cy="1045210"/>
          </a:xfrm>
          <a:prstGeom prst="wedgeRectCallout">
            <a:avLst>
              <a:gd name="adj1" fmla="val -8220"/>
              <a:gd name="adj2" fmla="val 140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两船同时相碰现象，大家可以去证明一下。（前提：河岸平行、两船同时出发，保持同一个速度，沿同一个方向，且水流速度恒定）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  <p:bldP spid="12" grpId="2" bldLvl="0" animBg="1"/>
      <p:bldP spid="13" grpId="0"/>
      <p:bldP spid="13" grpId="1"/>
      <p:bldP spid="13" grpId="2"/>
      <p:bldP spid="15" grpId="0" bldLvl="0" animBg="1"/>
      <p:bldP spid="15" grpId="1" animBg="1"/>
      <p:bldP spid="23" grpId="0"/>
      <p:bldP spid="23" grpId="1"/>
      <p:bldP spid="24" grpId="0"/>
      <p:bldP spid="24" grpId="1"/>
      <p:bldP spid="37" grpId="0"/>
      <p:bldP spid="37" grpId="1"/>
      <p:bldP spid="38" grpId="0"/>
      <p:bldP spid="38" grpId="1"/>
      <p:bldP spid="44" grpId="0" bldLvl="0" animBg="1"/>
      <p:bldP spid="4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18489948"/>
  <p:tag name="KSO_WM_UNIT_PLACING_PICTURE_USER_VIEWPORT" val="{&quot;height&quot;:1980,&quot;width&quot;:2244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555</Words>
  <Application>Microsoft Office PowerPoint</Application>
  <PresentationFormat>宽屏</PresentationFormat>
  <Paragraphs>72</Paragraphs>
  <Slides>11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华文楷体</vt:lpstr>
      <vt:lpstr>微软雅黑</vt:lpstr>
      <vt:lpstr>Arial</vt:lpstr>
      <vt:lpstr>Times New Roman</vt:lpstr>
      <vt:lpstr>Wingdings</vt:lpstr>
      <vt:lpstr>Office 主题​​</vt:lpstr>
      <vt:lpstr>Equation</vt:lpstr>
      <vt:lpstr>Equation.KSEE3</vt:lpstr>
      <vt:lpstr>MathType 7.0 Equation</vt:lpstr>
      <vt:lpstr>PowerPoint 演示文稿</vt:lpstr>
      <vt:lpstr>练习3 第1题</vt:lpstr>
      <vt:lpstr>PowerPoint 演示文稿</vt:lpstr>
      <vt:lpstr>练习3 第3题</vt:lpstr>
      <vt:lpstr>练习3 第4题</vt:lpstr>
      <vt:lpstr>练习3 第5题</vt:lpstr>
      <vt:lpstr>练习3 第6题</vt:lpstr>
      <vt:lpstr>练习3 第7题</vt:lpstr>
      <vt:lpstr>练习3 第8'题</vt:lpstr>
      <vt:lpstr>练习3 第9题</vt:lpstr>
      <vt:lpstr>练习3 第9题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169</cp:revision>
  <dcterms:created xsi:type="dcterms:W3CDTF">2019-06-19T02:08:00Z</dcterms:created>
  <dcterms:modified xsi:type="dcterms:W3CDTF">2022-03-06T13:34:26Z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