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1">
          <p15:clr>
            <a:srgbClr val="A4A3A4"/>
          </p15:clr>
        </p15:guide>
        <p15:guide id="2" pos="3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4" y="72"/>
      </p:cViewPr>
      <p:guideLst>
        <p:guide orient="horz" pos="2081"/>
        <p:guide pos="38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6" Type="http://schemas.openxmlformats.org/officeDocument/2006/relationships/image" Target="../media/image41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5" Type="http://schemas.openxmlformats.org/officeDocument/2006/relationships/image" Target="../media/image4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2021/3/17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718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0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0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65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2" Type="http://schemas.openxmlformats.org/officeDocument/2006/relationships/tags" Target="../tags/tag6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7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3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8.bin"/><Relationship Id="rId2" Type="http://schemas.openxmlformats.org/officeDocument/2006/relationships/tags" Target="../tags/tag71.xml"/><Relationship Id="rId16" Type="http://schemas.openxmlformats.org/officeDocument/2006/relationships/image" Target="../media/image22.wmf"/><Relationship Id="rId20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1.wmf"/><Relationship Id="rId22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29.bin"/><Relationship Id="rId34" Type="http://schemas.openxmlformats.org/officeDocument/2006/relationships/image" Target="../media/image40.wmf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33" Type="http://schemas.openxmlformats.org/officeDocument/2006/relationships/oleObject" Target="../embeddings/oleObject35.bin"/><Relationship Id="rId2" Type="http://schemas.openxmlformats.org/officeDocument/2006/relationships/tags" Target="../tags/tag7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5.wmf"/><Relationship Id="rId32" Type="http://schemas.openxmlformats.org/officeDocument/2006/relationships/image" Target="../media/image39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7.wmf"/><Relationship Id="rId36" Type="http://schemas.openxmlformats.org/officeDocument/2006/relationships/image" Target="../media/image41.w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28.bin"/><Relationship Id="rId31" Type="http://schemas.openxmlformats.org/officeDocument/2006/relationships/oleObject" Target="../embeddings/oleObject34.bin"/><Relationship Id="rId4" Type="http://schemas.openxmlformats.org/officeDocument/2006/relationships/image" Target="../media/image42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38.wmf"/><Relationship Id="rId35" Type="http://schemas.openxmlformats.org/officeDocument/2006/relationships/oleObject" Target="../embeddings/oleObject36.bin"/><Relationship Id="rId8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9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3.bin"/><Relationship Id="rId2" Type="http://schemas.openxmlformats.org/officeDocument/2006/relationships/tags" Target="../tags/tag73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5.w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练习四 讲解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1166495"/>
            <a:ext cx="12115800" cy="4524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166110" cy="70548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练习四、第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</a:t>
            </a:r>
            <a:r>
              <a:rPr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" y="523240"/>
            <a:ext cx="12141835" cy="270129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185420" y="3400425"/>
            <a:ext cx="2184400" cy="2389505"/>
            <a:chOff x="216" y="5289"/>
            <a:chExt cx="3440" cy="3763"/>
          </a:xfrm>
        </p:grpSpPr>
        <p:sp>
          <p:nvSpPr>
            <p:cNvPr id="20" name="矩形 19"/>
            <p:cNvSpPr/>
            <p:nvPr/>
          </p:nvSpPr>
          <p:spPr>
            <a:xfrm>
              <a:off x="924" y="7170"/>
              <a:ext cx="1243" cy="574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2678" y="6412"/>
              <a:ext cx="0" cy="16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1546" y="5540"/>
              <a:ext cx="0" cy="1664"/>
            </a:xfrm>
            <a:prstGeom prst="straightConnector1">
              <a:avLst/>
            </a:prstGeom>
            <a:ln w="38100">
              <a:solidFill>
                <a:srgbClr val="1552D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对象 2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845" y="6678"/>
            <a:ext cx="811" cy="1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r:id="rId5" imgW="127000" imgH="177165" progId="Equation.KSEE3">
                    <p:embed/>
                  </p:oleObj>
                </mc:Choice>
                <mc:Fallback>
                  <p:oleObj r:id="rId5" imgW="127000" imgH="177165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45" y="6678"/>
                          <a:ext cx="811" cy="11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73" y="5289"/>
            <a:ext cx="773" cy="1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r:id="rId7" imgW="139700" imgH="203200" progId="Equation.KSEE3">
                    <p:embed/>
                  </p:oleObj>
                </mc:Choice>
                <mc:Fallback>
                  <p:oleObj r:id="rId7" imgW="139700" imgH="2032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73" y="5289"/>
                          <a:ext cx="773" cy="11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直接箭头连接符 26"/>
            <p:cNvCxnSpPr/>
            <p:nvPr/>
          </p:nvCxnSpPr>
          <p:spPr>
            <a:xfrm>
              <a:off x="1546" y="7489"/>
              <a:ext cx="6" cy="1460"/>
            </a:xfrm>
            <a:prstGeom prst="straightConnector1">
              <a:avLst/>
            </a:prstGeom>
            <a:ln w="38100">
              <a:solidFill>
                <a:srgbClr val="1552D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对象 2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16" y="7929"/>
            <a:ext cx="1336" cy="1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r:id="rId9" imgW="241300" imgH="203200" progId="Equation.KSEE3">
                    <p:embed/>
                  </p:oleObj>
                </mc:Choice>
                <mc:Fallback>
                  <p:oleObj r:id="rId9" imgW="241300" imgH="2032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6" y="7929"/>
                          <a:ext cx="1336" cy="11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2127885" y="3423285"/>
            <a:ext cx="476250" cy="2757170"/>
            <a:chOff x="3351" y="5391"/>
            <a:chExt cx="750" cy="4342"/>
          </a:xfrm>
        </p:grpSpPr>
        <p:cxnSp>
          <p:nvCxnSpPr>
            <p:cNvPr id="30" name="直接箭头连接符 29"/>
            <p:cNvCxnSpPr/>
            <p:nvPr/>
          </p:nvCxnSpPr>
          <p:spPr>
            <a:xfrm flipH="1" flipV="1">
              <a:off x="3732" y="6163"/>
              <a:ext cx="36" cy="27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351" y="8815"/>
              <a:ext cx="75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O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440" y="5391"/>
              <a:ext cx="57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y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705860" y="3224530"/>
            <a:ext cx="56565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）如图隔离物体、受力分析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715385" y="3698875"/>
            <a:ext cx="68757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）建坐标系。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（一般以加速度方向为正）</a:t>
            </a:r>
          </a:p>
        </p:txBody>
      </p:sp>
      <p:graphicFrame>
        <p:nvGraphicFramePr>
          <p:cNvPr id="37" name="对象 3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23635" y="4171950"/>
          <a:ext cx="5008245" cy="93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11" imgW="2438400" imgH="457200" progId="Equation.KSEE3">
                  <p:embed/>
                </p:oleObj>
              </mc:Choice>
              <mc:Fallback>
                <p:oleObj r:id="rId11" imgW="2438400" imgH="457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23635" y="4171950"/>
                        <a:ext cx="5008245" cy="93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3715385" y="4138930"/>
            <a:ext cx="28117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）列方程。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705860" y="6118860"/>
            <a:ext cx="5638165" cy="621030"/>
            <a:chOff x="5836" y="9636"/>
            <a:chExt cx="8879" cy="978"/>
          </a:xfrm>
        </p:grpSpPr>
        <p:sp>
          <p:nvSpPr>
            <p:cNvPr id="41" name="文本框 40"/>
            <p:cNvSpPr txBox="1"/>
            <p:nvPr/>
          </p:nvSpPr>
          <p:spPr>
            <a:xfrm>
              <a:off x="5836" y="9636"/>
              <a:ext cx="570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（</a:t>
              </a:r>
              <a:r>
                <a:rPr lang="en-US" altLang="zh-CN" sz="32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4</a:t>
              </a:r>
              <a:r>
                <a:rPr lang="zh-CN" altLang="en-US" sz="32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）解方程，得：</a:t>
              </a:r>
            </a:p>
          </p:txBody>
        </p:sp>
        <p:graphicFrame>
          <p:nvGraphicFramePr>
            <p:cNvPr id="43" name="对象 4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413" y="9636"/>
            <a:ext cx="3303" cy="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r:id="rId13" imgW="685800" imgH="203200" progId="Equation.KSEE3">
                    <p:embed/>
                  </p:oleObj>
                </mc:Choice>
                <mc:Fallback>
                  <p:oleObj r:id="rId13" imgW="685800" imgH="2032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413" y="9636"/>
                          <a:ext cx="3303" cy="9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文本框 46"/>
          <p:cNvSpPr txBox="1"/>
          <p:nvPr/>
        </p:nvSpPr>
        <p:spPr>
          <a:xfrm>
            <a:off x="635000" y="2623820"/>
            <a:ext cx="6375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23318" y="5179695"/>
          <a:ext cx="3521710" cy="93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15" imgW="1714500" imgH="457200" progId="Equation.KSEE3">
                  <p:embed/>
                </p:oleObj>
              </mc:Choice>
              <mc:Fallback>
                <p:oleObj r:id="rId15" imgW="1714500" imgH="457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23318" y="5179695"/>
                        <a:ext cx="3521710" cy="93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4520" y="5072380"/>
            <a:ext cx="110039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物体的惯性，在任何时候（受外力作用或不受外力作用），任何情况下（静止或运动），都不会改变，更不会消失。惯性是物质自身的一种属性。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4520" y="3540760"/>
            <a:ext cx="109169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物体保持静止状态或匀速直线运动状态的性质，称为惯性。惯性是物体的一种固有属性，表现为物体对其运动状态变化的一种阻抗程度，质量是对物体惯性大小的量度。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0"/>
            <a:ext cx="3166110" cy="70548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练习四、第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</a:t>
            </a:r>
            <a:r>
              <a:rPr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题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635" y="639445"/>
            <a:ext cx="12191365" cy="2901315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-635" y="2526030"/>
            <a:ext cx="6375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7850"/>
            <a:ext cx="12179935" cy="3462655"/>
          </a:xfrm>
          <a:prstGeom prst="rect">
            <a:avLst/>
          </a:prstGeom>
        </p:spPr>
      </p:pic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0" y="0"/>
            <a:ext cx="3166110" cy="70548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练习四、第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3</a:t>
            </a:r>
            <a:r>
              <a:rPr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题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52120" y="2496820"/>
            <a:ext cx="6375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821930" y="2760980"/>
            <a:ext cx="3227705" cy="3180080"/>
            <a:chOff x="12020" y="5560"/>
            <a:chExt cx="5083" cy="5008"/>
          </a:xfrm>
        </p:grpSpPr>
        <p:grpSp>
          <p:nvGrpSpPr>
            <p:cNvPr id="15" name="组合 14"/>
            <p:cNvGrpSpPr/>
            <p:nvPr/>
          </p:nvGrpSpPr>
          <p:grpSpPr>
            <a:xfrm>
              <a:off x="12958" y="5660"/>
              <a:ext cx="2984" cy="4471"/>
              <a:chOff x="9379" y="2757"/>
              <a:chExt cx="2984" cy="447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0333" y="4501"/>
                <a:ext cx="1065" cy="1056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>
                <a:off x="10845" y="4970"/>
                <a:ext cx="0" cy="22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9379" y="2893"/>
                <a:ext cx="1476" cy="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H="1" flipV="1">
                <a:off x="9379" y="2887"/>
                <a:ext cx="1456" cy="2137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0855" y="5021"/>
                <a:ext cx="1476" cy="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H="1" flipV="1">
                <a:off x="10845" y="2896"/>
                <a:ext cx="10" cy="21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10333" y="4695"/>
                <a:ext cx="2030" cy="1307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10333" y="4011"/>
                <a:ext cx="1" cy="2341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0223" y="5412"/>
                <a:ext cx="49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9508" y="2757"/>
                <a:ext cx="49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</a:p>
            </p:txBody>
          </p:sp>
        </p:grpSp>
        <p:graphicFrame>
          <p:nvGraphicFramePr>
            <p:cNvPr id="28" name="对象 2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574" y="9446"/>
            <a:ext cx="1336" cy="1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r:id="rId5" imgW="241300" imgH="203200" progId="Equation.KSEE3">
                    <p:embed/>
                  </p:oleObj>
                </mc:Choice>
                <mc:Fallback>
                  <p:oleObj r:id="rId5" imgW="241300" imgH="2032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574" y="9446"/>
                          <a:ext cx="1336" cy="11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907" y="7398"/>
            <a:ext cx="1197" cy="1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r:id="rId7" imgW="215900" imgH="241300" progId="Equation.KSEE3">
                    <p:embed/>
                  </p:oleObj>
                </mc:Choice>
                <mc:Fallback>
                  <p:oleObj r:id="rId7" imgW="215900" imgH="2413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907" y="7398"/>
                          <a:ext cx="1197" cy="13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020" y="5560"/>
            <a:ext cx="1127" cy="1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r:id="rId9" imgW="203200" imgH="241300" progId="Equation.KSEE3">
                    <p:embed/>
                  </p:oleObj>
                </mc:Choice>
                <mc:Fallback>
                  <p:oleObj r:id="rId9" imgW="203200" imgH="2413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020" y="5560"/>
                          <a:ext cx="1127" cy="13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文本框 33"/>
          <p:cNvSpPr txBox="1"/>
          <p:nvPr/>
        </p:nvSpPr>
        <p:spPr>
          <a:xfrm>
            <a:off x="222885" y="4602480"/>
            <a:ext cx="922083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）小球受到三个力作用：重力，木板支撑</a:t>
            </a:r>
          </a:p>
          <a:p>
            <a:pPr algn="l"/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力，墙壁的的压力。三个力保持平衡，但是</a:t>
            </a:r>
          </a:p>
          <a:p>
            <a:pPr algn="l"/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重力保持不变。所以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N1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N2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两个力的合力要</a:t>
            </a:r>
          </a:p>
          <a:p>
            <a:pPr algn="l"/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保持抵消重力。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所求压力与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N1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是一对相互作用力。</a:t>
            </a:r>
            <a:endParaRPr lang="zh-CN" altLang="en-US" sz="32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2885" y="4130040"/>
            <a:ext cx="60629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）如图隔离物体，受力分析。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326515" y="2877185"/>
            <a:ext cx="3778250" cy="3849370"/>
            <a:chOff x="9237" y="3077"/>
            <a:chExt cx="5950" cy="6062"/>
          </a:xfrm>
        </p:grpSpPr>
        <p:sp>
          <p:nvSpPr>
            <p:cNvPr id="5" name="矩形 4"/>
            <p:cNvSpPr/>
            <p:nvPr/>
          </p:nvSpPr>
          <p:spPr>
            <a:xfrm>
              <a:off x="9257" y="3077"/>
              <a:ext cx="5901" cy="45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9237" y="3529"/>
              <a:ext cx="5951" cy="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11846" y="4153"/>
              <a:ext cx="734" cy="7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071" y="3941"/>
              <a:ext cx="252" cy="7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endCxn id="8" idx="0"/>
            </p:cNvCxnSpPr>
            <p:nvPr/>
          </p:nvCxnSpPr>
          <p:spPr>
            <a:xfrm>
              <a:off x="12196" y="3548"/>
              <a:ext cx="1" cy="3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 flipV="1">
              <a:off x="11213" y="8667"/>
              <a:ext cx="2000" cy="472"/>
              <a:chOff x="9243" y="7707"/>
              <a:chExt cx="5950" cy="472"/>
            </a:xfrm>
          </p:grpSpPr>
          <p:sp>
            <p:nvSpPr>
              <p:cNvPr id="10" name="矩形 9"/>
              <p:cNvSpPr/>
              <p:nvPr/>
            </p:nvSpPr>
            <p:spPr>
              <a:xfrm flipV="1">
                <a:off x="9263" y="7707"/>
                <a:ext cx="5901" cy="452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V="1">
                <a:off x="9243" y="8159"/>
                <a:ext cx="5951" cy="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接连接符 12"/>
            <p:cNvCxnSpPr>
              <a:stCxn id="7" idx="2"/>
            </p:cNvCxnSpPr>
            <p:nvPr/>
          </p:nvCxnSpPr>
          <p:spPr>
            <a:xfrm flipH="1">
              <a:off x="11840" y="4520"/>
              <a:ext cx="6" cy="39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2574" y="4520"/>
              <a:ext cx="6" cy="39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/>
            <p:cNvGrpSpPr/>
            <p:nvPr/>
          </p:nvGrpSpPr>
          <p:grpSpPr>
            <a:xfrm>
              <a:off x="11579" y="7645"/>
              <a:ext cx="534" cy="860"/>
              <a:chOff x="11579" y="7831"/>
              <a:chExt cx="534" cy="86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1754" y="7900"/>
                <a:ext cx="178" cy="1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11780" y="8100"/>
                <a:ext cx="127" cy="36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空心弧 16"/>
              <p:cNvSpPr/>
              <p:nvPr/>
            </p:nvSpPr>
            <p:spPr>
              <a:xfrm rot="16380000">
                <a:off x="11649" y="7816"/>
                <a:ext cx="310" cy="340"/>
              </a:xfrm>
              <a:prstGeom prst="blockArc">
                <a:avLst>
                  <a:gd name="adj1" fmla="val 10800000"/>
                  <a:gd name="adj2" fmla="val 21447986"/>
                  <a:gd name="adj3" fmla="val 1351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空心弧 17"/>
              <p:cNvSpPr/>
              <p:nvPr/>
            </p:nvSpPr>
            <p:spPr>
              <a:xfrm rot="5160000">
                <a:off x="11735" y="8096"/>
                <a:ext cx="310" cy="340"/>
              </a:xfrm>
              <a:prstGeom prst="blockArc">
                <a:avLst>
                  <a:gd name="adj1" fmla="val 10800000"/>
                  <a:gd name="adj2" fmla="val 21447986"/>
                  <a:gd name="adj3" fmla="val 1351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1579" y="8433"/>
                <a:ext cx="234" cy="258"/>
                <a:chOff x="10912" y="7842"/>
                <a:chExt cx="234" cy="258"/>
              </a:xfrm>
            </p:grpSpPr>
            <p:cxnSp>
              <p:nvCxnSpPr>
                <p:cNvPr id="20" name="直接连接符 19"/>
                <p:cNvCxnSpPr/>
                <p:nvPr/>
              </p:nvCxnSpPr>
              <p:spPr>
                <a:xfrm>
                  <a:off x="10924" y="7930"/>
                  <a:ext cx="223" cy="17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 flipH="1">
                  <a:off x="10912" y="7842"/>
                  <a:ext cx="235" cy="115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/>
              <p:cNvGrpSpPr/>
              <p:nvPr/>
            </p:nvGrpSpPr>
            <p:grpSpPr>
              <a:xfrm flipH="1">
                <a:off x="11879" y="8433"/>
                <a:ext cx="234" cy="258"/>
                <a:chOff x="10912" y="7842"/>
                <a:chExt cx="234" cy="258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>
                  <a:off x="10924" y="7930"/>
                  <a:ext cx="223" cy="17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 flipH="1">
                  <a:off x="10912" y="7842"/>
                  <a:ext cx="235" cy="115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组合 29"/>
            <p:cNvGrpSpPr/>
            <p:nvPr/>
          </p:nvGrpSpPr>
          <p:grpSpPr>
            <a:xfrm>
              <a:off x="12306" y="7631"/>
              <a:ext cx="534" cy="860"/>
              <a:chOff x="11579" y="7831"/>
              <a:chExt cx="534" cy="8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1754" y="7900"/>
                <a:ext cx="178" cy="1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11780" y="8100"/>
                <a:ext cx="127" cy="36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空心弧 32"/>
              <p:cNvSpPr/>
              <p:nvPr/>
            </p:nvSpPr>
            <p:spPr>
              <a:xfrm rot="16380000">
                <a:off x="11649" y="7816"/>
                <a:ext cx="310" cy="340"/>
              </a:xfrm>
              <a:prstGeom prst="blockArc">
                <a:avLst>
                  <a:gd name="adj1" fmla="val 10800000"/>
                  <a:gd name="adj2" fmla="val 21447986"/>
                  <a:gd name="adj3" fmla="val 1351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空心弧 33"/>
              <p:cNvSpPr/>
              <p:nvPr/>
            </p:nvSpPr>
            <p:spPr>
              <a:xfrm rot="5160000">
                <a:off x="11735" y="8096"/>
                <a:ext cx="310" cy="340"/>
              </a:xfrm>
              <a:prstGeom prst="blockArc">
                <a:avLst>
                  <a:gd name="adj1" fmla="val 10800000"/>
                  <a:gd name="adj2" fmla="val 21447986"/>
                  <a:gd name="adj3" fmla="val 1351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11579" y="8433"/>
                <a:ext cx="234" cy="258"/>
                <a:chOff x="10912" y="7842"/>
                <a:chExt cx="234" cy="258"/>
              </a:xfrm>
            </p:grpSpPr>
            <p:cxnSp>
              <p:nvCxnSpPr>
                <p:cNvPr id="36" name="直接连接符 35"/>
                <p:cNvCxnSpPr/>
                <p:nvPr/>
              </p:nvCxnSpPr>
              <p:spPr>
                <a:xfrm>
                  <a:off x="10924" y="7930"/>
                  <a:ext cx="223" cy="17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 flipH="1">
                  <a:off x="10912" y="7842"/>
                  <a:ext cx="235" cy="115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组合 37"/>
              <p:cNvGrpSpPr/>
              <p:nvPr/>
            </p:nvGrpSpPr>
            <p:grpSpPr>
              <a:xfrm flipH="1">
                <a:off x="11879" y="8433"/>
                <a:ext cx="234" cy="258"/>
                <a:chOff x="10912" y="7842"/>
                <a:chExt cx="234" cy="258"/>
              </a:xfrm>
            </p:grpSpPr>
            <p:cxnSp>
              <p:nvCxnSpPr>
                <p:cNvPr id="39" name="直接连接符 38"/>
                <p:cNvCxnSpPr/>
                <p:nvPr/>
              </p:nvCxnSpPr>
              <p:spPr>
                <a:xfrm>
                  <a:off x="10924" y="7930"/>
                  <a:ext cx="223" cy="17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 flipH="1">
                  <a:off x="10912" y="7842"/>
                  <a:ext cx="235" cy="115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2" name="文本框 41"/>
          <p:cNvSpPr txBox="1"/>
          <p:nvPr/>
        </p:nvSpPr>
        <p:spPr>
          <a:xfrm>
            <a:off x="5550535" y="2717165"/>
            <a:ext cx="63525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两人体重相等，说明两人受到的重力相等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485765" y="3849370"/>
            <a:ext cx="63411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由定滑轮的特点知道，两人受到的拉力也一样（包括大小和方向）！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541010" y="4993640"/>
            <a:ext cx="63620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相对于地面参考系，可以知道，两人的受力完全相同，因此，运动状态也完全一样，即两人同时到达！</a:t>
            </a:r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0" y="0"/>
            <a:ext cx="3166110" cy="70548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练习四、第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4</a:t>
            </a:r>
            <a:r>
              <a:rPr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题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" y="580390"/>
            <a:ext cx="11859895" cy="182245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560705" y="1917700"/>
            <a:ext cx="6375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3" grpId="1"/>
      <p:bldP spid="44" grpId="0"/>
      <p:bldP spid="44" grpId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3166110" cy="70548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练习四、第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5</a:t>
            </a:r>
            <a:r>
              <a:rPr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5" y="705485"/>
            <a:ext cx="11835130" cy="95948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179320" y="1400810"/>
            <a:ext cx="41535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设同步卫星质量为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</a:p>
        </p:txBody>
      </p:sp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01875" y="1984058"/>
          <a:ext cx="7829550" cy="283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5" imgW="2984500" imgH="1079500" progId="Equation.KSEE3">
                  <p:embed/>
                </p:oleObj>
              </mc:Choice>
              <mc:Fallback>
                <p:oleObj r:id="rId5" imgW="2984500" imgH="1079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1875" y="1984058"/>
                        <a:ext cx="7829550" cy="2837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32255" y="5995035"/>
            <a:ext cx="7091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物体所受重力等于地球的万有引力吗？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25600" y="5086668"/>
          <a:ext cx="696341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7" imgW="2654300" imgH="393700" progId="Equation.KSEE3">
                  <p:embed/>
                </p:oleObj>
              </mc:Choice>
              <mc:Fallback>
                <p:oleObj r:id="rId7" imgW="2654300" imgH="393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5600" y="5086668"/>
                        <a:ext cx="6963410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5" y="617220"/>
            <a:ext cx="11921490" cy="2891155"/>
          </a:xfrm>
          <a:prstGeom prst="rect">
            <a:avLst/>
          </a:prstGeom>
        </p:spPr>
      </p:pic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26485" y="3950970"/>
          <a:ext cx="2950210" cy="1404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5" imgW="1333500" imgH="634365" progId="Equation.KSEE3">
                  <p:embed/>
                </p:oleObj>
              </mc:Choice>
              <mc:Fallback>
                <p:oleObj r:id="rId5" imgW="1333500" imgH="6343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6485" y="3950970"/>
                        <a:ext cx="2950210" cy="1404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0"/>
            <a:ext cx="3166110" cy="70548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练习四、第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6</a:t>
            </a:r>
            <a:r>
              <a:rPr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题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566160" y="2225040"/>
            <a:ext cx="5059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如图，隔离物体，受力分析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566160" y="2796540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建坐标系（自然坐标系）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324725" y="4361815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解得：</a:t>
            </a:r>
          </a:p>
        </p:txBody>
      </p:sp>
      <p:graphicFrame>
        <p:nvGraphicFramePr>
          <p:cNvPr id="51" name="对象 5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64880" y="3899535"/>
          <a:ext cx="2903855" cy="138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7" imgW="1333500" imgH="634365" progId="Equation.KSEE3">
                  <p:embed/>
                </p:oleObj>
              </mc:Choice>
              <mc:Fallback>
                <p:oleObj r:id="rId7" imgW="1333500" imgH="6343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64880" y="3899535"/>
                        <a:ext cx="2903855" cy="1382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3566160" y="5307965"/>
            <a:ext cx="8467725" cy="855980"/>
            <a:chOff x="5616" y="8359"/>
            <a:chExt cx="13335" cy="1348"/>
          </a:xfrm>
        </p:grpSpPr>
        <p:sp>
          <p:nvSpPr>
            <p:cNvPr id="53" name="文本框 52"/>
            <p:cNvSpPr txBox="1"/>
            <p:nvPr/>
          </p:nvSpPr>
          <p:spPr>
            <a:xfrm>
              <a:off x="5616" y="8589"/>
              <a:ext cx="682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32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所以，钢球对槽的压力</a:t>
              </a:r>
              <a:r>
                <a:rPr lang="en-US" altLang="zh-CN" sz="32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:</a:t>
              </a:r>
            </a:p>
          </p:txBody>
        </p:sp>
        <p:graphicFrame>
          <p:nvGraphicFramePr>
            <p:cNvPr id="54" name="对象 5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305" y="8359"/>
            <a:ext cx="6646" cy="1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r:id="rId9" imgW="2070100" imgH="419100" progId="Equation.KSEE3">
                    <p:embed/>
                  </p:oleObj>
                </mc:Choice>
                <mc:Fallback>
                  <p:oleObj r:id="rId9" imgW="2070100" imgH="419100" progId="Equation.KSEE3">
                    <p:embed/>
                    <p:pic>
                      <p:nvPicPr>
                        <p:cNvPr id="0" name="图片 307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305" y="8359"/>
                          <a:ext cx="6646" cy="13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" name="组合 92"/>
          <p:cNvGrpSpPr/>
          <p:nvPr/>
        </p:nvGrpSpPr>
        <p:grpSpPr>
          <a:xfrm>
            <a:off x="4378960" y="6184265"/>
            <a:ext cx="5681345" cy="582930"/>
            <a:chOff x="6896" y="9739"/>
            <a:chExt cx="8947" cy="918"/>
          </a:xfrm>
        </p:grpSpPr>
        <p:sp>
          <p:nvSpPr>
            <p:cNvPr id="46" name="文本框 45"/>
            <p:cNvSpPr txBox="1"/>
            <p:nvPr/>
          </p:nvSpPr>
          <p:spPr>
            <a:xfrm>
              <a:off x="6896" y="9739"/>
              <a:ext cx="554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32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钢球的切向加速度</a:t>
              </a:r>
              <a:r>
                <a:rPr lang="en-US" altLang="zh-CN" sz="32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:</a:t>
              </a:r>
            </a:p>
          </p:txBody>
        </p:sp>
        <p:graphicFrame>
          <p:nvGraphicFramePr>
            <p:cNvPr id="56" name="对象 5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361" y="9745"/>
            <a:ext cx="3483" cy="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8" r:id="rId11" imgW="927100" imgH="228600" progId="Equation.KSEE3">
                    <p:embed/>
                  </p:oleObj>
                </mc:Choice>
                <mc:Fallback>
                  <p:oleObj r:id="rId11" imgW="927100" imgH="228600" progId="Equation.KSEE3">
                    <p:embed/>
                    <p:pic>
                      <p:nvPicPr>
                        <p:cNvPr id="0" name="图片 307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361" y="9745"/>
                          <a:ext cx="3483" cy="8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文本框 58"/>
          <p:cNvSpPr txBox="1"/>
          <p:nvPr/>
        </p:nvSpPr>
        <p:spPr>
          <a:xfrm>
            <a:off x="3566160" y="3380105"/>
            <a:ext cx="5872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力沿法向和切向分解，列方程：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137795" y="2138045"/>
            <a:ext cx="3488690" cy="4131310"/>
            <a:chOff x="217" y="3367"/>
            <a:chExt cx="5494" cy="6506"/>
          </a:xfrm>
        </p:grpSpPr>
        <p:grpSp>
          <p:nvGrpSpPr>
            <p:cNvPr id="43" name="组合 42"/>
            <p:cNvGrpSpPr/>
            <p:nvPr/>
          </p:nvGrpSpPr>
          <p:grpSpPr>
            <a:xfrm>
              <a:off x="217" y="3367"/>
              <a:ext cx="5494" cy="6506"/>
              <a:chOff x="216" y="3347"/>
              <a:chExt cx="5494" cy="6506"/>
            </a:xfrm>
          </p:grpSpPr>
          <p:cxnSp>
            <p:nvCxnSpPr>
              <p:cNvPr id="33" name="直接箭头连接符 32"/>
              <p:cNvCxnSpPr/>
              <p:nvPr/>
            </p:nvCxnSpPr>
            <p:spPr>
              <a:xfrm flipV="1">
                <a:off x="216" y="4227"/>
                <a:ext cx="4672" cy="3345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prstDash val="sys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 flipH="1" flipV="1">
                <a:off x="735" y="4261"/>
                <a:ext cx="3279" cy="4577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prstDash val="sysDash"/>
                <a:headEnd type="arrow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9" name="对象 38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897" y="8589"/>
              <a:ext cx="774" cy="1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9" r:id="rId13" imgW="139700" imgH="228600" progId="Equation.KSEE3">
                      <p:embed/>
                    </p:oleObj>
                  </mc:Choice>
                  <mc:Fallback>
                    <p:oleObj r:id="rId13" imgW="139700" imgH="2286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897" y="8589"/>
                            <a:ext cx="774" cy="126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对象 40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4796" y="3347"/>
              <a:ext cx="915" cy="1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0" r:id="rId15" imgW="165100" imgH="228600" progId="Equation.KSEE3">
                      <p:embed/>
                    </p:oleObj>
                  </mc:Choice>
                  <mc:Fallback>
                    <p:oleObj r:id="rId15" imgW="165100" imgH="2286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796" y="3347"/>
                            <a:ext cx="915" cy="126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8" name="对象 4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14" y="6760"/>
            <a:ext cx="704" cy="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r:id="rId17" imgW="127000" imgH="177165" progId="Equation.KSEE3">
                    <p:embed/>
                  </p:oleObj>
                </mc:Choice>
                <mc:Fallback>
                  <p:oleObj r:id="rId17" imgW="127000" imgH="177165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214" y="6760"/>
                          <a:ext cx="704" cy="9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" name="组合 69"/>
          <p:cNvGrpSpPr/>
          <p:nvPr/>
        </p:nvGrpSpPr>
        <p:grpSpPr>
          <a:xfrm>
            <a:off x="941070" y="2710815"/>
            <a:ext cx="2118360" cy="3239770"/>
            <a:chOff x="1432" y="4261"/>
            <a:chExt cx="3336" cy="5102"/>
          </a:xfrm>
        </p:grpSpPr>
        <p:sp>
          <p:nvSpPr>
            <p:cNvPr id="71" name="椭圆 70"/>
            <p:cNvSpPr/>
            <p:nvPr/>
          </p:nvSpPr>
          <p:spPr>
            <a:xfrm>
              <a:off x="1749" y="5883"/>
              <a:ext cx="696" cy="6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2086" y="6214"/>
              <a:ext cx="0" cy="2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3" name="对象 7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32" y="8241"/>
            <a:ext cx="1336" cy="1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" r:id="rId19" imgW="241300" imgH="203200" progId="Equation.KSEE3">
                    <p:embed/>
                  </p:oleObj>
                </mc:Choice>
                <mc:Fallback>
                  <p:oleObj r:id="rId19" imgW="241300" imgH="2032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432" y="8241"/>
                          <a:ext cx="1336" cy="11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5" name="直接箭头连接符 74"/>
            <p:cNvCxnSpPr/>
            <p:nvPr/>
          </p:nvCxnSpPr>
          <p:spPr>
            <a:xfrm flipV="1">
              <a:off x="2086" y="5161"/>
              <a:ext cx="1471" cy="10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6" name="对象 7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570" y="4261"/>
            <a:ext cx="1198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" r:id="rId21" imgW="215900" imgH="254000" progId="Equation.KSEE3">
                    <p:embed/>
                  </p:oleObj>
                </mc:Choice>
                <mc:Fallback>
                  <p:oleObj r:id="rId21" imgW="215900" imgH="2540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70" y="4261"/>
                          <a:ext cx="1198" cy="14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  <p:bldP spid="50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2760"/>
            <a:ext cx="12156440" cy="42710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8145" y="5375910"/>
            <a:ext cx="3517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由滑轮间关系得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: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9938" y="3469640"/>
          <a:ext cx="2366010" cy="54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r:id="rId5" imgW="939800" imgH="215900" progId="Equation.KSEE3">
                  <p:embed/>
                </p:oleObj>
              </mc:Choice>
              <mc:Fallback>
                <p:oleObj r:id="rId5" imgW="9398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938" y="3469640"/>
                        <a:ext cx="2366010" cy="54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7395" y="4147820"/>
          <a:ext cx="2383155" cy="51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r:id="rId7" imgW="1002665" imgH="215900" progId="Equation.KSEE3">
                  <p:embed/>
                </p:oleObj>
              </mc:Choice>
              <mc:Fallback>
                <p:oleObj r:id="rId7" imgW="10026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7395" y="4147820"/>
                        <a:ext cx="2383155" cy="513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0415" y="4766945"/>
          <a:ext cx="2383155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r:id="rId9" imgW="990600" imgH="228600" progId="Equation.KSEE3">
                  <p:embed/>
                </p:oleObj>
              </mc:Choice>
              <mc:Fallback>
                <p:oleObj r:id="rId9" imgW="990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0415" y="4766945"/>
                        <a:ext cx="2383155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73045" y="5340985"/>
          <a:ext cx="1143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r:id="rId11" imgW="508000" imgH="215900" progId="Equation.KSEE3">
                  <p:embed/>
                </p:oleObj>
              </mc:Choice>
              <mc:Fallback>
                <p:oleObj r:id="rId11" imgW="5080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73045" y="5340985"/>
                        <a:ext cx="11430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左大括号 11"/>
          <p:cNvSpPr/>
          <p:nvPr/>
        </p:nvSpPr>
        <p:spPr>
          <a:xfrm>
            <a:off x="316865" y="3679190"/>
            <a:ext cx="298450" cy="1403985"/>
          </a:xfrm>
          <a:prstGeom prst="leftBrace">
            <a:avLst>
              <a:gd name="adj1" fmla="val 13245"/>
              <a:gd name="adj2" fmla="val 50014"/>
            </a:avLst>
          </a:prstGeom>
          <a:ln w="34925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0" y="0"/>
            <a:ext cx="3166110" cy="70548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练习四、第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7</a:t>
            </a:r>
            <a:r>
              <a:rPr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94310" y="1315085"/>
            <a:ext cx="625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隔离物体，受力分析，建坐标系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,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列方程：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8145" y="5971540"/>
            <a:ext cx="3896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以上共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个未知量，只有四个方程。需再找等式。</a:t>
            </a:r>
            <a:endParaRPr lang="zh-CN" altLang="en-US" sz="2400"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4430" y="3494405"/>
            <a:ext cx="3896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设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en-US" altLang="zh-CN" sz="2400" baseline="-2500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，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en-US" altLang="zh-CN" sz="2400" baseline="-25000">
                <a:latin typeface="华文楷体" panose="02010600040101010101" charset="-122"/>
                <a:ea typeface="华文楷体" panose="02010600040101010101" charset="-122"/>
              </a:rPr>
              <a:t>3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相对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滑轮的加速度大小为</a:t>
            </a:r>
            <a:r>
              <a:rPr lang="en-US" altLang="zh-CN" sz="2400" i="1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ɑ</a:t>
            </a:r>
            <a:r>
              <a:rPr lang="zh-CN" altLang="en-US" sz="24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，则</a:t>
            </a:r>
          </a:p>
        </p:txBody>
      </p:sp>
      <p:graphicFrame>
        <p:nvGraphicFramePr>
          <p:cNvPr id="2" name="对象 -2147482167"/>
          <p:cNvGraphicFramePr>
            <a:graphicFrameLocks noChangeAspect="1"/>
          </p:cNvGraphicFramePr>
          <p:nvPr/>
        </p:nvGraphicFramePr>
        <p:xfrm>
          <a:off x="7181215" y="3836035"/>
          <a:ext cx="1575435" cy="109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r:id="rId13" imgW="660400" imgH="457200" progId="Equation.3">
                  <p:embed/>
                </p:oleObj>
              </mc:Choice>
              <mc:Fallback>
                <p:oleObj r:id="rId13" imgW="6604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81215" y="3836035"/>
                        <a:ext cx="1575435" cy="1090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4622800" y="5049520"/>
            <a:ext cx="443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以上共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6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个未知量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6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个方程，解得：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622800" y="5509895"/>
            <a:ext cx="7120890" cy="1289685"/>
            <a:chOff x="7379" y="8140"/>
            <a:chExt cx="11214" cy="2031"/>
          </a:xfrm>
        </p:grpSpPr>
        <p:graphicFrame>
          <p:nvGraphicFramePr>
            <p:cNvPr id="4" name="对象 -2147482585"/>
            <p:cNvGraphicFramePr>
              <a:graphicFrameLocks noChangeAspect="1"/>
            </p:cNvGraphicFramePr>
            <p:nvPr/>
          </p:nvGraphicFramePr>
          <p:xfrm>
            <a:off x="7419" y="8140"/>
            <a:ext cx="11174" cy="1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r:id="rId15" imgW="3860800" imgH="393700" progId="Equation.DSMT4">
                    <p:embed/>
                  </p:oleObj>
                </mc:Choice>
                <mc:Fallback>
                  <p:oleObj r:id="rId15" imgW="3860800" imgH="393700" progId="Equation.DSMT4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19" y="8140"/>
                          <a:ext cx="11174" cy="1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-2147482584"/>
            <p:cNvGraphicFramePr>
              <a:graphicFrameLocks noChangeAspect="1"/>
            </p:cNvGraphicFramePr>
            <p:nvPr/>
          </p:nvGraphicFramePr>
          <p:xfrm>
            <a:off x="7379" y="9553"/>
            <a:ext cx="7015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" r:id="rId17" imgW="2590800" imgH="228600" progId="Equation.DSMT4">
                    <p:embed/>
                  </p:oleObj>
                </mc:Choice>
                <mc:Fallback>
                  <p:oleObj r:id="rId17" imgW="2590800" imgH="228600" progId="Equation.DSMT4">
                    <p:embed/>
                    <p:pic>
                      <p:nvPicPr>
                        <p:cNvPr id="0" name="图片 2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379" y="9553"/>
                          <a:ext cx="7015" cy="6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组合 68"/>
          <p:cNvGrpSpPr/>
          <p:nvPr/>
        </p:nvGrpSpPr>
        <p:grpSpPr>
          <a:xfrm>
            <a:off x="2830195" y="1780540"/>
            <a:ext cx="1922145" cy="1769110"/>
            <a:chOff x="5122" y="2804"/>
            <a:chExt cx="3027" cy="2786"/>
          </a:xfrm>
        </p:grpSpPr>
        <p:grpSp>
          <p:nvGrpSpPr>
            <p:cNvPr id="36" name="组合 35"/>
            <p:cNvGrpSpPr/>
            <p:nvPr/>
          </p:nvGrpSpPr>
          <p:grpSpPr>
            <a:xfrm>
              <a:off x="7297" y="2940"/>
              <a:ext cx="852" cy="2145"/>
              <a:chOff x="2597" y="2647"/>
              <a:chExt cx="852" cy="2145"/>
            </a:xfrm>
          </p:grpSpPr>
          <p:cxnSp>
            <p:nvCxnSpPr>
              <p:cNvPr id="33" name="直接箭头连接符 32"/>
              <p:cNvCxnSpPr/>
              <p:nvPr/>
            </p:nvCxnSpPr>
            <p:spPr>
              <a:xfrm>
                <a:off x="2902" y="3234"/>
                <a:ext cx="19" cy="12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2597" y="2647"/>
                <a:ext cx="635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O</a:t>
                </a: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921" y="4068"/>
                <a:ext cx="528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122" y="2804"/>
              <a:ext cx="2523" cy="2786"/>
              <a:chOff x="543" y="2597"/>
              <a:chExt cx="2523" cy="278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588" y="3621"/>
                <a:ext cx="537" cy="824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0" name="对象 -2147482167"/>
              <p:cNvGraphicFramePr>
                <a:graphicFrameLocks noChangeAspect="1"/>
              </p:cNvGraphicFramePr>
              <p:nvPr/>
            </p:nvGraphicFramePr>
            <p:xfrm>
              <a:off x="1920" y="4571"/>
              <a:ext cx="1146" cy="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0" r:id="rId19" imgW="304800" imgH="215900" progId="Equation.3">
                      <p:embed/>
                    </p:oleObj>
                  </mc:Choice>
                  <mc:Fallback>
                    <p:oleObj r:id="rId19" imgW="304800" imgH="215900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920" y="4571"/>
                            <a:ext cx="1146" cy="8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2" name="直接箭头连接符 41"/>
              <p:cNvCxnSpPr/>
              <p:nvPr/>
            </p:nvCxnSpPr>
            <p:spPr>
              <a:xfrm>
                <a:off x="1846" y="4068"/>
                <a:ext cx="0" cy="8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857" y="2785"/>
                <a:ext cx="0" cy="8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4" name="对象 -2147482167"/>
              <p:cNvGraphicFramePr>
                <a:graphicFrameLocks noChangeAspect="1"/>
              </p:cNvGraphicFramePr>
              <p:nvPr/>
            </p:nvGraphicFramePr>
            <p:xfrm>
              <a:off x="1973" y="2597"/>
              <a:ext cx="621" cy="9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1" r:id="rId21" imgW="165100" imgH="241300" progId="Equation.3">
                      <p:embed/>
                    </p:oleObj>
                  </mc:Choice>
                  <mc:Fallback>
                    <p:oleObj r:id="rId21" imgW="165100" imgH="241300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973" y="2597"/>
                            <a:ext cx="621" cy="9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6" name="直接箭头连接符 45"/>
              <p:cNvCxnSpPr/>
              <p:nvPr/>
            </p:nvCxnSpPr>
            <p:spPr>
              <a:xfrm>
                <a:off x="1277" y="3722"/>
                <a:ext cx="0" cy="8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7" name="对象 -2147482167"/>
              <p:cNvGraphicFramePr>
                <a:graphicFrameLocks noChangeAspect="1"/>
              </p:cNvGraphicFramePr>
              <p:nvPr/>
            </p:nvGraphicFramePr>
            <p:xfrm>
              <a:off x="543" y="3722"/>
              <a:ext cx="667" cy="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2" r:id="rId23" imgW="177165" imgH="215900" progId="Equation.3">
                      <p:embed/>
                    </p:oleObj>
                  </mc:Choice>
                  <mc:Fallback>
                    <p:oleObj r:id="rId23" imgW="177165" imgH="215900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543" y="3722"/>
                            <a:ext cx="667" cy="8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8" name="组合 67"/>
          <p:cNvGrpSpPr/>
          <p:nvPr/>
        </p:nvGrpSpPr>
        <p:grpSpPr>
          <a:xfrm>
            <a:off x="374650" y="1649095"/>
            <a:ext cx="1942465" cy="1769110"/>
            <a:chOff x="590" y="2597"/>
            <a:chExt cx="3059" cy="2786"/>
          </a:xfrm>
        </p:grpSpPr>
        <p:grpSp>
          <p:nvGrpSpPr>
            <p:cNvPr id="37" name="组合 36"/>
            <p:cNvGrpSpPr/>
            <p:nvPr/>
          </p:nvGrpSpPr>
          <p:grpSpPr>
            <a:xfrm>
              <a:off x="590" y="2597"/>
              <a:ext cx="2452" cy="2786"/>
              <a:chOff x="590" y="2597"/>
              <a:chExt cx="2452" cy="278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88" y="3621"/>
                <a:ext cx="537" cy="824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" name="对象 -2147482167"/>
              <p:cNvGraphicFramePr>
                <a:graphicFrameLocks noChangeAspect="1"/>
              </p:cNvGraphicFramePr>
              <p:nvPr/>
            </p:nvGraphicFramePr>
            <p:xfrm>
              <a:off x="1944" y="4571"/>
              <a:ext cx="1098" cy="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3" r:id="rId25" imgW="292100" imgH="215900" progId="Equation.3">
                      <p:embed/>
                    </p:oleObj>
                  </mc:Choice>
                  <mc:Fallback>
                    <p:oleObj r:id="rId25" imgW="292100" imgH="215900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944" y="4571"/>
                            <a:ext cx="1098" cy="8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8" name="直接箭头连接符 17"/>
              <p:cNvCxnSpPr/>
              <p:nvPr/>
            </p:nvCxnSpPr>
            <p:spPr>
              <a:xfrm>
                <a:off x="1846" y="4068"/>
                <a:ext cx="0" cy="8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1857" y="2785"/>
                <a:ext cx="0" cy="8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0" name="对象 -2147482167"/>
              <p:cNvGraphicFramePr>
                <a:graphicFrameLocks noChangeAspect="1"/>
              </p:cNvGraphicFramePr>
              <p:nvPr/>
            </p:nvGraphicFramePr>
            <p:xfrm>
              <a:off x="1997" y="2597"/>
              <a:ext cx="573" cy="9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4" r:id="rId27" imgW="152400" imgH="241300" progId="Equation.3">
                      <p:embed/>
                    </p:oleObj>
                  </mc:Choice>
                  <mc:Fallback>
                    <p:oleObj r:id="rId27" imgW="152400" imgH="241300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997" y="2597"/>
                            <a:ext cx="573" cy="9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0" name="直接箭头连接符 29"/>
              <p:cNvCxnSpPr/>
              <p:nvPr/>
            </p:nvCxnSpPr>
            <p:spPr>
              <a:xfrm>
                <a:off x="1277" y="3722"/>
                <a:ext cx="0" cy="8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1" name="对象 -2147482167"/>
              <p:cNvGraphicFramePr>
                <a:graphicFrameLocks noChangeAspect="1"/>
              </p:cNvGraphicFramePr>
              <p:nvPr/>
            </p:nvGraphicFramePr>
            <p:xfrm>
              <a:off x="590" y="3722"/>
              <a:ext cx="573" cy="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5" r:id="rId29" imgW="152400" imgH="215900" progId="Equation.3">
                      <p:embed/>
                    </p:oleObj>
                  </mc:Choice>
                  <mc:Fallback>
                    <p:oleObj r:id="rId29" imgW="152400" imgH="215900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590" y="3722"/>
                            <a:ext cx="573" cy="8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" name="组合 48"/>
            <p:cNvGrpSpPr/>
            <p:nvPr/>
          </p:nvGrpSpPr>
          <p:grpSpPr>
            <a:xfrm>
              <a:off x="2797" y="2847"/>
              <a:ext cx="852" cy="2145"/>
              <a:chOff x="2597" y="2647"/>
              <a:chExt cx="852" cy="2145"/>
            </a:xfrm>
          </p:grpSpPr>
          <p:cxnSp>
            <p:nvCxnSpPr>
              <p:cNvPr id="50" name="直接箭头连接符 49"/>
              <p:cNvCxnSpPr/>
              <p:nvPr/>
            </p:nvCxnSpPr>
            <p:spPr>
              <a:xfrm>
                <a:off x="2902" y="3234"/>
                <a:ext cx="19" cy="12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2597" y="2647"/>
                <a:ext cx="635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O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921" y="4068"/>
                <a:ext cx="528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5173980" y="1510030"/>
            <a:ext cx="1800225" cy="1974850"/>
            <a:chOff x="9117" y="2378"/>
            <a:chExt cx="2835" cy="3110"/>
          </a:xfrm>
        </p:grpSpPr>
        <p:grpSp>
          <p:nvGrpSpPr>
            <p:cNvPr id="53" name="组合 52"/>
            <p:cNvGrpSpPr/>
            <p:nvPr/>
          </p:nvGrpSpPr>
          <p:grpSpPr>
            <a:xfrm>
              <a:off x="11317" y="2378"/>
              <a:ext cx="635" cy="2669"/>
              <a:chOff x="2621" y="2171"/>
              <a:chExt cx="635" cy="2669"/>
            </a:xfrm>
          </p:grpSpPr>
          <p:cxnSp>
            <p:nvCxnSpPr>
              <p:cNvPr id="54" name="直接箭头连接符 53"/>
              <p:cNvCxnSpPr/>
              <p:nvPr/>
            </p:nvCxnSpPr>
            <p:spPr>
              <a:xfrm flipV="1">
                <a:off x="2914" y="2775"/>
                <a:ext cx="7" cy="14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/>
              <p:cNvSpPr txBox="1"/>
              <p:nvPr/>
            </p:nvSpPr>
            <p:spPr>
              <a:xfrm>
                <a:off x="2621" y="4115"/>
                <a:ext cx="635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O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647" y="2171"/>
                <a:ext cx="528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9117" y="2678"/>
              <a:ext cx="2363" cy="2810"/>
              <a:chOff x="566" y="2597"/>
              <a:chExt cx="2363" cy="281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588" y="3621"/>
                <a:ext cx="537" cy="824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9" name="对象 -2147482167"/>
              <p:cNvGraphicFramePr>
                <a:graphicFrameLocks noChangeAspect="1"/>
              </p:cNvGraphicFramePr>
              <p:nvPr/>
            </p:nvGraphicFramePr>
            <p:xfrm>
              <a:off x="1830" y="4547"/>
              <a:ext cx="1099" cy="8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6" r:id="rId31" imgW="292100" imgH="228600" progId="Equation.3">
                      <p:embed/>
                    </p:oleObj>
                  </mc:Choice>
                  <mc:Fallback>
                    <p:oleObj r:id="rId31" imgW="292100" imgH="228600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1830" y="4547"/>
                            <a:ext cx="1099" cy="8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1" name="直接箭头连接符 60"/>
              <p:cNvCxnSpPr/>
              <p:nvPr/>
            </p:nvCxnSpPr>
            <p:spPr>
              <a:xfrm>
                <a:off x="1846" y="4068"/>
                <a:ext cx="0" cy="8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>
              <a:xfrm flipV="1">
                <a:off x="1857" y="2785"/>
                <a:ext cx="0" cy="8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3" name="对象 -2147482167"/>
              <p:cNvGraphicFramePr>
                <a:graphicFrameLocks noChangeAspect="1"/>
              </p:cNvGraphicFramePr>
              <p:nvPr/>
            </p:nvGraphicFramePr>
            <p:xfrm>
              <a:off x="1901" y="2597"/>
              <a:ext cx="765" cy="9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7" r:id="rId33" imgW="203200" imgH="241300" progId="Equation.3">
                      <p:embed/>
                    </p:oleObj>
                  </mc:Choice>
                  <mc:Fallback>
                    <p:oleObj r:id="rId33" imgW="203200" imgH="241300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1901" y="2597"/>
                            <a:ext cx="765" cy="9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5" name="直接箭头连接符 64"/>
              <p:cNvCxnSpPr/>
              <p:nvPr/>
            </p:nvCxnSpPr>
            <p:spPr>
              <a:xfrm flipV="1">
                <a:off x="1266" y="3701"/>
                <a:ext cx="11" cy="7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6" name="对象 -2147482167"/>
              <p:cNvGraphicFramePr>
                <a:graphicFrameLocks noChangeAspect="1"/>
              </p:cNvGraphicFramePr>
              <p:nvPr/>
            </p:nvGraphicFramePr>
            <p:xfrm>
              <a:off x="566" y="3698"/>
              <a:ext cx="622" cy="8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8" r:id="rId35" imgW="165100" imgH="228600" progId="Equation.3">
                      <p:embed/>
                    </p:oleObj>
                  </mc:Choice>
                  <mc:Fallback>
                    <p:oleObj r:id="rId35" imgW="165100" imgH="228600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566" y="3698"/>
                            <a:ext cx="622" cy="8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" name="文本框 70"/>
          <p:cNvSpPr txBox="1"/>
          <p:nvPr/>
        </p:nvSpPr>
        <p:spPr>
          <a:xfrm>
            <a:off x="7067550" y="1365250"/>
            <a:ext cx="2687955" cy="193802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00B05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2400">
                <a:solidFill>
                  <a:srgbClr val="00B05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轮滑加速度为</a:t>
            </a:r>
            <a:r>
              <a:rPr lang="en-US" altLang="zh-CN" sz="2400">
                <a:solidFill>
                  <a:srgbClr val="00B05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ɑ</a:t>
            </a:r>
            <a:r>
              <a:rPr lang="en-US" altLang="zh-CN" sz="2400" baseline="-25000">
                <a:solidFill>
                  <a:srgbClr val="00B05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400">
                <a:solidFill>
                  <a:srgbClr val="00B05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，向上。对</a:t>
            </a:r>
            <a:r>
              <a:rPr lang="en-US" altLang="zh-CN" sz="2400">
                <a:solidFill>
                  <a:srgbClr val="00B05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</a:t>
            </a:r>
            <a:r>
              <a:rPr lang="en-US" altLang="zh-CN" sz="2400" baseline="-25000">
                <a:solidFill>
                  <a:srgbClr val="00B05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400">
                <a:solidFill>
                  <a:srgbClr val="00B05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坐标系为负，对</a:t>
            </a:r>
            <a:r>
              <a:rPr lang="en-US" altLang="zh-CN" sz="2400">
                <a:solidFill>
                  <a:srgbClr val="00B05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</a:t>
            </a:r>
            <a:r>
              <a:rPr lang="en-US" altLang="zh-CN" sz="2400" baseline="-25000">
                <a:solidFill>
                  <a:srgbClr val="00B05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400">
                <a:solidFill>
                  <a:srgbClr val="00B05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坐标系为正。加速度</a:t>
            </a:r>
            <a:r>
              <a:rPr lang="zh-CN" altLang="en-US" sz="2400" smtClean="0">
                <a:solidFill>
                  <a:srgbClr val="00B05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关系由位移</a:t>
            </a:r>
            <a:r>
              <a:rPr lang="zh-CN" altLang="en-US" sz="2400">
                <a:solidFill>
                  <a:srgbClr val="00B05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关系决定。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3" grpId="2"/>
      <p:bldP spid="12" grpId="1"/>
      <p:bldP spid="12" grpId="2" animBg="1"/>
      <p:bldP spid="24" grpId="0"/>
      <p:bldP spid="25" grpId="0"/>
      <p:bldP spid="26" grpId="0"/>
      <p:bldP spid="7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" y="593725"/>
            <a:ext cx="11919585" cy="5168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695" y="2827020"/>
            <a:ext cx="6881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隔离物体，受力分析，建坐标系，列方程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4726" y="3398520"/>
          <a:ext cx="23431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5" imgW="1041400" imgH="241300" progId="Equation.KSEE3">
                  <p:embed/>
                </p:oleObj>
              </mc:Choice>
              <mc:Fallback>
                <p:oleObj r:id="rId5" imgW="1041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4726" y="3398520"/>
                        <a:ext cx="23431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45833" y="3912870"/>
          <a:ext cx="2371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7" imgW="1054100" imgH="215900" progId="Equation.KSEE3">
                  <p:embed/>
                </p:oleObj>
              </mc:Choice>
              <mc:Fallback>
                <p:oleObj r:id="rId7" imgW="1054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5833" y="3912870"/>
                        <a:ext cx="23717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38213" y="4395470"/>
          <a:ext cx="2314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9" imgW="1028700" imgH="228600" progId="Equation.KSEE3">
                  <p:embed/>
                </p:oleObj>
              </mc:Choice>
              <mc:Fallback>
                <p:oleObj r:id="rId9" imgW="1028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8213" y="4395470"/>
                        <a:ext cx="23145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0"/>
            <a:ext cx="3166110" cy="70548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练习四、第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8</a:t>
            </a:r>
            <a:r>
              <a:rPr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题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6870700" y="2339340"/>
            <a:ext cx="2315210" cy="1528445"/>
            <a:chOff x="10820" y="3684"/>
            <a:chExt cx="3646" cy="2407"/>
          </a:xfrm>
        </p:grpSpPr>
        <p:grpSp>
          <p:nvGrpSpPr>
            <p:cNvPr id="2" name="组合 1"/>
            <p:cNvGrpSpPr/>
            <p:nvPr/>
          </p:nvGrpSpPr>
          <p:grpSpPr>
            <a:xfrm>
              <a:off x="12054" y="3684"/>
              <a:ext cx="2190" cy="725"/>
              <a:chOff x="2385" y="2869"/>
              <a:chExt cx="2190" cy="725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V="1">
                <a:off x="2902" y="3228"/>
                <a:ext cx="1341" cy="6"/>
              </a:xfrm>
              <a:prstGeom prst="straightConnector1">
                <a:avLst/>
              </a:prstGeom>
              <a:ln w="38100">
                <a:solidFill>
                  <a:srgbClr val="1552D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2385" y="2869"/>
                <a:ext cx="635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O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074" y="2869"/>
                <a:ext cx="501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</a:p>
            </p:txBody>
          </p:sp>
        </p:grpSp>
        <p:cxnSp>
          <p:nvCxnSpPr>
            <p:cNvPr id="21" name="直接箭头连接符 20"/>
            <p:cNvCxnSpPr/>
            <p:nvPr/>
          </p:nvCxnSpPr>
          <p:spPr>
            <a:xfrm>
              <a:off x="13403" y="4998"/>
              <a:ext cx="668" cy="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3912" y="4643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T</a:t>
              </a:r>
              <a:endParaRPr lang="en-US" altLang="zh-CN" sz="2400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>
              <a:off x="12054" y="5794"/>
              <a:ext cx="660" cy="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0820" y="5367"/>
              <a:ext cx="127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μm</a:t>
              </a:r>
              <a:r>
                <a:rPr lang="en-US" altLang="zh-CN" sz="2400" i="1" baseline="-25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endParaRPr lang="zh-CN" altLang="en-US" sz="2400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827260" y="2338705"/>
            <a:ext cx="2160905" cy="1573530"/>
            <a:chOff x="15476" y="3683"/>
            <a:chExt cx="3403" cy="2478"/>
          </a:xfrm>
        </p:grpSpPr>
        <p:grpSp>
          <p:nvGrpSpPr>
            <p:cNvPr id="17" name="组合 16"/>
            <p:cNvGrpSpPr/>
            <p:nvPr/>
          </p:nvGrpSpPr>
          <p:grpSpPr>
            <a:xfrm>
              <a:off x="15476" y="3683"/>
              <a:ext cx="2131" cy="769"/>
              <a:chOff x="1253" y="2830"/>
              <a:chExt cx="2131" cy="769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flipH="1">
                <a:off x="1640" y="3234"/>
                <a:ext cx="1262" cy="0"/>
              </a:xfrm>
              <a:prstGeom prst="straightConnector1">
                <a:avLst/>
              </a:prstGeom>
              <a:ln w="38100">
                <a:solidFill>
                  <a:srgbClr val="1552D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2749" y="2874"/>
                <a:ext cx="635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O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53" y="2830"/>
                <a:ext cx="501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>
            <a:xfrm flipH="1">
              <a:off x="16078" y="5012"/>
              <a:ext cx="660" cy="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5605" y="4566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T</a:t>
              </a:r>
              <a:endParaRPr lang="en-US" altLang="zh-CN" sz="2400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17125" y="5722"/>
              <a:ext cx="668" cy="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7607" y="5437"/>
              <a:ext cx="127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μm</a:t>
              </a:r>
              <a:r>
                <a:rPr lang="en-US" altLang="zh-CN" sz="2400" i="1" baseline="-25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endParaRPr lang="zh-CN" altLang="en-US" sz="2400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044940" y="4183380"/>
            <a:ext cx="1551940" cy="1803400"/>
            <a:chOff x="14244" y="6588"/>
            <a:chExt cx="2444" cy="2840"/>
          </a:xfrm>
        </p:grpSpPr>
        <p:grpSp>
          <p:nvGrpSpPr>
            <p:cNvPr id="36" name="组合 35"/>
            <p:cNvGrpSpPr/>
            <p:nvPr/>
          </p:nvGrpSpPr>
          <p:grpSpPr>
            <a:xfrm>
              <a:off x="15863" y="6588"/>
              <a:ext cx="825" cy="2146"/>
              <a:chOff x="2597" y="2647"/>
              <a:chExt cx="825" cy="2146"/>
            </a:xfrm>
          </p:grpSpPr>
          <p:cxnSp>
            <p:nvCxnSpPr>
              <p:cNvPr id="33" name="直接箭头连接符 32"/>
              <p:cNvCxnSpPr/>
              <p:nvPr/>
            </p:nvCxnSpPr>
            <p:spPr>
              <a:xfrm>
                <a:off x="2902" y="3234"/>
                <a:ext cx="19" cy="1251"/>
              </a:xfrm>
              <a:prstGeom prst="straightConnector1">
                <a:avLst/>
              </a:prstGeom>
              <a:ln w="38100">
                <a:solidFill>
                  <a:srgbClr val="1552D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2597" y="2647"/>
                <a:ext cx="635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O</a:t>
                </a: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921" y="4068"/>
                <a:ext cx="501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4244" y="7313"/>
              <a:ext cx="1618" cy="2115"/>
              <a:chOff x="14244" y="7313"/>
              <a:chExt cx="1618" cy="2115"/>
            </a:xfrm>
          </p:grpSpPr>
          <p:cxnSp>
            <p:nvCxnSpPr>
              <p:cNvPr id="30" name="直接箭头连接符 29"/>
              <p:cNvCxnSpPr/>
              <p:nvPr/>
            </p:nvCxnSpPr>
            <p:spPr>
              <a:xfrm>
                <a:off x="14756" y="8298"/>
                <a:ext cx="8" cy="7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14244" y="8704"/>
                <a:ext cx="1031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3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g</a:t>
                </a:r>
                <a:endParaRPr lang="zh-CN" altLang="en-US" sz="2400" i="1" baseline="-25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V="1">
                <a:off x="15311" y="7804"/>
                <a:ext cx="12" cy="6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15068" y="7313"/>
                <a:ext cx="795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2T</a:t>
                </a:r>
                <a:endParaRPr lang="en-US" altLang="zh-CN" sz="2400" baseline="-25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3545840" y="3642995"/>
            <a:ext cx="2853690" cy="1136015"/>
            <a:chOff x="5584" y="5737"/>
            <a:chExt cx="4494" cy="1789"/>
          </a:xfrm>
        </p:grpSpPr>
        <p:sp>
          <p:nvSpPr>
            <p:cNvPr id="12" name="文本框 11"/>
            <p:cNvSpPr txBox="1"/>
            <p:nvPr/>
          </p:nvSpPr>
          <p:spPr>
            <a:xfrm>
              <a:off x="6268" y="5928"/>
              <a:ext cx="3811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tx2"/>
                  </a:solidFill>
                  <a:latin typeface="华文楷体" panose="02010600040101010101" charset="-122"/>
                  <a:ea typeface="华文楷体" panose="02010600040101010101" charset="-122"/>
                </a:rPr>
                <a:t>三个方程，四个未知数。需找新的等式或方程。</a:t>
              </a:r>
            </a:p>
          </p:txBody>
        </p:sp>
        <p:sp>
          <p:nvSpPr>
            <p:cNvPr id="53" name="右大括号 52"/>
            <p:cNvSpPr/>
            <p:nvPr/>
          </p:nvSpPr>
          <p:spPr>
            <a:xfrm>
              <a:off x="5584" y="5737"/>
              <a:ext cx="537" cy="178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35890" y="4885690"/>
            <a:ext cx="5694680" cy="521970"/>
            <a:chOff x="214" y="7694"/>
            <a:chExt cx="8968" cy="822"/>
          </a:xfrm>
        </p:grpSpPr>
        <p:sp>
          <p:nvSpPr>
            <p:cNvPr id="54" name="文本框 53"/>
            <p:cNvSpPr txBox="1"/>
            <p:nvPr/>
          </p:nvSpPr>
          <p:spPr>
            <a:xfrm>
              <a:off x="214" y="7694"/>
              <a:ext cx="590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A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、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B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、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C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具有位移关系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:</a:t>
              </a:r>
            </a:p>
          </p:txBody>
        </p:sp>
        <p:graphicFrame>
          <p:nvGraphicFramePr>
            <p:cNvPr id="55" name="对象 5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392" y="7694"/>
            <a:ext cx="2790" cy="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r:id="rId11" imgW="787400" imgH="228600" progId="Equation.KSEE3">
                    <p:embed/>
                  </p:oleObj>
                </mc:Choice>
                <mc:Fallback>
                  <p:oleObj r:id="rId11" imgW="7874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392" y="7694"/>
                          <a:ext cx="2790" cy="8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组合 63"/>
          <p:cNvGrpSpPr/>
          <p:nvPr/>
        </p:nvGrpSpPr>
        <p:grpSpPr>
          <a:xfrm>
            <a:off x="1137285" y="5362575"/>
            <a:ext cx="4707255" cy="551815"/>
            <a:chOff x="1791" y="8445"/>
            <a:chExt cx="7413" cy="869"/>
          </a:xfrm>
        </p:grpSpPr>
        <p:sp>
          <p:nvSpPr>
            <p:cNvPr id="57" name="文本框 56"/>
            <p:cNvSpPr txBox="1"/>
            <p:nvPr/>
          </p:nvSpPr>
          <p:spPr>
            <a:xfrm>
              <a:off x="1791" y="8445"/>
              <a:ext cx="447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求二次导数，得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:</a:t>
              </a:r>
            </a:p>
          </p:txBody>
        </p:sp>
        <p:graphicFrame>
          <p:nvGraphicFramePr>
            <p:cNvPr id="59" name="对象 5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370" y="8504"/>
            <a:ext cx="2835" cy="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r:id="rId13" imgW="800100" imgH="228600" progId="Equation.KSEE3">
                    <p:embed/>
                  </p:oleObj>
                </mc:Choice>
                <mc:Fallback>
                  <p:oleObj r:id="rId13" imgW="8001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370" y="8504"/>
                          <a:ext cx="2835" cy="8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组合 64"/>
          <p:cNvGrpSpPr/>
          <p:nvPr/>
        </p:nvGrpSpPr>
        <p:grpSpPr>
          <a:xfrm>
            <a:off x="474980" y="5973445"/>
            <a:ext cx="8107045" cy="557530"/>
            <a:chOff x="748" y="9407"/>
            <a:chExt cx="12767" cy="878"/>
          </a:xfrm>
        </p:grpSpPr>
        <p:sp>
          <p:nvSpPr>
            <p:cNvPr id="61" name="文本框 60"/>
            <p:cNvSpPr txBox="1"/>
            <p:nvPr/>
          </p:nvSpPr>
          <p:spPr>
            <a:xfrm>
              <a:off x="748" y="9463"/>
              <a:ext cx="562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联立四个方程，得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:</a:t>
              </a:r>
            </a:p>
          </p:txBody>
        </p:sp>
        <p:graphicFrame>
          <p:nvGraphicFramePr>
            <p:cNvPr id="62" name="对象 6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685" y="9407"/>
            <a:ext cx="7830" cy="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" r:id="rId15" imgW="2209800" imgH="241300" progId="Equation.KSEE3">
                    <p:embed/>
                  </p:oleObj>
                </mc:Choice>
                <mc:Fallback>
                  <p:oleObj r:id="rId15" imgW="2209800" imgH="241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685" y="9407"/>
                          <a:ext cx="7830" cy="8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" name="对象 6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880600" y="6045518"/>
          <a:ext cx="1543050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r:id="rId17" imgW="685800" imgH="177165" progId="Equation.KSEE3">
                  <p:embed/>
                </p:oleObj>
              </mc:Choice>
              <mc:Fallback>
                <p:oleObj r:id="rId17" imgW="6858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880600" y="6045518"/>
                        <a:ext cx="1543050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5" grpId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936031524"/>
  <p:tag name="KSO_WM_UNIT_PLACING_PICTURE_USER_VIEWPORT" val="{&quot;height&quot;:5055,&quot;width&quot;:21240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521</Words>
  <Application>Microsoft Office PowerPoint</Application>
  <PresentationFormat>宽屏</PresentationFormat>
  <Paragraphs>68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华文楷体</vt:lpstr>
      <vt:lpstr>华文宋体</vt:lpstr>
      <vt:lpstr>微软雅黑</vt:lpstr>
      <vt:lpstr>Arial</vt:lpstr>
      <vt:lpstr>Times New Roman</vt:lpstr>
      <vt:lpstr>Wingdings</vt:lpstr>
      <vt:lpstr>Office 主题​​</vt:lpstr>
      <vt:lpstr>Equation.KSEE3</vt:lpstr>
      <vt:lpstr>Microsoft 公式 3.0</vt:lpstr>
      <vt:lpstr>MathType 6.0 Equation</vt:lpstr>
      <vt:lpstr>练习四 讲解</vt:lpstr>
      <vt:lpstr>练习四、第1题</vt:lpstr>
      <vt:lpstr>练习四、第2题</vt:lpstr>
      <vt:lpstr>练习四、第3题</vt:lpstr>
      <vt:lpstr>练习四、第4题</vt:lpstr>
      <vt:lpstr>练习四、第5题</vt:lpstr>
      <vt:lpstr>练习四、第6题</vt:lpstr>
      <vt:lpstr>练习四、第7题</vt:lpstr>
      <vt:lpstr>练习四、第8题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176</cp:revision>
  <dcterms:created xsi:type="dcterms:W3CDTF">2019-06-19T02:08:00Z</dcterms:created>
  <dcterms:modified xsi:type="dcterms:W3CDTF">2021-03-17T11:42:00Z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