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418" r:id="rId3"/>
    <p:sldId id="427" r:id="rId4"/>
    <p:sldId id="434" r:id="rId5"/>
    <p:sldId id="419" r:id="rId6"/>
    <p:sldId id="420" r:id="rId7"/>
    <p:sldId id="421" r:id="rId8"/>
    <p:sldId id="422" r:id="rId9"/>
    <p:sldId id="423" r:id="rId10"/>
    <p:sldId id="424" r:id="rId11"/>
    <p:sldId id="44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84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2021/3/24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6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2" Type="http://schemas.openxmlformats.org/officeDocument/2006/relationships/tags" Target="../tags/tag7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6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3.bin"/><Relationship Id="rId3" Type="http://schemas.openxmlformats.org/officeDocument/2006/relationships/tags" Target="../tags/tag74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1.wmf"/><Relationship Id="rId2" Type="http://schemas.openxmlformats.org/officeDocument/2006/relationships/tags" Target="../tags/tag73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76.xml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tags" Target="../tags/tag75.xml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tags" Target="../tags/tag6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tags" Target="../tags/tag6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385570"/>
            <a:ext cx="11010900" cy="4086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" y="634365"/>
            <a:ext cx="12013565" cy="443992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419080" y="2465705"/>
            <a:ext cx="694690" cy="582930"/>
            <a:chOff x="16408" y="3883"/>
            <a:chExt cx="1094" cy="918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16408" y="4644"/>
              <a:ext cx="1094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6894" y="3883"/>
              <a:ext cx="6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118215" y="3429635"/>
            <a:ext cx="739140" cy="553720"/>
            <a:chOff x="17509" y="5401"/>
            <a:chExt cx="1164" cy="87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7509" y="5401"/>
              <a:ext cx="477" cy="8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 rot="3240000">
              <a:off x="17910" y="5397"/>
              <a:ext cx="6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3995" y="2280920"/>
            <a:ext cx="9403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如图所示，设在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处油灰球粘附在滑块上后的速率为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v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，</a:t>
            </a: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设滑块下滑到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</a:rPr>
              <a:t>θ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处的速率为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u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995" y="3141345"/>
            <a:ext cx="682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在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处，由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动量守恒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得：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mv</a:t>
            </a:r>
            <a:r>
              <a:rPr lang="en-US" altLang="zh-CN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0 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= (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+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)</a:t>
            </a:r>
            <a:r>
              <a:rPr lang="en-US" altLang="zh-CN" sz="28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v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3995" y="3639185"/>
            <a:ext cx="87337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从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处下滑后，油灰球滑块系统只受到重力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P=(</a:t>
            </a:r>
            <a:r>
              <a:rPr lang="en-US" altLang="zh-CN" sz="2800" i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+</a:t>
            </a:r>
            <a:r>
              <a:rPr lang="en-US" altLang="zh-CN" sz="2800" i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)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g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和球面支撑力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作用。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始终垂直运动轨迹，不做功；只有重力做功，而重力是保守力，所以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机械能守恒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：</a:t>
            </a:r>
            <a:endParaRPr lang="zh-CN" altLang="en-US" sz="2800" i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86770" y="2500630"/>
            <a:ext cx="922020" cy="2128520"/>
            <a:chOff x="17302" y="3938"/>
            <a:chExt cx="1452" cy="3352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17408" y="5321"/>
              <a:ext cx="1" cy="126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476" y="4803"/>
              <a:ext cx="689" cy="5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7910" y="4174"/>
              <a:ext cx="6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302" y="6372"/>
              <a:ext cx="6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986" y="3938"/>
              <a:ext cx="7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321" y="6163"/>
              <a:ext cx="7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9255" y="4884420"/>
          <a:ext cx="10570845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7" imgW="4318000" imgH="393700" progId="Equation.KSEE3">
                  <p:embed/>
                </p:oleObj>
              </mc:Choice>
              <mc:Fallback>
                <p:oleObj r:id="rId7" imgW="4318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255" y="4884420"/>
                        <a:ext cx="10570845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00990" y="6297930"/>
            <a:ext cx="873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脱离球面瞬间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N=0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，由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圆周运动定律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得：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5586" y="6258560"/>
          <a:ext cx="485203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9" imgW="1981200" imgH="228600" progId="Equation.KSEE3">
                  <p:embed/>
                </p:oleObj>
              </mc:Choice>
              <mc:Fallback>
                <p:oleObj r:id="rId9" imgW="1981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5586" y="6258560"/>
                        <a:ext cx="485203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044065" y="5704205"/>
            <a:ext cx="6457950" cy="695325"/>
            <a:chOff x="6658" y="2682"/>
            <a:chExt cx="10170" cy="1095"/>
          </a:xfrm>
        </p:grpSpPr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516" y="2682"/>
            <a:ext cx="7312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r:id="rId11" imgW="2628900" imgH="393700" progId="Equation.KSEE3">
                    <p:embed/>
                  </p:oleObj>
                </mc:Choice>
                <mc:Fallback>
                  <p:oleObj r:id="rId11" imgW="26289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16" y="2682"/>
                          <a:ext cx="7312" cy="10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6658" y="2867"/>
              <a:ext cx="31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或</a:t>
              </a:r>
              <a:r>
                <a:rPr lang="zh-CN" altLang="en-US" sz="2400">
                  <a:solidFill>
                    <a:srgbClr val="00B050"/>
                  </a:solidFill>
                  <a:latin typeface="华文楷体" panose="02010600040101010101" charset="-122"/>
                  <a:ea typeface="华文楷体" panose="02010600040101010101" charset="-122"/>
                </a:rPr>
                <a:t>功能原理</a:t>
              </a:r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：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99305" y="590868"/>
          <a:ext cx="4004310" cy="213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7" imgW="1714500" imgH="914400" progId="Equation.KSEE3">
                  <p:embed/>
                </p:oleObj>
              </mc:Choice>
              <mc:Fallback>
                <p:oleObj r:id="rId7" imgW="1714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9305" y="590868"/>
                        <a:ext cx="4004310" cy="213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35660" y="2833370"/>
            <a:ext cx="9526270" cy="1073150"/>
            <a:chOff x="1277" y="4681"/>
            <a:chExt cx="15002" cy="1690"/>
          </a:xfrm>
        </p:grpSpPr>
        <p:sp>
          <p:nvSpPr>
            <p:cNvPr id="22" name="文本框 21"/>
            <p:cNvSpPr txBox="1"/>
            <p:nvPr/>
          </p:nvSpPr>
          <p:spPr>
            <a:xfrm>
              <a:off x="1277" y="5115"/>
              <a:ext cx="137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联立以上三个方程，解得：</a:t>
              </a:r>
            </a:p>
          </p:txBody>
        </p:sp>
        <p:graphicFrame>
          <p:nvGraphicFramePr>
            <p:cNvPr id="6" name="对象 -2147482587"/>
            <p:cNvGraphicFramePr>
              <a:graphicFrameLocks noChangeAspect="1"/>
            </p:cNvGraphicFramePr>
            <p:nvPr/>
          </p:nvGraphicFramePr>
          <p:xfrm>
            <a:off x="7963" y="4681"/>
            <a:ext cx="8316" cy="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r:id="rId9" imgW="2311400" imgH="469900" progId="Equation.3">
                    <p:embed/>
                  </p:oleObj>
                </mc:Choice>
                <mc:Fallback>
                  <p:oleObj r:id="rId9" imgW="2311400" imgH="4699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63" y="4681"/>
                          <a:ext cx="8316" cy="1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810895" y="3893185"/>
            <a:ext cx="7823835" cy="1303020"/>
            <a:chOff x="1277" y="6131"/>
            <a:chExt cx="12321" cy="2052"/>
          </a:xfrm>
        </p:grpSpPr>
        <p:sp>
          <p:nvSpPr>
            <p:cNvPr id="8" name="文本框 7"/>
            <p:cNvSpPr txBox="1"/>
            <p:nvPr/>
          </p:nvSpPr>
          <p:spPr>
            <a:xfrm>
              <a:off x="1277" y="6746"/>
              <a:ext cx="544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华文楷体" panose="02010600040101010101" charset="-122"/>
                  <a:ea typeface="华文楷体" panose="02010600040101010101" charset="-122"/>
                </a:rPr>
                <a:t>所以，脱离球面时：</a:t>
              </a:r>
            </a:p>
          </p:txBody>
        </p:sp>
        <p:graphicFrame>
          <p:nvGraphicFramePr>
            <p:cNvPr id="9" name="对象 -2147482587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6317" y="6131"/>
            <a:ext cx="7281" cy="2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r:id="rId11" imgW="1892300" imgH="533400" progId="Equation.3">
                    <p:embed/>
                  </p:oleObj>
                </mc:Choice>
                <mc:Fallback>
                  <p:oleObj r:id="rId11" imgW="1892300" imgH="5334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17" y="6131"/>
                          <a:ext cx="7281" cy="20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552450" y="5269865"/>
            <a:ext cx="10577830" cy="561340"/>
            <a:chOff x="870" y="8299"/>
            <a:chExt cx="16658" cy="884"/>
          </a:xfrm>
        </p:grpSpPr>
        <p:sp>
          <p:nvSpPr>
            <p:cNvPr id="100" name="文本框 99"/>
            <p:cNvSpPr txBox="1"/>
            <p:nvPr/>
          </p:nvSpPr>
          <p:spPr>
            <a:xfrm>
              <a:off x="870" y="8358"/>
              <a:ext cx="1308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7970"/>
              <a:r>
                <a:rPr 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若要在A处使物体脱离球面,则必须满足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:</a:t>
              </a:r>
              <a:r>
                <a:rPr 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  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18" name="对象 -2147482587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1223" y="8299"/>
            <a:ext cx="6305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r:id="rId13" imgW="1638300" imgH="228600" progId="Equation.3">
                    <p:embed/>
                  </p:oleObj>
                </mc:Choice>
                <mc:Fallback>
                  <p:oleObj r:id="rId13" imgW="1638300" imgH="2286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223" y="8299"/>
                          <a:ext cx="6305" cy="8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829945" y="5893435"/>
            <a:ext cx="8987155" cy="964565"/>
            <a:chOff x="1316" y="9071"/>
            <a:chExt cx="14153" cy="1519"/>
          </a:xfrm>
        </p:grpSpPr>
        <p:sp>
          <p:nvSpPr>
            <p:cNvPr id="101" name="文本框 100"/>
            <p:cNvSpPr txBox="1"/>
            <p:nvPr/>
          </p:nvSpPr>
          <p:spPr>
            <a:xfrm>
              <a:off x="1316" y="9419"/>
              <a:ext cx="800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indent="0"/>
              <a:r>
                <a:rPr lang="zh-CN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因此，油灰的速度至少应为： </a:t>
              </a:r>
              <a:r>
                <a:rPr lang="en-US" sz="28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 </a:t>
              </a:r>
              <a:endPara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20" name="对象 -2147482587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8772" y="9071"/>
            <a:ext cx="6697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r:id="rId15" imgW="1739900" imgH="393700" progId="Equation.3">
                    <p:embed/>
                  </p:oleObj>
                </mc:Choice>
                <mc:Fallback>
                  <p:oleObj r:id="rId15" imgW="1739900" imgH="3937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72" y="9071"/>
                          <a:ext cx="6697" cy="1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835660" y="148653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整理上述三个方程：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723900"/>
            <a:ext cx="11976100" cy="2675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" y="3411220"/>
            <a:ext cx="12083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视炮车和炮弹为系统。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发射前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系统受到的外力有：竖直方向的地面支撑力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N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向上和系统的重力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向下，二者平衡，即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N=P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；水平方向有发动机驱动力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驱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975" y="4249420"/>
            <a:ext cx="120834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发射过程中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，底火点燃弹体炸药发生爆炸，在爆炸力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爆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作用下，一方面使得弹头飞射出去，另一方面也对炮车产生巨大的冲击力，相应地，地面对炮车就有巨大的反冲力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反冲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，而且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反冲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&gt;&gt;P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，导致系统竖直方向合力不为零，所以系统</a:t>
            </a:r>
            <a:r>
              <a:rPr lang="zh-CN" altLang="en-US" sz="2800" u="sng">
                <a:latin typeface="华文楷体" panose="02010600040101010101" charset="-122"/>
                <a:ea typeface="华文楷体" panose="02010600040101010101" charset="-122"/>
                <a:sym typeface="+mn-ea"/>
              </a:rPr>
              <a:t>竖直方向动量不守恒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(</a:t>
            </a:r>
            <a:r>
              <a:rPr lang="zh-CN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爆炸是内力作用，如果系统自由，不受地面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“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限制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”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，则系统动量守恒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24510" y="2355215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260" y="5967730"/>
            <a:ext cx="12083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发射过程中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内力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爆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作用时间极短，而且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爆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&gt;&gt;F</a:t>
            </a:r>
            <a:r>
              <a:rPr lang="zh-CN" altLang="en-US" sz="28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驱动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，所以水平方向可以忽略唯一的外力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28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驱动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，因此</a:t>
            </a:r>
            <a:r>
              <a:rPr lang="zh-CN" altLang="en-US" sz="2800" u="sng">
                <a:latin typeface="华文楷体" panose="02010600040101010101" charset="-122"/>
                <a:ea typeface="华文楷体" panose="02010600040101010101" charset="-122"/>
                <a:sym typeface="+mn-ea"/>
              </a:rPr>
              <a:t>水平方向动量守恒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598170"/>
            <a:ext cx="12173585" cy="2746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800" y="3344545"/>
            <a:ext cx="11836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方法一：</a:t>
            </a:r>
            <a:r>
              <a:rPr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视木块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和斜面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为一系统，没有水平方向作用力，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动量守恒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。轻放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前系统动量为零，所以轻放后系统动量也为零。已知轻放后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动量为零，所以轻放后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动量也为零，即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静止不动。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670" y="4888865"/>
            <a:ext cx="118364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方法二，整体受力分析法：</a:t>
            </a:r>
            <a:r>
              <a:rPr 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视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为整体，没有受到水平方向作用力，轻放前后不改变整体的水平运动状态。轻放前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、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静止，即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“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质心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”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静止，所以轻放后质心也静止。又轻放后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相对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静止，所以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都静止。（涉及质心概念，可学过之后再掌握）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4510" y="1522730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3" name="矩形 2"/>
          <p:cNvSpPr/>
          <p:nvPr/>
        </p:nvSpPr>
        <p:spPr>
          <a:xfrm>
            <a:off x="153670" y="4888865"/>
            <a:ext cx="11836400" cy="1927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598170"/>
            <a:ext cx="12173585" cy="2746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29355"/>
            <a:ext cx="123069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zh-CN" sz="3200">
                <a:latin typeface="华文楷体" panose="02010600040101010101" charset="-122"/>
                <a:ea typeface="华文楷体" panose="02010600040101010101" charset="-122"/>
              </a:rPr>
              <a:t>）斜面</a:t>
            </a:r>
            <a:r>
              <a:rPr lang="en-US" altLang="zh-CN" sz="3200" i="1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只能在水平面内移动，所以只需要考虑斜面受到的水平方向的力。如图所示，建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ox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轴。（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重力、地面对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支撑力都垂直水平面，不用考虑；（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3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）地面光滑，不用考虑地面摩擦力。（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）需要考虑的有：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的正压力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和斜面受到的摩擦力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。（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）对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受力分析有：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'=mgsin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θ=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N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'=mgcos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θ=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N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6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）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水平方向的合力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en-US" altLang="zh-CN" sz="3200" i="1" baseline="-250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3200" baseline="-25000">
                <a:latin typeface="华文楷体" panose="02010600040101010101" charset="-122"/>
                <a:ea typeface="华文楷体" panose="02010600040101010101" charset="-122"/>
              </a:rPr>
              <a:t>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=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N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sin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θ-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f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cos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=mgcos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sin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θ-mgsinθ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cos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θ=0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329045" y="922655"/>
            <a:ext cx="5256530" cy="2806065"/>
            <a:chOff x="9967" y="1453"/>
            <a:chExt cx="8278" cy="4419"/>
          </a:xfrm>
        </p:grpSpPr>
        <p:cxnSp>
          <p:nvCxnSpPr>
            <p:cNvPr id="33" name="直接箭头连接符 32"/>
            <p:cNvCxnSpPr/>
            <p:nvPr/>
          </p:nvCxnSpPr>
          <p:spPr>
            <a:xfrm flipH="1">
              <a:off x="15242" y="4095"/>
              <a:ext cx="1215" cy="5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6457" y="4095"/>
              <a:ext cx="517" cy="1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16653" y="3202"/>
              <a:ext cx="24" cy="98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16255" y="2140"/>
              <a:ext cx="422" cy="106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6677" y="2854"/>
              <a:ext cx="790" cy="34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310" y="1453"/>
            <a:ext cx="945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r:id="rId5" imgW="254000" imgH="254000" progId="Equation.KSEE3">
                    <p:embed/>
                  </p:oleObj>
                </mc:Choice>
                <mc:Fallback>
                  <p:oleObj r:id="rId5" imgW="2540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310" y="1453"/>
                          <a:ext cx="945" cy="9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974" y="4928"/>
            <a:ext cx="804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7" imgW="215900" imgH="254000" progId="Equation.KSEE3">
                    <p:embed/>
                  </p:oleObj>
                </mc:Choice>
                <mc:Fallback>
                  <p:oleObj r:id="rId7" imgW="215900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974" y="4928"/>
                          <a:ext cx="804" cy="9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677" y="3431"/>
            <a:ext cx="899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r:id="rId9" imgW="241300" imgH="203200" progId="Equation.KSEE3">
                    <p:embed/>
                  </p:oleObj>
                </mc:Choice>
                <mc:Fallback>
                  <p:oleObj r:id="rId9" imgW="2413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677" y="3431"/>
                          <a:ext cx="899" cy="7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347" y="2209"/>
            <a:ext cx="898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11" imgW="241300" imgH="266700" progId="Equation.KSEE3">
                    <p:embed/>
                  </p:oleObj>
                </mc:Choice>
                <mc:Fallback>
                  <p:oleObj r:id="rId11" imgW="241300" imgH="266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47" y="2209"/>
                          <a:ext cx="898" cy="9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500" y="4187"/>
            <a:ext cx="474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13" imgW="127000" imgH="177165" progId="Equation.KSEE3">
                    <p:embed/>
                  </p:oleObj>
                </mc:Choice>
                <mc:Fallback>
                  <p:oleObj r:id="rId13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500" y="4187"/>
                          <a:ext cx="474" cy="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组合 28"/>
            <p:cNvGrpSpPr/>
            <p:nvPr/>
          </p:nvGrpSpPr>
          <p:grpSpPr>
            <a:xfrm>
              <a:off x="9967" y="4319"/>
              <a:ext cx="3182" cy="725"/>
              <a:chOff x="11993" y="3468"/>
              <a:chExt cx="3182" cy="725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 flipV="1">
                <a:off x="12571" y="3828"/>
                <a:ext cx="2215" cy="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1993" y="3468"/>
                <a:ext cx="63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674" y="3468"/>
                <a:ext cx="50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aphicFrame>
          <p:nvGraphicFramePr>
            <p:cNvPr id="27" name="对象 2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044" y="4624"/>
            <a:ext cx="757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15" imgW="203200" imgH="266700" progId="Equation.KSEE3">
                    <p:embed/>
                  </p:oleObj>
                </mc:Choice>
                <mc:Fallback>
                  <p:oleObj r:id="rId15" imgW="203200" imgH="266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044" y="4624"/>
                          <a:ext cx="757" cy="9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/>
          <p:cNvSpPr txBox="1"/>
          <p:nvPr/>
        </p:nvSpPr>
        <p:spPr>
          <a:xfrm>
            <a:off x="524510" y="1522730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86200" y="12827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方法三，隔离物体受力分析法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46430"/>
            <a:ext cx="12078970" cy="284035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13645" y="278130"/>
            <a:ext cx="402590" cy="3380740"/>
            <a:chOff x="4200" y="3795"/>
            <a:chExt cx="634" cy="5324"/>
          </a:xfrm>
        </p:grpSpPr>
        <p:cxnSp>
          <p:nvCxnSpPr>
            <p:cNvPr id="36" name="直接箭头连接符 35"/>
            <p:cNvCxnSpPr/>
            <p:nvPr/>
          </p:nvCxnSpPr>
          <p:spPr>
            <a:xfrm flipH="1" flipV="1">
              <a:off x="4498" y="4684"/>
              <a:ext cx="7" cy="38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200" y="8395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27" y="3795"/>
              <a:ext cx="5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4310" y="4508500"/>
            <a:ext cx="11802745" cy="962025"/>
            <a:chOff x="306" y="7100"/>
            <a:chExt cx="18587" cy="1515"/>
          </a:xfrm>
        </p:grpSpPr>
        <p:sp>
          <p:nvSpPr>
            <p:cNvPr id="4" name="文本框 3"/>
            <p:cNvSpPr txBox="1"/>
            <p:nvPr/>
          </p:nvSpPr>
          <p:spPr>
            <a:xfrm>
              <a:off x="306" y="7112"/>
              <a:ext cx="18587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设人向上爬时，人和气球相对地面的速度分别为   和    ，又人相对气球速度为  ，根据相对运动有：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125" y="7100"/>
            <a:ext cx="740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公式" r:id="rId5" imgW="203200" imgH="228600" progId="Equation.3">
                    <p:embed/>
                  </p:oleObj>
                </mc:Choice>
                <mc:Fallback>
                  <p:oleObj name="公式" r:id="rId5" imgW="203200" imgH="228600" progId="Equation.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25" y="7100"/>
                          <a:ext cx="740" cy="8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103" y="7109"/>
            <a:ext cx="740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r:id="rId7" imgW="203200" imgH="228600" progId="Equation.KSEE3">
                    <p:embed/>
                  </p:oleObj>
                </mc:Choice>
                <mc:Fallback>
                  <p:oleObj r:id="rId7" imgW="2032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103" y="7109"/>
                          <a:ext cx="740" cy="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39" y="7872"/>
            <a:ext cx="463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r:id="rId9" imgW="127000" imgH="177165" progId="Equation.KSEE3">
                    <p:embed/>
                  </p:oleObj>
                </mc:Choice>
                <mc:Fallback>
                  <p:oleObj r:id="rId9" imgW="1270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39" y="7872"/>
                          <a:ext cx="463" cy="6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258895"/>
                </p:ext>
              </p:extLst>
            </p:nvPr>
          </p:nvGraphicFramePr>
          <p:xfrm>
            <a:off x="6715" y="7778"/>
            <a:ext cx="2778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公式" r:id="rId11" imgW="761760" imgH="228600" progId="Equation.3">
                    <p:embed/>
                  </p:oleObj>
                </mc:Choice>
                <mc:Fallback>
                  <p:oleObj name="公式" r:id="rId11" imgW="761760" imgH="228600" progId="Equation.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15" y="7778"/>
                          <a:ext cx="2778" cy="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283210" y="3581400"/>
            <a:ext cx="118027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起初时气球和人均相对于地面静止，说明气球的浮力等于气球和人的重力，整个系统受力平衡，所以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系统动量守恒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。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如图所示，建坐标系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Oy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轴。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6210" y="5470525"/>
            <a:ext cx="5645150" cy="532130"/>
            <a:chOff x="246" y="8615"/>
            <a:chExt cx="8890" cy="838"/>
          </a:xfrm>
        </p:grpSpPr>
        <p:sp>
          <p:nvSpPr>
            <p:cNvPr id="5" name="文本框 4"/>
            <p:cNvSpPr txBox="1"/>
            <p:nvPr/>
          </p:nvSpPr>
          <p:spPr>
            <a:xfrm>
              <a:off x="246" y="8615"/>
              <a:ext cx="616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根据动量守恒定律：</a:t>
              </a:r>
            </a:p>
          </p:txBody>
        </p: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574" y="8615"/>
            <a:ext cx="3563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r:id="rId13" imgW="977900" imgH="228600" progId="Equation.KSEE3">
                    <p:embed/>
                  </p:oleObj>
                </mc:Choice>
                <mc:Fallback>
                  <p:oleObj r:id="rId13" imgW="9779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74" y="8615"/>
                          <a:ext cx="3563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283210" y="5911850"/>
            <a:ext cx="10508615" cy="946150"/>
            <a:chOff x="446" y="9310"/>
            <a:chExt cx="16549" cy="1490"/>
          </a:xfrm>
        </p:grpSpPr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091" y="9310"/>
            <a:ext cx="9905" cy="1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r:id="rId15" imgW="2717800" imgH="405765" progId="Equation.KSEE3">
                    <p:embed/>
                  </p:oleObj>
                </mc:Choice>
                <mc:Fallback>
                  <p:oleObj r:id="rId15" imgW="2717800" imgH="4057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091" y="9310"/>
                          <a:ext cx="9905" cy="14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/>
            <p:cNvSpPr txBox="1"/>
            <p:nvPr/>
          </p:nvSpPr>
          <p:spPr>
            <a:xfrm>
              <a:off x="446" y="9644"/>
              <a:ext cx="631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联立以上两个方程，得：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24510" y="2005330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4" grpId="2"/>
      <p:bldP spid="30" grpId="1"/>
      <p:bldP spid="3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" y="723900"/>
            <a:ext cx="11989435" cy="18002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1455" y="2760980"/>
            <a:ext cx="11802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视炮弹为一系统，总质量为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，设炸裂前瞬间速度为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（向前为正方向）。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455" y="3370580"/>
            <a:ext cx="7294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系统受外力即重力作用，所以总动量不守恒。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64465" y="4015105"/>
            <a:ext cx="118960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但是系统水平方向不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受外力作用，因此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水平方向动量守恒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。设炸裂后向前飞行的部分速度为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，则：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mv = (m/2)·0+(m/2)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，得到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'=2v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。又炸裂与否落地时间一样，所以飞行距离变为两倍。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24510" y="2005330"/>
            <a:ext cx="601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4" grpId="2"/>
      <p:bldP spid="3" grpId="0"/>
      <p:bldP spid="4" grpId="0"/>
      <p:bldP spid="30" grpId="1"/>
      <p:bldP spid="3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" y="723900"/>
            <a:ext cx="12080875" cy="1283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5960" y="2186940"/>
            <a:ext cx="1120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静止的原子核动量为零。原子核衰变，没有外力作用，所以动量守恒。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49140" y="3416300"/>
            <a:ext cx="1253490" cy="1450975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549140" y="4867275"/>
            <a:ext cx="848995" cy="742315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789930" y="3449320"/>
            <a:ext cx="848995" cy="742315"/>
          </a:xfrm>
          <a:prstGeom prst="straightConnector1">
            <a:avLst/>
          </a:prstGeom>
          <a:ln w="50800"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423535" y="4171315"/>
            <a:ext cx="1253490" cy="1450975"/>
          </a:xfrm>
          <a:prstGeom prst="straightConnector1">
            <a:avLst/>
          </a:prstGeom>
          <a:ln w="50800"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567555" y="4197985"/>
            <a:ext cx="2061845" cy="670560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505710" y="4868545"/>
            <a:ext cx="2061845" cy="67056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85060" y="3190240"/>
          <a:ext cx="3038475" cy="6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1054100" imgH="228600" progId="Equation.KSEE3">
                  <p:embed/>
                </p:oleObj>
              </mc:Choice>
              <mc:Fallback>
                <p:oleObj r:id="rId5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5060" y="3190240"/>
                        <a:ext cx="3038475" cy="65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5775" y="5770880"/>
          <a:ext cx="3138170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7" imgW="1066800" imgH="228600" progId="Equation.KSEE3">
                  <p:embed/>
                </p:oleObj>
              </mc:Choice>
              <mc:Fallback>
                <p:oleObj r:id="rId7" imgW="1066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5775" y="5770880"/>
                        <a:ext cx="3138170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77355" y="3773805"/>
          <a:ext cx="3077210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9" imgW="1054100" imgH="228600" progId="Equation.KSEE3">
                  <p:embed/>
                </p:oleObj>
              </mc:Choice>
              <mc:Fallback>
                <p:oleObj r:id="rId9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7355" y="3773805"/>
                        <a:ext cx="3077210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260600" y="1424305"/>
            <a:ext cx="31629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1.37×10</a:t>
            </a:r>
            <a:r>
              <a:rPr lang="en-US" altLang="zh-CN" sz="3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kg·m/s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" y="609600"/>
            <a:ext cx="11947525" cy="14084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4310" y="2105025"/>
            <a:ext cx="11802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令行驶向前的方向为正方向。设抛出两物体后船的速率为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，则相对地面，向前、向后抛出的物体的速率分别为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+u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和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v'-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u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。由动量守恒定律：</a:t>
            </a:r>
          </a:p>
          <a:p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Mv 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= (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-2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 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+ 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+u) + 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v'-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u)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，可以得到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v=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 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</a:p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所以动量守恒定律可以写成：</a:t>
            </a:r>
            <a:endParaRPr lang="en-US" altLang="zh-CN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Mv 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= (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-2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 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+ 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+u) + 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(</a:t>
            </a:r>
            <a:r>
              <a:rPr lang="en-US" altLang="zh-CN" sz="36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v-</a:t>
            </a:r>
            <a:r>
              <a:rPr lang="en-US" altLang="zh-CN" sz="36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u)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635000"/>
            <a:ext cx="11918315" cy="3763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070" y="2840990"/>
            <a:ext cx="76168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设子弹穿出瞬间，物体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获得一个速率为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v'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3900" y="3314700"/>
            <a:ext cx="88785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视子弹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和物体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为一系统。子弹穿射期间水平方向不受外力作用，所以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动量守恒：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 +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v'</a:t>
            </a:r>
          </a:p>
          <a:p>
            <a:pPr algn="l"/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得：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' =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)/M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，代入数值得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'=47/15=3.13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(m/s)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3900" y="4698365"/>
            <a:ext cx="10951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设绳子的拉力（张力）为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，由圆周运动有：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T - Mg = Mv'</a:t>
            </a:r>
            <a:r>
              <a:rPr lang="en-US" altLang="zh-CN" sz="2800" i="1" baseline="30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/l</a:t>
            </a:r>
            <a:endParaRPr lang="en-US" altLang="zh-CN" sz="2800" i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所以，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(g +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v'</a:t>
            </a:r>
            <a:r>
              <a:rPr lang="en-US" altLang="zh-CN" sz="2800" i="1" baseline="30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/l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。代入数值，得：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= 26.5 N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6070" y="5651500"/>
            <a:ext cx="1210183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设子弹在穿透过程中受到的冲量为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有动量定理得：</a:t>
            </a:r>
          </a:p>
          <a:p>
            <a:pPr algn="l"/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 -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mv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。代入数值，得：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= -4.7 Ns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。（负号表示冲量方向与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相反）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4875055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4875055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487505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1062</Words>
  <Application>Microsoft Office PowerPoint</Application>
  <PresentationFormat>宽屏</PresentationFormat>
  <Paragraphs>63</Paragraphs>
  <Slides>11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305</cp:revision>
  <dcterms:created xsi:type="dcterms:W3CDTF">2019-06-19T02:08:00Z</dcterms:created>
  <dcterms:modified xsi:type="dcterms:W3CDTF">2021-03-24T12:38:33Z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