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434" r:id="rId3"/>
    <p:sldId id="418" r:id="rId4"/>
    <p:sldId id="427" r:id="rId5"/>
    <p:sldId id="419" r:id="rId6"/>
    <p:sldId id="420" r:id="rId7"/>
    <p:sldId id="421" r:id="rId8"/>
    <p:sldId id="422" r:id="rId9"/>
    <p:sldId id="423" r:id="rId10"/>
    <p:sldId id="443" r:id="rId11"/>
    <p:sldId id="4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72"/>
      </p:cViewPr>
      <p:guideLst>
        <p:guide orient="horz" pos="21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2021/3/31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4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9.bin"/><Relationship Id="rId2" Type="http://schemas.openxmlformats.org/officeDocument/2006/relationships/tags" Target="../tags/tag7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7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1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5.xml"/><Relationship Id="rId7" Type="http://schemas.openxmlformats.org/officeDocument/2006/relationships/image" Target="../media/image2.wmf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5.wmf"/><Relationship Id="rId2" Type="http://schemas.openxmlformats.org/officeDocument/2006/relationships/tags" Target="../tags/tag6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6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2" Type="http://schemas.openxmlformats.org/officeDocument/2006/relationships/tags" Target="../tags/tag7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09700"/>
            <a:ext cx="10972800" cy="4038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0"/>
            <a:ext cx="586803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88010"/>
            <a:ext cx="12091035" cy="288353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9105" y="3042920"/>
          <a:ext cx="867029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5" imgW="3086100" imgH="419100" progId="Equation.KSEE3">
                  <p:embed/>
                </p:oleObj>
              </mc:Choice>
              <mc:Fallback>
                <p:oleObj r:id="rId5" imgW="3086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105" y="3042920"/>
                        <a:ext cx="8670290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9106" y="4329748"/>
          <a:ext cx="6920230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7" imgW="2463165" imgH="393700" progId="Equation.KSEE3">
                  <p:embed/>
                </p:oleObj>
              </mc:Choice>
              <mc:Fallback>
                <p:oleObj r:id="rId7" imgW="24631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9106" y="4329748"/>
                        <a:ext cx="6920230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37983" y="5647373"/>
          <a:ext cx="7279005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9" imgW="2590800" imgH="393700" progId="Equation.KSEE3">
                  <p:embed/>
                </p:oleObj>
              </mc:Choice>
              <mc:Fallback>
                <p:oleObj r:id="rId9" imgW="2590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7983" y="5647373"/>
                        <a:ext cx="7279005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354695" y="1472565"/>
            <a:ext cx="3355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Wy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，即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第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题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723900"/>
            <a:ext cx="12204065" cy="92583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83130" y="1649730"/>
          <a:ext cx="7486015" cy="241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5" imgW="3148965" imgH="1016000" progId="Equation.KSEE3">
                  <p:embed/>
                </p:oleObj>
              </mc:Choice>
              <mc:Fallback>
                <p:oleObj r:id="rId5" imgW="3148965" imgH="1016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3130" y="1649730"/>
                        <a:ext cx="7486015" cy="241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15" y="3684905"/>
            <a:ext cx="14516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怎么求这个积分？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1000" y="4065270"/>
          <a:ext cx="10354945" cy="118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7" imgW="3657600" imgH="419100" progId="Equation.KSEE3">
                  <p:embed/>
                </p:oleObj>
              </mc:Choice>
              <mc:Fallback>
                <p:oleObj r:id="rId7" imgW="3657600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000" y="4065270"/>
                        <a:ext cx="10354945" cy="118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78710" y="5096510"/>
            <a:ext cx="8898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注意积分变量变换了，积分上下限要跟随变化。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415" y="5705475"/>
            <a:ext cx="10981055" cy="1151890"/>
            <a:chOff x="29" y="8985"/>
            <a:chExt cx="17293" cy="1814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18" y="8985"/>
            <a:ext cx="15005" cy="1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r:id="rId9" imgW="3365500" imgH="393700" progId="Equation.KSEE3">
                    <p:embed/>
                  </p:oleObj>
                </mc:Choice>
                <mc:Fallback>
                  <p:oleObj r:id="rId9" imgW="33655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18" y="8985"/>
                          <a:ext cx="15005" cy="17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" y="9105"/>
              <a:ext cx="2001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另一方法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54050"/>
            <a:ext cx="12172950" cy="27520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805" y="281305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4495" y="132080"/>
            <a:ext cx="3990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方法一：利用动能定理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2245" y="3590925"/>
          <a:ext cx="1123823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6" imgW="4165600" imgH="685800" progId="Equation.KSEE3">
                  <p:embed/>
                </p:oleObj>
              </mc:Choice>
              <mc:Fallback>
                <p:oleObj r:id="rId6" imgW="41656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245" y="3590925"/>
                        <a:ext cx="1123823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335" y="5760085"/>
          <a:ext cx="9967595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8" imgW="3581400" imgH="393700" progId="Equation.KSEE3">
                  <p:embed/>
                </p:oleObj>
              </mc:Choice>
              <mc:Fallback>
                <p:oleObj r:id="rId8" imgW="3581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335" y="5760085"/>
                        <a:ext cx="9967595" cy="109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54050"/>
            <a:ext cx="12172950" cy="275209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395" y="3496945"/>
          <a:ext cx="11967210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6" imgW="5346065" imgH="1270000" progId="Equation.KSEE3">
                  <p:embed/>
                </p:oleObj>
              </mc:Choice>
              <mc:Fallback>
                <p:oleObj r:id="rId6" imgW="5346065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395" y="3496945"/>
                        <a:ext cx="11967210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3230245" y="6343650"/>
            <a:ext cx="24104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759190" y="6403975"/>
            <a:ext cx="730885" cy="6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25805" y="281305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4495" y="132080"/>
            <a:ext cx="3990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方法二：利用功的定义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" y="631190"/>
            <a:ext cx="12174220" cy="441198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3696" y="1229360"/>
          <a:ext cx="773684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2679700" imgH="228600" progId="Equation.KSEE3">
                  <p:embed/>
                </p:oleObj>
              </mc:Choice>
              <mc:Fallback>
                <p:oleObj r:id="rId5" imgW="2679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3696" y="1229360"/>
                        <a:ext cx="7736840" cy="65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73880" y="2033905"/>
            <a:ext cx="780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如果加速度不变，那么速度也不变，与加速前进矛盾。错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2945" y="2643505"/>
            <a:ext cx="780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加速前进，即速度不断增大，所以要求加速度减小。正确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5805" y="259588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3630" y="3672205"/>
          <a:ext cx="4258945" cy="180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2005965" imgH="850900" progId="Equation.KSEE3">
                  <p:embed/>
                </p:oleObj>
              </mc:Choice>
              <mc:Fallback>
                <p:oleObj r:id="rId7" imgW="2005965" imgH="850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3630" y="3672205"/>
                        <a:ext cx="4258945" cy="180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697855" y="3325495"/>
            <a:ext cx="505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错。正确是：加速度与速度成反比。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625" y="5043170"/>
          <a:ext cx="9817735" cy="181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9" imgW="4406900" imgH="812800" progId="Equation.KSEE3">
                  <p:embed/>
                </p:oleObj>
              </mc:Choice>
              <mc:Fallback>
                <p:oleObj r:id="rId9" imgW="4406900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625" y="5043170"/>
                        <a:ext cx="9817735" cy="181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723900"/>
            <a:ext cx="8039100" cy="278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8815" y="3823335"/>
            <a:ext cx="7317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ABD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三个选项，举个反例：匀速率圆周运动！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4200" y="4662805"/>
            <a:ext cx="10168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选项，                  ，要么受力为零，要么时</a:t>
            </a: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间为零，不管是哪一种可能，做功都为零。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52015" y="2369185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95320" y="4549140"/>
          <a:ext cx="1597025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558800" imgH="279400" progId="Equation.KSEE3">
                  <p:embed/>
                </p:oleObj>
              </mc:Choice>
              <mc:Fallback>
                <p:oleObj r:id="rId5" imgW="558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5320" y="4549140"/>
                        <a:ext cx="1597025" cy="79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95630"/>
            <a:ext cx="12135485" cy="8858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143125" y="2099310"/>
            <a:ext cx="6331585" cy="521970"/>
            <a:chOff x="3375" y="3306"/>
            <a:chExt cx="9971" cy="822"/>
          </a:xfrm>
        </p:grpSpPr>
        <p:sp>
          <p:nvSpPr>
            <p:cNvPr id="5" name="文本框 4"/>
            <p:cNvSpPr txBox="1"/>
            <p:nvPr/>
          </p:nvSpPr>
          <p:spPr>
            <a:xfrm>
              <a:off x="3375" y="3306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根据动能定理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：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874" y="3344"/>
            <a:ext cx="5473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r:id="rId5" imgW="1587500" imgH="215900" progId="Equation.KSEE3">
                    <p:embed/>
                  </p:oleObj>
                </mc:Choice>
                <mc:Fallback>
                  <p:oleObj r:id="rId5" imgW="1587500" imgH="2159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74" y="3344"/>
                          <a:ext cx="5473" cy="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143125" y="3168015"/>
            <a:ext cx="9530080" cy="1386840"/>
            <a:chOff x="3375" y="4989"/>
            <a:chExt cx="15008" cy="2184"/>
          </a:xfrm>
        </p:grpSpPr>
        <p:sp>
          <p:nvSpPr>
            <p:cNvPr id="4" name="文本框 3"/>
            <p:cNvSpPr txBox="1"/>
            <p:nvPr/>
          </p:nvSpPr>
          <p:spPr>
            <a:xfrm>
              <a:off x="3375" y="4989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根据功的定义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：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95" y="6009"/>
            <a:ext cx="13088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r:id="rId7" imgW="3148965" imgH="279400" progId="Equation.KSEE3">
                    <p:embed/>
                  </p:oleObj>
                </mc:Choice>
                <mc:Fallback>
                  <p:oleObj r:id="rId7" imgW="3148965" imgH="2794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95" y="6009"/>
                          <a:ext cx="13088" cy="11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/>
          <p:nvPr/>
        </p:nvGraphicFramePr>
        <p:xfrm>
          <a:off x="2501265" y="4965700"/>
          <a:ext cx="9171940" cy="61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9" imgW="5389245" imgH="558165" progId="Equation.KSEE3">
                  <p:embed/>
                </p:oleObj>
              </mc:Choice>
              <mc:Fallback>
                <p:oleObj r:id="rId9" imgW="5389245" imgH="55816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265" y="4965700"/>
                        <a:ext cx="9171940" cy="61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15785" y="958215"/>
            <a:ext cx="747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12J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" y="585470"/>
            <a:ext cx="12078335" cy="1460500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098008841"/>
              </p:ext>
            </p:extLst>
          </p:nvPr>
        </p:nvGraphicFramePr>
        <p:xfrm>
          <a:off x="548640" y="1545590"/>
          <a:ext cx="145542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885825" imgH="989965" progId="Equation.KSEE3">
                  <p:embed/>
                </p:oleObj>
              </mc:Choice>
              <mc:Fallback>
                <p:oleObj r:id="rId5" imgW="885825" imgH="9899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" y="1545590"/>
                        <a:ext cx="145542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8110" y="2642235"/>
            <a:ext cx="11868150" cy="3689985"/>
            <a:chOff x="186" y="4161"/>
            <a:chExt cx="18690" cy="5811"/>
          </a:xfrm>
        </p:grpSpPr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552" y="4161"/>
            <a:ext cx="15324" cy="5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7" imgW="3416300" imgH="1295400" progId="Equation.KSEE3">
                    <p:embed/>
                  </p:oleObj>
                </mc:Choice>
                <mc:Fallback>
                  <p:oleObj r:id="rId7" imgW="3416300" imgH="1295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52" y="4161"/>
                          <a:ext cx="15324" cy="58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661" y="5134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动能定理：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6" y="6655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动能的定义：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2" y="8405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功的定义：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10235"/>
            <a:ext cx="12059920" cy="917575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84130" y="500380"/>
            <a:ext cx="1774825" cy="1379855"/>
            <a:chOff x="16038" y="788"/>
            <a:chExt cx="2795" cy="2173"/>
          </a:xfrm>
        </p:grpSpPr>
        <p:sp>
          <p:nvSpPr>
            <p:cNvPr id="3" name="圆角矩形 2"/>
            <p:cNvSpPr/>
            <p:nvPr/>
          </p:nvSpPr>
          <p:spPr>
            <a:xfrm>
              <a:off x="16038" y="788"/>
              <a:ext cx="1113" cy="9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17112" y="1762"/>
              <a:ext cx="417" cy="6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7425" y="2139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货物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70125" y="2907030"/>
            <a:ext cx="5162550" cy="574040"/>
            <a:chOff x="3375" y="3306"/>
            <a:chExt cx="8130" cy="904"/>
          </a:xfrm>
        </p:grpSpPr>
        <p:sp>
          <p:nvSpPr>
            <p:cNvPr id="7" name="文本框 6"/>
            <p:cNvSpPr txBox="1"/>
            <p:nvPr/>
          </p:nvSpPr>
          <p:spPr>
            <a:xfrm>
              <a:off x="3375" y="3306"/>
              <a:ext cx="64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只有摩擦力对货物做功：</a:t>
              </a:r>
            </a:p>
          </p:txBody>
        </p:sp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614" y="3306"/>
            <a:ext cx="1891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r:id="rId5" imgW="508000" imgH="241300" progId="Equation.KSEE3">
                    <p:embed/>
                  </p:oleObj>
                </mc:Choice>
                <mc:Fallback>
                  <p:oleObj r:id="rId5" imgW="508000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14" y="3306"/>
                          <a:ext cx="1891" cy="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270125" y="2226310"/>
            <a:ext cx="3163570" cy="521970"/>
            <a:chOff x="3375" y="3306"/>
            <a:chExt cx="4982" cy="822"/>
          </a:xfrm>
        </p:grpSpPr>
        <p:sp>
          <p:nvSpPr>
            <p:cNvPr id="10" name="文本框 9"/>
            <p:cNvSpPr txBox="1"/>
            <p:nvPr/>
          </p:nvSpPr>
          <p:spPr>
            <a:xfrm>
              <a:off x="3375" y="3306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动能定理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：</a:t>
              </a: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203" y="3316"/>
            <a:ext cx="215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r:id="rId7" imgW="584200" imgH="215900" progId="Equation.KSEE3">
                    <p:embed/>
                  </p:oleObj>
                </mc:Choice>
                <mc:Fallback>
                  <p:oleObj r:id="rId7" imgW="584200" imgH="2159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03" y="3316"/>
                          <a:ext cx="2154" cy="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270125" y="3625850"/>
            <a:ext cx="9108440" cy="1475105"/>
            <a:chOff x="3375" y="3306"/>
            <a:chExt cx="14344" cy="2323"/>
          </a:xfrm>
        </p:grpSpPr>
        <p:sp>
          <p:nvSpPr>
            <p:cNvPr id="18" name="文本框 17"/>
            <p:cNvSpPr txBox="1"/>
            <p:nvPr/>
          </p:nvSpPr>
          <p:spPr>
            <a:xfrm>
              <a:off x="3375" y="3306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货物动能增量：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375" y="4128"/>
            <a:ext cx="14344" cy="1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r:id="rId9" imgW="3784600" imgH="393700" progId="Equation.KSEE3">
                    <p:embed/>
                  </p:oleObj>
                </mc:Choice>
                <mc:Fallback>
                  <p:oleObj r:id="rId9" imgW="37846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75" y="4128"/>
                          <a:ext cx="14344" cy="15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2270125" y="5507990"/>
            <a:ext cx="4150995" cy="606425"/>
            <a:chOff x="3375" y="3306"/>
            <a:chExt cx="6537" cy="955"/>
          </a:xfrm>
        </p:grpSpPr>
        <p:sp>
          <p:nvSpPr>
            <p:cNvPr id="22" name="文本框 21"/>
            <p:cNvSpPr txBox="1"/>
            <p:nvPr/>
          </p:nvSpPr>
          <p:spPr>
            <a:xfrm>
              <a:off x="3375" y="3306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所以：</a:t>
              </a:r>
            </a:p>
          </p:txBody>
        </p:sp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74" y="3306"/>
            <a:ext cx="4838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r:id="rId11" imgW="1231265" imgH="241300" progId="Equation.KSEE3">
                    <p:embed/>
                  </p:oleObj>
                </mc:Choice>
                <mc:Fallback>
                  <p:oleObj r:id="rId11" imgW="1231265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74" y="3306"/>
                          <a:ext cx="4838" cy="9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24"/>
          <p:cNvSpPr txBox="1"/>
          <p:nvPr/>
        </p:nvSpPr>
        <p:spPr>
          <a:xfrm>
            <a:off x="8127365" y="1047750"/>
            <a:ext cx="1356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12800J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00075"/>
            <a:ext cx="12091035" cy="288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85250" y="1056005"/>
            <a:ext cx="2839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本题与第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题类似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5585" y="3357245"/>
            <a:ext cx="11889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</a:t>
            </a:r>
            <a:r>
              <a:rPr lang="zh-CN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依题意，对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</a:t>
            </a:r>
            <a:r>
              <a:rPr lang="zh-CN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有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cosωt=1</a:t>
            </a:r>
            <a:r>
              <a:rPr lang="zh-CN" altLang="en-US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sin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t=0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r>
              <a:rPr lang="zh-CN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点</a:t>
            </a:r>
            <a:r>
              <a:rPr lang="zh-CN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有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cosωt=0</a:t>
            </a:r>
            <a:r>
              <a:rPr lang="zh-CN" altLang="en-US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sinωt=1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32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450" y="4030345"/>
          <a:ext cx="11595100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5" imgW="4127500" imgH="914400" progId="Equation.KSEE3">
                  <p:embed/>
                </p:oleObj>
              </mc:Choice>
              <mc:Fallback>
                <p:oleObj r:id="rId5" imgW="41275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4030345"/>
                        <a:ext cx="11595100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/>
        </p:nvSpPr>
        <p:spPr>
          <a:xfrm>
            <a:off x="18415" y="0"/>
            <a:ext cx="586803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84184756"/>
  <p:tag name="KSO_WM_UNIT_PLACING_PICTURE_USER_VIEWPORT" val="{&quot;height&quot;:4395,&quot;width&quot;:19440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84184756"/>
  <p:tag name="KSO_WM_UNIT_PLACING_PICTURE_USER_VIEWPORT" val="{&quot;height&quot;:4395,&quot;width&quot;:1944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253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205</cp:revision>
  <dcterms:created xsi:type="dcterms:W3CDTF">2019-06-19T02:08:00Z</dcterms:created>
  <dcterms:modified xsi:type="dcterms:W3CDTF">2021-03-31T13:46:45Z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