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418" r:id="rId3"/>
    <p:sldId id="433" r:id="rId4"/>
    <p:sldId id="434" r:id="rId5"/>
    <p:sldId id="435" r:id="rId6"/>
    <p:sldId id="441" r:id="rId7"/>
    <p:sldId id="419" r:id="rId8"/>
    <p:sldId id="427" r:id="rId9"/>
    <p:sldId id="421" r:id="rId10"/>
    <p:sldId id="422" r:id="rId11"/>
    <p:sldId id="42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0" y="102"/>
      </p:cViewPr>
      <p:guideLst>
        <p:guide orient="horz" pos="2194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2022/5/20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2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0.bin"/><Relationship Id="rId2" Type="http://schemas.openxmlformats.org/officeDocument/2006/relationships/tags" Target="../tags/tag7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2" Type="http://schemas.openxmlformats.org/officeDocument/2006/relationships/tags" Target="../tags/tag7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tags" Target="../tags/tag6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6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9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30.bin"/><Relationship Id="rId2" Type="http://schemas.openxmlformats.org/officeDocument/2006/relationships/tags" Target="../tags/tag68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8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5.wmf"/><Relationship Id="rId28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4.wmf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3.bin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7.wmf"/><Relationship Id="rId8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2.bin"/><Relationship Id="rId2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9.wmf"/><Relationship Id="rId2" Type="http://schemas.openxmlformats.org/officeDocument/2006/relationships/tags" Target="../tags/tag71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40.e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5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76045"/>
            <a:ext cx="11049000" cy="4105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2935"/>
            <a:ext cx="12091670" cy="3096895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16880" y="3724275"/>
          <a:ext cx="6570345" cy="72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r:id="rId5" imgW="3225800" imgH="355600" progId="Equation.KSEE3">
                  <p:embed/>
                </p:oleObj>
              </mc:Choice>
              <mc:Fallback>
                <p:oleObj r:id="rId5" imgW="32258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6880" y="3724275"/>
                        <a:ext cx="6570345" cy="725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450" y="3820160"/>
            <a:ext cx="52184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(1)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外力与弹簧拉力是一对相互作用力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8450" y="4539615"/>
            <a:ext cx="2475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(2)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只有弹簧做功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: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32113" y="4449445"/>
          <a:ext cx="7198995" cy="17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r:id="rId7" imgW="3416300" imgH="838200" progId="Equation.KSEE3">
                  <p:embed/>
                </p:oleObj>
              </mc:Choice>
              <mc:Fallback>
                <p:oleObj r:id="rId7" imgW="34163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2113" y="4449445"/>
                        <a:ext cx="7198995" cy="177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8450" y="6219825"/>
            <a:ext cx="6370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(3)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此弹簧做功只与始末位置有关，是保守力。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0505" y="6095365"/>
          <a:ext cx="552958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r:id="rId9" imgW="3124200" imgH="330200" progId="Equation.KSEE3">
                  <p:embed/>
                </p:oleObj>
              </mc:Choice>
              <mc:Fallback>
                <p:oleObj r:id="rId9" imgW="31242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0505" y="6095365"/>
                        <a:ext cx="5529580" cy="58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" y="635635"/>
            <a:ext cx="12063095" cy="3579495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832725" y="1791335"/>
            <a:ext cx="3491865" cy="501650"/>
            <a:chOff x="9967" y="4254"/>
            <a:chExt cx="5499" cy="790"/>
          </a:xfrm>
        </p:grpSpPr>
        <p:cxnSp>
          <p:nvCxnSpPr>
            <p:cNvPr id="26" name="直接箭头连接符 25"/>
            <p:cNvCxnSpPr/>
            <p:nvPr/>
          </p:nvCxnSpPr>
          <p:spPr>
            <a:xfrm flipV="1">
              <a:off x="10545" y="4663"/>
              <a:ext cx="4416" cy="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967" y="4319"/>
              <a:ext cx="63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965" y="4254"/>
              <a:ext cx="50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1760" y="2463165"/>
            <a:ext cx="756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如图水平方向建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Oy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轴。设某时刻桌面上链条长度为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，质量为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my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。刚开始桌面上链条长度为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l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a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9240" y="3350895"/>
            <a:ext cx="1163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摩擦力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: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12240" y="3202940"/>
          <a:ext cx="20161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r:id="rId5" imgW="952500" imgH="393700" progId="Equation.KSEE3">
                  <p:embed/>
                </p:oleObj>
              </mc:Choice>
              <mc:Fallback>
                <p:oleObj r:id="rId5" imgW="952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240" y="3202940"/>
                        <a:ext cx="20161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9240" y="4006850"/>
            <a:ext cx="1946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摩擦力做功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: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77720" y="4006850"/>
          <a:ext cx="7202805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r:id="rId7" imgW="3098800" imgH="393700" progId="Equation.KSEE3">
                  <p:embed/>
                </p:oleObj>
              </mc:Choice>
              <mc:Fallback>
                <p:oleObj r:id="rId7" imgW="309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7720" y="4006850"/>
                        <a:ext cx="7202805" cy="91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68605" y="5028565"/>
            <a:ext cx="1143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(2) 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将链条、桌面、地球看作一系统，桌面处为重力势能零点。</a:t>
            </a:r>
          </a:p>
          <a:p>
            <a:pPr algn="l"/>
            <a:r>
              <a:rPr lang="zh-CN" altLang="en-US" sz="24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根据系统功能原理：                        ，即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93708" y="5427345"/>
          <a:ext cx="179959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r:id="rId9" imgW="774065" imgH="241300" progId="Equation.KSEE3">
                  <p:embed/>
                </p:oleObj>
              </mc:Choice>
              <mc:Fallback>
                <p:oleObj r:id="rId9" imgW="7740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3708" y="5427345"/>
                        <a:ext cx="179959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605" y="5858510"/>
          <a:ext cx="6702425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r:id="rId11" imgW="2882900" imgH="393700" progId="Equation.KSEE3">
                  <p:embed/>
                </p:oleObj>
              </mc:Choice>
              <mc:Fallback>
                <p:oleObj r:id="rId11" imgW="2882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605" y="5858510"/>
                        <a:ext cx="6702425" cy="91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12978" y="5739448"/>
          <a:ext cx="4577080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r:id="rId13" imgW="1968500" imgH="444500" progId="Equation.KSEE3">
                  <p:embed/>
                </p:oleObj>
              </mc:Choice>
              <mc:Fallback>
                <p:oleObj r:id="rId13" imgW="19685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12978" y="5739448"/>
                        <a:ext cx="4577080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590550"/>
            <a:ext cx="12080240" cy="41840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02590" y="4264660"/>
            <a:ext cx="9236710" cy="986155"/>
            <a:chOff x="654" y="7153"/>
            <a:chExt cx="14546" cy="1553"/>
          </a:xfrm>
        </p:grpSpPr>
        <p:sp>
          <p:nvSpPr>
            <p:cNvPr id="3" name="文本框 2"/>
            <p:cNvSpPr txBox="1"/>
            <p:nvPr/>
          </p:nvSpPr>
          <p:spPr>
            <a:xfrm>
              <a:off x="654" y="7519"/>
              <a:ext cx="800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以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O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点作为弹簧弹性势能零点：</a:t>
              </a:r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136" y="7153"/>
            <a:ext cx="7064" cy="1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5" imgW="1790700" imgH="393700" progId="Equation.KSEE3">
                    <p:embed/>
                  </p:oleObj>
                </mc:Choice>
                <mc:Fallback>
                  <p:oleObj r:id="rId5" imgW="17907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36" y="7153"/>
                          <a:ext cx="7064" cy="1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413385" y="5214620"/>
            <a:ext cx="6889750" cy="604520"/>
            <a:chOff x="654" y="8808"/>
            <a:chExt cx="10850" cy="952"/>
          </a:xfrm>
        </p:grpSpPr>
        <p:sp>
          <p:nvSpPr>
            <p:cNvPr id="5" name="文本框 4"/>
            <p:cNvSpPr txBox="1"/>
            <p:nvPr/>
          </p:nvSpPr>
          <p:spPr>
            <a:xfrm>
              <a:off x="654" y="8808"/>
              <a:ext cx="667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以</a:t>
              </a:r>
              <a:r>
                <a:rPr lang="en-US" altLang="zh-CN" sz="2800">
                  <a:latin typeface="华文楷体" panose="02010600040101010101" charset="-122"/>
                  <a:ea typeface="华文楷体" panose="02010600040101010101" charset="-122"/>
                </a:rPr>
                <a:t>a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点作为重力势能零点：</a:t>
              </a: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44" y="8808"/>
            <a:ext cx="466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7" imgW="1181100" imgH="241300" progId="Equation.KSEE3">
                    <p:embed/>
                  </p:oleObj>
                </mc:Choice>
                <mc:Fallback>
                  <p:oleObj r:id="rId7" imgW="11811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44" y="8808"/>
                          <a:ext cx="4660" cy="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" name="直接连接符 9"/>
          <p:cNvCxnSpPr/>
          <p:nvPr/>
        </p:nvCxnSpPr>
        <p:spPr>
          <a:xfrm>
            <a:off x="2371725" y="1951990"/>
            <a:ext cx="3824605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3090" y="339217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08120" y="6084570"/>
            <a:ext cx="56311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可以</a:t>
            </a:r>
            <a:r>
              <a:rPr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选</a:t>
            </a:r>
            <a:r>
              <a:rPr lang="en-US" alt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处为弹性势能零点</a:t>
            </a:r>
            <a:r>
              <a:rPr lang="zh-CN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吗？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1032827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题，讨论：选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处为弹性势能零点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40" y="761365"/>
            <a:ext cx="5783580" cy="263080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754120" y="1616710"/>
            <a:ext cx="4633595" cy="1970405"/>
            <a:chOff x="5912" y="2546"/>
            <a:chExt cx="7297" cy="3103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6101" y="3052"/>
              <a:ext cx="6500" cy="1791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912" y="4731"/>
              <a:ext cx="92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601" y="2546"/>
              <a:ext cx="6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36905" y="3758565"/>
            <a:ext cx="6864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如图，以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为坐标原点，</a:t>
            </a:r>
            <a:r>
              <a:rPr 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建立坐标轴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'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轴。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36905" y="4437380"/>
            <a:ext cx="11303635" cy="592455"/>
            <a:chOff x="1003" y="6988"/>
            <a:chExt cx="17801" cy="933"/>
          </a:xfrm>
        </p:grpSpPr>
        <p:sp>
          <p:nvSpPr>
            <p:cNvPr id="24" name="文本框 23"/>
            <p:cNvSpPr txBox="1"/>
            <p:nvPr/>
          </p:nvSpPr>
          <p:spPr>
            <a:xfrm>
              <a:off x="1003" y="6988"/>
              <a:ext cx="42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弹簧的弹性力：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12" y="6988"/>
            <a:ext cx="3728" cy="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5" imgW="1066800" imgH="266700" progId="Equation.KSEE3">
                    <p:embed/>
                  </p:oleObj>
                </mc:Choice>
                <mc:Fallback>
                  <p:oleObj r:id="rId5" imgW="1066800" imgH="266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12" y="6988"/>
                          <a:ext cx="3728" cy="9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0483" y="7029"/>
              <a:ext cx="832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验证：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 baseline="-250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) = 0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=0) = 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kx</a:t>
              </a:r>
              <a:r>
                <a:rPr lang="en-US" altLang="zh-CN" sz="2800" baseline="-250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6905" y="5117465"/>
            <a:ext cx="7188835" cy="734060"/>
            <a:chOff x="1003" y="7812"/>
            <a:chExt cx="11321" cy="1156"/>
          </a:xfrm>
        </p:grpSpPr>
        <p:sp>
          <p:nvSpPr>
            <p:cNvPr id="29" name="文本框 28"/>
            <p:cNvSpPr txBox="1"/>
            <p:nvPr/>
          </p:nvSpPr>
          <p:spPr>
            <a:xfrm>
              <a:off x="1003" y="7921"/>
              <a:ext cx="47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charset="-122"/>
                  <a:cs typeface="Arial" panose="020B0604020202020204" pitchFamily="34" charset="0"/>
                </a:rPr>
                <a:t>→b</a:t>
              </a:r>
              <a:r>
                <a:rPr lang="zh-CN" altLang="en-US" sz="2800">
                  <a:solidFill>
                    <a:schemeClr val="tx1"/>
                  </a:solidFill>
                  <a:latin typeface="Arial" panose="020B0604020202020204" pitchFamily="34" charset="0"/>
                  <a:ea typeface="华文楷体" panose="02010600040101010101" charset="-122"/>
                  <a:cs typeface="Arial" panose="020B0604020202020204" pitchFamily="34" charset="0"/>
                </a:rPr>
                <a:t>弹簧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做功：</a:t>
              </a:r>
            </a:p>
          </p:txBody>
        </p:sp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54" y="7812"/>
            <a:ext cx="6970" cy="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r:id="rId7" imgW="1993900" imgH="330200" progId="Equation.KSEE3">
                    <p:embed/>
                  </p:oleObj>
                </mc:Choice>
                <mc:Fallback>
                  <p:oleObj r:id="rId7" imgW="1993900" imgH="330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4" y="7812"/>
                          <a:ext cx="6970" cy="11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207010" y="5851525"/>
            <a:ext cx="8180705" cy="909320"/>
            <a:chOff x="3739" y="8968"/>
            <a:chExt cx="12883" cy="1432"/>
          </a:xfrm>
        </p:grpSpPr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211" y="8968"/>
            <a:ext cx="11411" cy="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r:id="rId9" imgW="3136900" imgH="393700" progId="Equation.KSEE3">
                    <p:embed/>
                  </p:oleObj>
                </mc:Choice>
                <mc:Fallback>
                  <p:oleObj r:id="rId9" imgW="31369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11" y="8968"/>
                          <a:ext cx="11411" cy="14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/>
            <p:cNvSpPr txBox="1"/>
            <p:nvPr/>
          </p:nvSpPr>
          <p:spPr>
            <a:xfrm>
              <a:off x="3739" y="9273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所以：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3133090" y="4325620"/>
            <a:ext cx="2513965" cy="7327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43340" y="1342390"/>
            <a:ext cx="3143250" cy="267652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知识点：势能零点可以任意选定。势能增量不依赖于零点的选取。选合适的零点是为了方便计算。</a:t>
            </a:r>
            <a:endParaRPr lang="en-US" altLang="zh-CN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05315" y="5851525"/>
          <a:ext cx="264096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11" imgW="1143000" imgH="393700" progId="Equation.KSEE3">
                  <p:embed/>
                </p:oleObj>
              </mc:Choice>
              <mc:Fallback>
                <p:oleObj r:id="rId11" imgW="1143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05315" y="5851525"/>
                        <a:ext cx="2640965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37540"/>
            <a:ext cx="12078970" cy="288226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4610" y="1536065"/>
            <a:ext cx="4107815" cy="6350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8518525" y="1106170"/>
            <a:ext cx="896620" cy="13335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345" y="3608070"/>
          <a:ext cx="324548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1295400" imgH="419100" progId="Equation.KSEE3">
                  <p:embed/>
                </p:oleObj>
              </mc:Choice>
              <mc:Fallback>
                <p:oleObj r:id="rId5" imgW="12954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345" y="3608070"/>
                        <a:ext cx="324548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H="1">
            <a:off x="352425" y="1599565"/>
            <a:ext cx="5715" cy="228346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24320" y="2916555"/>
          <a:ext cx="5093335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7" imgW="2082800" imgH="419100" progId="Equation.KSEE3">
                  <p:embed/>
                </p:oleObj>
              </mc:Choice>
              <mc:Fallback>
                <p:oleObj r:id="rId7" imgW="20828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4320" y="2916555"/>
                        <a:ext cx="5093335" cy="102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57505" y="4658360"/>
            <a:ext cx="34766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令</a:t>
            </a:r>
            <a:r>
              <a:rPr lang="en-US" alt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点</a:t>
            </a:r>
            <a:r>
              <a:rPr lang="zh-CN" altLang="en-US" sz="2800" b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表示原长处。</a:t>
            </a:r>
            <a:endParaRPr lang="zh-CN" altLang="en-US" sz="2800" b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indent="0"/>
            <a:r>
              <a:rPr lang="en-US" altLang="zh-CN" sz="2800" b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800" b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点是势能零点，选为坐标原点，取向上为正方向。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3373" y="3870325"/>
          <a:ext cx="621728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9" imgW="2908300" imgH="1397000" progId="Equation.KSEE3">
                  <p:embed/>
                </p:oleObj>
              </mc:Choice>
              <mc:Fallback>
                <p:oleObj r:id="rId9" imgW="2908300" imgH="139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3373" y="3870325"/>
                        <a:ext cx="6217285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88435" y="1837055"/>
          <a:ext cx="744220" cy="7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11" imgW="241300" imgH="241300" progId="Equation.KSEE3">
                  <p:embed/>
                </p:oleObj>
              </mc:Choice>
              <mc:Fallback>
                <p:oleObj r:id="rId11" imgW="241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8435" y="1837055"/>
                        <a:ext cx="744220" cy="74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2355" y="2207895"/>
          <a:ext cx="109283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13" imgW="469900" imgH="393700" progId="Equation.KSEE3">
                  <p:embed/>
                </p:oleObj>
              </mc:Choice>
              <mc:Fallback>
                <p:oleObj r:id="rId13" imgW="469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2355" y="2207895"/>
                        <a:ext cx="1092835" cy="91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5860" y="2692400"/>
          <a:ext cx="82740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15" imgW="355600" imgH="393700" progId="Equation.KSEE3">
                  <p:embed/>
                </p:oleObj>
              </mc:Choice>
              <mc:Fallback>
                <p:oleObj r:id="rId15" imgW="35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05860" y="2692400"/>
                        <a:ext cx="827405" cy="91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634220" y="1839595"/>
            <a:ext cx="438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38665" y="2361565"/>
            <a:ext cx="438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10081895" y="1291590"/>
            <a:ext cx="635" cy="132588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773920" y="924560"/>
            <a:ext cx="4381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20795" y="24765"/>
            <a:ext cx="3981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保守力做功</a:t>
            </a:r>
            <a:r>
              <a:rPr lang="en-US" altLang="zh-CN" sz="2800" b="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W</a:t>
            </a:r>
            <a:r>
              <a:rPr lang="en-US" altLang="zh-CN" sz="2800" b="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c </a:t>
            </a:r>
            <a:r>
              <a:rPr lang="en-US" alt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= - </a:t>
            </a: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∆</a:t>
            </a:r>
            <a:r>
              <a:rPr lang="en-US" altLang="zh-CN" sz="2800" b="0" i="1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E</a:t>
            </a:r>
            <a:r>
              <a:rPr lang="en-US" altLang="zh-CN" sz="2800" b="0" baseline="-2500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p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824738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练习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八</a:t>
            </a:r>
            <a:r>
              <a:rPr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讨论：关于势能零点的选取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43660" y="3896995"/>
            <a:ext cx="8554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32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任一点</a:t>
            </a:r>
            <a:r>
              <a:rPr lang="en-US" altLang="zh-CN" sz="3200" b="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32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的势能为：把物体（质点）从</a:t>
            </a:r>
            <a:r>
              <a:rPr lang="en-US" altLang="zh-CN" sz="32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32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点移动到势能零点位置保守力所做的功。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43660" y="1551305"/>
            <a:ext cx="92113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令</a:t>
            </a:r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点和</a:t>
            </a:r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点的势能分别为</a:t>
            </a:r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en-US" altLang="zh-CN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pO</a:t>
            </a: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pA</a:t>
            </a: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，则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做功</a:t>
            </a:r>
          </a:p>
          <a:p>
            <a:pPr indent="0">
              <a:lnSpc>
                <a:spcPct val="150000"/>
              </a:lnSpc>
            </a:pPr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3200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→</a:t>
            </a:r>
            <a:r>
              <a:rPr lang="en-US" altLang="zh-CN" sz="3200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O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∆E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pO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pA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) =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pA</a:t>
            </a:r>
            <a:endParaRPr lang="en-US" altLang="zh-CN" sz="32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即：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pA 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=W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zh-CN" altLang="en-US" sz="3200" baseline="-250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势能零点</a:t>
            </a:r>
            <a:endParaRPr lang="zh-CN" altLang="en-US" sz="3200" b="0" baseline="-25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824738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练习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八</a:t>
            </a:r>
            <a:r>
              <a:rPr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讨论：关于势能零点的选取</a:t>
            </a:r>
            <a:endParaRPr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5" name="Group 2"/>
          <p:cNvGrpSpPr/>
          <p:nvPr/>
        </p:nvGrpSpPr>
        <p:grpSpPr bwMode="auto">
          <a:xfrm>
            <a:off x="2142490" y="857568"/>
            <a:ext cx="7921625" cy="3286125"/>
            <a:chOff x="0" y="0"/>
            <a:chExt cx="4990" cy="2070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0" cy="20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50" y="75"/>
              <a:ext cx="1392" cy="1843"/>
              <a:chOff x="0" y="0"/>
              <a:chExt cx="1392" cy="1843"/>
            </a:xfrm>
          </p:grpSpPr>
          <p:grpSp>
            <p:nvGrpSpPr>
              <p:cNvPr id="7" name="Group 5"/>
              <p:cNvGrpSpPr/>
              <p:nvPr/>
            </p:nvGrpSpPr>
            <p:grpSpPr bwMode="auto">
              <a:xfrm>
                <a:off x="0" y="499"/>
                <a:ext cx="1392" cy="1344"/>
                <a:chOff x="0" y="0"/>
                <a:chExt cx="1392" cy="1344"/>
              </a:xfrm>
            </p:grpSpPr>
            <p:sp>
              <p:nvSpPr>
                <p:cNvPr id="26630" name="Line 6"/>
                <p:cNvSpPr>
                  <a:spLocks noChangeShapeType="1"/>
                </p:cNvSpPr>
                <p:nvPr/>
              </p:nvSpPr>
              <p:spPr bwMode="auto">
                <a:xfrm>
                  <a:off x="374" y="1236"/>
                  <a:ext cx="98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3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68" y="105"/>
                  <a:ext cx="0" cy="112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3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68" y="386"/>
                  <a:ext cx="817" cy="84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26633" name="Object 9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84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7" r:id="rId4" imgW="4572000" imgH="5791200" progId="Equation.3">
                        <p:embed/>
                      </p:oleObj>
                    </mc:Choice>
                    <mc:Fallback>
                      <p:oleObj r:id="rId4" imgW="4572000" imgH="5791200" progId="Equation.3">
                        <p:embed/>
                        <p:pic>
                          <p:nvPicPr>
                            <p:cNvPr id="0" name="图片 43008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0"/>
                              <a:ext cx="384" cy="432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34" name="Object 10"/>
                <p:cNvGraphicFramePr>
                  <a:graphicFrameLocks noChangeAspect="1"/>
                </p:cNvGraphicFramePr>
                <p:nvPr/>
              </p:nvGraphicFramePr>
              <p:xfrm>
                <a:off x="1186" y="960"/>
                <a:ext cx="20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8" r:id="rId6" imgW="3048000" imgH="3048000" progId="Equation.3">
                        <p:embed/>
                      </p:oleObj>
                    </mc:Choice>
                    <mc:Fallback>
                      <p:oleObj r:id="rId6" imgW="3048000" imgH="3048000" progId="Equation.3">
                        <p:embed/>
                        <p:pic>
                          <p:nvPicPr>
                            <p:cNvPr id="0" name="图片 43009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86" y="960"/>
                              <a:ext cx="206" cy="28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35" name="Object 11"/>
                <p:cNvGraphicFramePr>
                  <a:graphicFrameLocks noChangeAspect="1"/>
                </p:cNvGraphicFramePr>
                <p:nvPr/>
              </p:nvGraphicFramePr>
              <p:xfrm>
                <a:off x="189" y="1150"/>
                <a:ext cx="132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49" r:id="rId8" imgW="5486400" imgH="5791200" progId="Equation.3">
                        <p:embed/>
                      </p:oleObj>
                    </mc:Choice>
                    <mc:Fallback>
                      <p:oleObj r:id="rId8" imgW="5486400" imgH="5791200" progId="Equation.3">
                        <p:embed/>
                        <p:pic>
                          <p:nvPicPr>
                            <p:cNvPr id="0" name="图片 4301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9" y="1150"/>
                              <a:ext cx="132" cy="19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214" y="0"/>
              <a:ext cx="1112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50" r:id="rId10" imgW="14935200" imgH="5791200" progId="Equation.3">
                      <p:embed/>
                    </p:oleObj>
                  </mc:Choice>
                  <mc:Fallback>
                    <p:oleObj r:id="rId10" imgW="14935200" imgH="5791200" progId="Equation.3">
                      <p:embed/>
                      <p:pic>
                        <p:nvPicPr>
                          <p:cNvPr id="0" name="图片 4301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14" y="0"/>
                            <a:ext cx="1112" cy="3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14"/>
          <p:cNvGrpSpPr/>
          <p:nvPr/>
        </p:nvGrpSpPr>
        <p:grpSpPr bwMode="auto">
          <a:xfrm>
            <a:off x="4792028" y="4169093"/>
            <a:ext cx="2895600" cy="1252537"/>
            <a:chOff x="0" y="0"/>
            <a:chExt cx="1824" cy="789"/>
          </a:xfrm>
        </p:grpSpPr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48" y="0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弹性</a:t>
              </a:r>
              <a:r>
                <a:rPr lang="zh-CN" altLang="en-US" sz="2800">
                  <a:solidFill>
                    <a:srgbClr val="1C1C1C"/>
                  </a:solidFill>
                  <a:latin typeface="华文楷体" panose="02010600040101010101" charset="-122"/>
                  <a:ea typeface="华文楷体" panose="02010600040101010101" charset="-122"/>
                </a:rPr>
                <a:t>势能曲线</a:t>
              </a:r>
            </a:p>
          </p:txBody>
        </p:sp>
        <p:graphicFrame>
          <p:nvGraphicFramePr>
            <p:cNvPr id="26640" name="Object 16"/>
            <p:cNvGraphicFramePr>
              <a:graphicFrameLocks noChangeAspect="1"/>
            </p:cNvGraphicFramePr>
            <p:nvPr/>
          </p:nvGraphicFramePr>
          <p:xfrm>
            <a:off x="0" y="361"/>
            <a:ext cx="158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1" r:id="rId12" imgW="21336000" imgH="5791200" progId="Equation.3">
                    <p:embed/>
                  </p:oleObj>
                </mc:Choice>
                <mc:Fallback>
                  <p:oleObj r:id="rId12" imgW="21336000" imgH="5791200" progId="Equation.3">
                    <p:embed/>
                    <p:pic>
                      <p:nvPicPr>
                        <p:cNvPr id="0" name="图片 430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361"/>
                          <a:ext cx="1584" cy="4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7"/>
          <p:cNvGrpSpPr/>
          <p:nvPr/>
        </p:nvGrpSpPr>
        <p:grpSpPr bwMode="auto">
          <a:xfrm>
            <a:off x="2044065" y="4169093"/>
            <a:ext cx="3124200" cy="1252538"/>
            <a:chOff x="0" y="0"/>
            <a:chExt cx="1968" cy="789"/>
          </a:xfrm>
        </p:grpSpPr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重力</a:t>
              </a:r>
              <a:r>
                <a:rPr lang="zh-CN" altLang="en-US" sz="2800">
                  <a:solidFill>
                    <a:srgbClr val="1C1C1C"/>
                  </a:solidFill>
                  <a:latin typeface="华文楷体" panose="02010600040101010101" charset="-122"/>
                  <a:ea typeface="华文楷体" panose="02010600040101010101" charset="-122"/>
                </a:rPr>
                <a:t>势能曲线</a:t>
              </a:r>
            </a:p>
          </p:txBody>
        </p:sp>
        <p:graphicFrame>
          <p:nvGraphicFramePr>
            <p:cNvPr id="26643" name="Object 19"/>
            <p:cNvGraphicFramePr>
              <a:graphicFrameLocks noChangeAspect="1"/>
            </p:cNvGraphicFramePr>
            <p:nvPr/>
          </p:nvGraphicFramePr>
          <p:xfrm>
            <a:off x="62" y="384"/>
            <a:ext cx="137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2" r:id="rId14" imgW="876300" imgH="241300" progId="Equation.3">
                    <p:embed/>
                  </p:oleObj>
                </mc:Choice>
                <mc:Fallback>
                  <p:oleObj r:id="rId14" imgW="876300" imgH="241300" progId="Equation.3">
                    <p:embed/>
                    <p:pic>
                      <p:nvPicPr>
                        <p:cNvPr id="0" name="图片 430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2" y="384"/>
                          <a:ext cx="1376" cy="4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0"/>
          <p:cNvGrpSpPr/>
          <p:nvPr/>
        </p:nvGrpSpPr>
        <p:grpSpPr bwMode="auto">
          <a:xfrm>
            <a:off x="7708265" y="4169093"/>
            <a:ext cx="2819400" cy="1143000"/>
            <a:chOff x="0" y="0"/>
            <a:chExt cx="1776" cy="720"/>
          </a:xfrm>
        </p:grpSpPr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CC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引力</a:t>
              </a:r>
              <a:r>
                <a:rPr lang="zh-CN" altLang="en-US" sz="2800">
                  <a:solidFill>
                    <a:srgbClr val="1C1C1C"/>
                  </a:solidFill>
                  <a:latin typeface="华文楷体" panose="02010600040101010101" charset="-122"/>
                  <a:ea typeface="华文楷体" panose="02010600040101010101" charset="-122"/>
                </a:rPr>
                <a:t>势能曲线</a:t>
              </a:r>
            </a:p>
          </p:txBody>
        </p:sp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48" y="384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3" r:id="rId16" imgW="45720000" imgH="10058400" progId="Equation.3">
                    <p:embed/>
                  </p:oleObj>
                </mc:Choice>
                <mc:Fallback>
                  <p:oleObj r:id="rId16" imgW="45720000" imgH="10058400" progId="Equation.3">
                    <p:embed/>
                    <p:pic>
                      <p:nvPicPr>
                        <p:cNvPr id="0" name="图片 430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8" y="384"/>
                          <a:ext cx="1440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3"/>
          <p:cNvGrpSpPr/>
          <p:nvPr/>
        </p:nvGrpSpPr>
        <p:grpSpPr bwMode="auto">
          <a:xfrm>
            <a:off x="4960303" y="789305"/>
            <a:ext cx="2209800" cy="3325813"/>
            <a:chOff x="0" y="0"/>
            <a:chExt cx="1392" cy="2095"/>
          </a:xfrm>
        </p:grpSpPr>
        <p:grpSp>
          <p:nvGrpSpPr>
            <p:cNvPr id="12" name="Group 24"/>
            <p:cNvGrpSpPr/>
            <p:nvPr/>
          </p:nvGrpSpPr>
          <p:grpSpPr bwMode="auto">
            <a:xfrm>
              <a:off x="0" y="616"/>
              <a:ext cx="1392" cy="1479"/>
              <a:chOff x="0" y="0"/>
              <a:chExt cx="1392" cy="1479"/>
            </a:xfrm>
          </p:grpSpPr>
          <p:grpSp>
            <p:nvGrpSpPr>
              <p:cNvPr id="13" name="Group 25"/>
              <p:cNvGrpSpPr/>
              <p:nvPr/>
            </p:nvGrpSpPr>
            <p:grpSpPr bwMode="auto">
              <a:xfrm>
                <a:off x="0" y="105"/>
                <a:ext cx="1392" cy="1374"/>
                <a:chOff x="0" y="0"/>
                <a:chExt cx="1392" cy="1374"/>
              </a:xfrm>
            </p:grpSpPr>
            <p:sp>
              <p:nvSpPr>
                <p:cNvPr id="26650" name="Line 26"/>
                <p:cNvSpPr>
                  <a:spLocks noChangeShapeType="1"/>
                </p:cNvSpPr>
                <p:nvPr/>
              </p:nvSpPr>
              <p:spPr bwMode="auto">
                <a:xfrm>
                  <a:off x="0" y="1143"/>
                  <a:ext cx="133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5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689" y="0"/>
                  <a:ext cx="0" cy="11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26652" name="Object 28"/>
                <p:cNvGraphicFramePr>
                  <a:graphicFrameLocks noChangeAspect="1"/>
                </p:cNvGraphicFramePr>
                <p:nvPr/>
              </p:nvGraphicFramePr>
              <p:xfrm>
                <a:off x="1185" y="895"/>
                <a:ext cx="20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54" r:id="rId18" imgW="4267200" imgH="4572000" progId="Equation.3">
                        <p:embed/>
                      </p:oleObj>
                    </mc:Choice>
                    <mc:Fallback>
                      <p:oleObj r:id="rId18" imgW="4267200" imgH="4572000" progId="Equation.3">
                        <p:embed/>
                        <p:pic>
                          <p:nvPicPr>
                            <p:cNvPr id="0" name="图片 43015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85" y="895"/>
                              <a:ext cx="207" cy="24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53" name="Freeform 29"/>
                <p:cNvSpPr/>
                <p:nvPr/>
              </p:nvSpPr>
              <p:spPr bwMode="auto">
                <a:xfrm>
                  <a:off x="172" y="344"/>
                  <a:ext cx="1032" cy="8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2" y="432"/>
                    </a:cxn>
                    <a:cxn ang="0">
                      <a:pos x="480" y="672"/>
                    </a:cxn>
                    <a:cxn ang="0">
                      <a:pos x="768" y="432"/>
                    </a:cxn>
                    <a:cxn ang="0">
                      <a:pos x="960" y="0"/>
                    </a:cxn>
                  </a:cxnLst>
                  <a:rect l="0" t="0" r="r" b="b"/>
                  <a:pathLst>
                    <a:path w="960" h="672">
                      <a:moveTo>
                        <a:pt x="0" y="0"/>
                      </a:moveTo>
                      <a:cubicBezTo>
                        <a:pt x="56" y="160"/>
                        <a:pt x="112" y="320"/>
                        <a:pt x="192" y="432"/>
                      </a:cubicBezTo>
                      <a:cubicBezTo>
                        <a:pt x="272" y="544"/>
                        <a:pt x="384" y="672"/>
                        <a:pt x="480" y="672"/>
                      </a:cubicBezTo>
                      <a:cubicBezTo>
                        <a:pt x="576" y="672"/>
                        <a:pt x="688" y="544"/>
                        <a:pt x="768" y="432"/>
                      </a:cubicBezTo>
                      <a:cubicBezTo>
                        <a:pt x="848" y="320"/>
                        <a:pt x="928" y="72"/>
                        <a:pt x="96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华文楷体" panose="02010600040101010101" charset="-122"/>
                    <a:ea typeface="华文楷体" panose="02010600040101010101" charset="-122"/>
                  </a:endParaRPr>
                </a:p>
              </p:txBody>
            </p:sp>
            <p:graphicFrame>
              <p:nvGraphicFramePr>
                <p:cNvPr id="26654" name="Object 30"/>
                <p:cNvGraphicFramePr>
                  <a:graphicFrameLocks noChangeAspect="1"/>
                </p:cNvGraphicFramePr>
                <p:nvPr/>
              </p:nvGraphicFramePr>
              <p:xfrm>
                <a:off x="636" y="1202"/>
                <a:ext cx="148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55" r:id="rId20" imgW="5486400" imgH="5791200" progId="Equation.3">
                        <p:embed/>
                      </p:oleObj>
                    </mc:Choice>
                    <mc:Fallback>
                      <p:oleObj r:id="rId20" imgW="5486400" imgH="5791200" progId="Equation.3">
                        <p:embed/>
                        <p:pic>
                          <p:nvPicPr>
                            <p:cNvPr id="0" name="图片 43016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6" y="1202"/>
                              <a:ext cx="148" cy="172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6655" name="Object 31"/>
              <p:cNvGraphicFramePr>
                <a:graphicFrameLocks noChangeAspect="1"/>
              </p:cNvGraphicFramePr>
              <p:nvPr/>
            </p:nvGraphicFramePr>
            <p:xfrm>
              <a:off x="336" y="0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56" r:id="rId21" imgW="4572000" imgH="5791200" progId="Equation.3">
                      <p:embed/>
                    </p:oleObj>
                  </mc:Choice>
                  <mc:Fallback>
                    <p:oleObj r:id="rId21" imgW="4572000" imgH="5791200" progId="Equation.3">
                      <p:embed/>
                      <p:pic>
                        <p:nvPicPr>
                          <p:cNvPr id="0" name="图片 4301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36" y="0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56" name="Object 32"/>
            <p:cNvGraphicFramePr>
              <a:graphicFrameLocks noChangeAspect="1"/>
            </p:cNvGraphicFramePr>
            <p:nvPr/>
          </p:nvGraphicFramePr>
          <p:xfrm>
            <a:off x="85" y="0"/>
            <a:ext cx="1179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7" r:id="rId22" imgW="16154400" imgH="9448800" progId="Equation.3">
                    <p:embed/>
                  </p:oleObj>
                </mc:Choice>
                <mc:Fallback>
                  <p:oleObj r:id="rId22" imgW="16154400" imgH="9448800" progId="Equation.3">
                    <p:embed/>
                    <p:pic>
                      <p:nvPicPr>
                        <p:cNvPr id="0" name="图片 430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5" y="0"/>
                          <a:ext cx="1179" cy="60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3"/>
          <p:cNvGrpSpPr/>
          <p:nvPr/>
        </p:nvGrpSpPr>
        <p:grpSpPr bwMode="auto">
          <a:xfrm>
            <a:off x="7759065" y="830580"/>
            <a:ext cx="2090738" cy="3154363"/>
            <a:chOff x="0" y="0"/>
            <a:chExt cx="1317" cy="1987"/>
          </a:xfrm>
        </p:grpSpPr>
        <p:grpSp>
          <p:nvGrpSpPr>
            <p:cNvPr id="15" name="Group 34"/>
            <p:cNvGrpSpPr/>
            <p:nvPr/>
          </p:nvGrpSpPr>
          <p:grpSpPr bwMode="auto">
            <a:xfrm>
              <a:off x="0" y="499"/>
              <a:ext cx="1248" cy="1488"/>
              <a:chOff x="0" y="0"/>
              <a:chExt cx="1248" cy="1488"/>
            </a:xfrm>
          </p:grpSpPr>
          <p:grpSp>
            <p:nvGrpSpPr>
              <p:cNvPr id="16" name="Group 35"/>
              <p:cNvGrpSpPr/>
              <p:nvPr/>
            </p:nvGrpSpPr>
            <p:grpSpPr bwMode="auto">
              <a:xfrm>
                <a:off x="0" y="146"/>
                <a:ext cx="1248" cy="1342"/>
                <a:chOff x="0" y="0"/>
                <a:chExt cx="1248" cy="1342"/>
              </a:xfrm>
            </p:grpSpPr>
            <p:sp>
              <p:nvSpPr>
                <p:cNvPr id="2666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34" y="0"/>
                  <a:ext cx="0" cy="134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" name="Group 37"/>
                <p:cNvGrpSpPr/>
                <p:nvPr/>
              </p:nvGrpSpPr>
              <p:grpSpPr bwMode="auto">
                <a:xfrm>
                  <a:off x="0" y="99"/>
                  <a:ext cx="1248" cy="1193"/>
                  <a:chOff x="0" y="0"/>
                  <a:chExt cx="1248" cy="1193"/>
                </a:xfrm>
              </p:grpSpPr>
              <p:sp>
                <p:nvSpPr>
                  <p:cNvPr id="2666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4" y="249"/>
                    <a:ext cx="11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graphicFrame>
                <p:nvGraphicFramePr>
                  <p:cNvPr id="26663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981" y="0"/>
                  <a:ext cx="178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058" r:id="rId24" imgW="4267200" imgH="4572000" progId="Equation.3">
                          <p:embed/>
                        </p:oleObj>
                      </mc:Choice>
                      <mc:Fallback>
                        <p:oleObj r:id="rId24" imgW="4267200" imgH="4572000" progId="Equation.3">
                          <p:embed/>
                          <p:pic>
                            <p:nvPicPr>
                              <p:cNvPr id="0" name="图片 43019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81" y="0"/>
                                <a:ext cx="178" cy="215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6664" name="Freeform 40"/>
                  <p:cNvSpPr/>
                  <p:nvPr/>
                </p:nvSpPr>
                <p:spPr bwMode="auto">
                  <a:xfrm>
                    <a:off x="178" y="298"/>
                    <a:ext cx="936" cy="895"/>
                  </a:xfrm>
                  <a:custGeom>
                    <a:avLst/>
                    <a:gdLst/>
                    <a:ahLst/>
                    <a:cxnLst>
                      <a:cxn ang="0">
                        <a:pos x="0" y="768"/>
                      </a:cxn>
                      <a:cxn ang="0">
                        <a:pos x="48" y="384"/>
                      </a:cxn>
                      <a:cxn ang="0">
                        <a:pos x="144" y="144"/>
                      </a:cxn>
                      <a:cxn ang="0">
                        <a:pos x="432" y="48"/>
                      </a:cxn>
                      <a:cxn ang="0">
                        <a:pos x="912" y="0"/>
                      </a:cxn>
                    </a:cxnLst>
                    <a:rect l="0" t="0" r="r" b="b"/>
                    <a:pathLst>
                      <a:path w="912" h="768">
                        <a:moveTo>
                          <a:pt x="0" y="768"/>
                        </a:moveTo>
                        <a:cubicBezTo>
                          <a:pt x="12" y="628"/>
                          <a:pt x="24" y="488"/>
                          <a:pt x="48" y="384"/>
                        </a:cubicBezTo>
                        <a:cubicBezTo>
                          <a:pt x="72" y="280"/>
                          <a:pt x="80" y="200"/>
                          <a:pt x="144" y="144"/>
                        </a:cubicBezTo>
                        <a:cubicBezTo>
                          <a:pt x="208" y="88"/>
                          <a:pt x="304" y="72"/>
                          <a:pt x="432" y="48"/>
                        </a:cubicBezTo>
                        <a:cubicBezTo>
                          <a:pt x="560" y="24"/>
                          <a:pt x="832" y="8"/>
                          <a:pt x="912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endParaRPr lang="zh-CN" altLang="en-US">
                      <a:solidFill>
                        <a:srgbClr val="000000"/>
                      </a:solidFill>
                      <a:latin typeface="华文楷体" panose="02010600040101010101" charset="-122"/>
                      <a:ea typeface="华文楷体" panose="02010600040101010101" charset="-122"/>
                    </a:endParaRPr>
                  </a:p>
                </p:txBody>
              </p:sp>
              <p:graphicFrame>
                <p:nvGraphicFramePr>
                  <p:cNvPr id="26665" name="Object 41"/>
                  <p:cNvGraphicFramePr>
                    <a:graphicFrameLocks noChangeAspect="1"/>
                  </p:cNvGraphicFramePr>
                  <p:nvPr/>
                </p:nvGraphicFramePr>
                <p:xfrm>
                  <a:off x="0" y="199"/>
                  <a:ext cx="127" cy="14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059" r:id="rId25" imgW="5486400" imgH="5791200" progId="Equation.3">
                          <p:embed/>
                        </p:oleObj>
                      </mc:Choice>
                      <mc:Fallback>
                        <p:oleObj r:id="rId25" imgW="5486400" imgH="5791200" progId="Equation.3">
                          <p:embed/>
                          <p:pic>
                            <p:nvPicPr>
                              <p:cNvPr id="0" name="图片 43020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199"/>
                                <a:ext cx="127" cy="14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26666" name="Object 42"/>
              <p:cNvGraphicFramePr>
                <a:graphicFrameLocks noChangeAspect="1"/>
              </p:cNvGraphicFramePr>
              <p:nvPr/>
            </p:nvGraphicFramePr>
            <p:xfrm>
              <a:off x="144" y="0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0" r:id="rId26" imgW="4572000" imgH="5791200" progId="Equation.3">
                      <p:embed/>
                    </p:oleObj>
                  </mc:Choice>
                  <mc:Fallback>
                    <p:oleObj r:id="rId26" imgW="4572000" imgH="5791200" progId="Equation.3">
                      <p:embed/>
                      <p:pic>
                        <p:nvPicPr>
                          <p:cNvPr id="0" name="图片 4302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4" y="0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67" name="Object 43"/>
            <p:cNvGraphicFramePr>
              <a:graphicFrameLocks noChangeAspect="1"/>
            </p:cNvGraphicFramePr>
            <p:nvPr/>
          </p:nvGraphicFramePr>
          <p:xfrm>
            <a:off x="91" y="0"/>
            <a:ext cx="1226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1" r:id="rId27" imgW="39624000" imgH="17373600" progId="Equation.3">
                    <p:embed/>
                  </p:oleObj>
                </mc:Choice>
                <mc:Fallback>
                  <p:oleObj r:id="rId27" imgW="39624000" imgH="17373600" progId="Equation.3">
                    <p:embed/>
                    <p:pic>
                      <p:nvPicPr>
                        <p:cNvPr id="0" name="图片 430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1" y="0"/>
                          <a:ext cx="1226" cy="5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" name="直接连接符 1"/>
          <p:cNvCxnSpPr/>
          <p:nvPr/>
        </p:nvCxnSpPr>
        <p:spPr>
          <a:xfrm flipV="1">
            <a:off x="189230" y="5370830"/>
            <a:ext cx="11838305" cy="247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668260" y="840740"/>
            <a:ext cx="19050" cy="60375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45635" y="853440"/>
            <a:ext cx="9525" cy="60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6260" y="5539105"/>
          <a:ext cx="3524250" cy="119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r:id="rId29" imgW="1422400" imgH="482600" progId="Equation.KSEE3">
                  <p:embed/>
                </p:oleObj>
              </mc:Choice>
              <mc:Fallback>
                <p:oleObj r:id="rId29" imgW="1422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6260" y="5539105"/>
                        <a:ext cx="3524250" cy="119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59935" y="5531485"/>
          <a:ext cx="3072765" cy="131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r:id="rId31" imgW="1485900" imgH="634365" progId="Equation.KSEE3">
                  <p:embed/>
                </p:oleObj>
              </mc:Choice>
              <mc:Fallback>
                <p:oleObj r:id="rId31" imgW="14859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59935" y="5531485"/>
                        <a:ext cx="3072765" cy="131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71790" y="5422265"/>
          <a:ext cx="3757930" cy="151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r:id="rId33" imgW="1701800" imgH="685800" progId="Equation.KSEE3">
                  <p:embed/>
                </p:oleObj>
              </mc:Choice>
              <mc:Fallback>
                <p:oleObj r:id="rId33" imgW="17018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971790" y="5422265"/>
                        <a:ext cx="3757930" cy="151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" y="577850"/>
            <a:ext cx="12042775" cy="3538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805" y="2137410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15415" y="3991610"/>
            <a:ext cx="97866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弹性力和重力都是保守力。</a:t>
            </a:r>
          </a:p>
          <a:p>
            <a:pPr indent="0"/>
            <a:r>
              <a:rPr 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保守力做功只由始末位置决定，与过程无关。</a:t>
            </a:r>
            <a:endParaRPr lang="zh-CN" sz="2800" b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第一次和第二次的起点都是</a:t>
            </a:r>
            <a:r>
              <a:rPr lang="en-US" alt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O</a:t>
            </a:r>
            <a:r>
              <a:rPr lang="zh-CN" alt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终点都是</a:t>
            </a:r>
            <a:r>
              <a:rPr lang="en-US" alt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，所以二者都相等。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535"/>
            <a:ext cx="12084685" cy="34378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7569200" y="1043305"/>
            <a:ext cx="4279265" cy="2540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433560" y="1068705"/>
            <a:ext cx="19050" cy="113538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07045" y="220408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只有保守力做功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48780" y="2810510"/>
            <a:ext cx="4687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由动能定理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+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保守力做功得：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78855" y="3495675"/>
          <a:ext cx="5634990" cy="266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5" imgW="2451100" imgH="1155700" progId="Equation.KSEE3">
                  <p:embed/>
                </p:oleObj>
              </mc:Choice>
              <mc:Fallback>
                <p:oleObj r:id="rId5" imgW="2451100" imgH="1155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8855" y="3495675"/>
                        <a:ext cx="5634990" cy="266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3090" y="3042285"/>
            <a:ext cx="4895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09575" y="4361180"/>
            <a:ext cx="4805680" cy="1880235"/>
            <a:chOff x="645" y="6868"/>
            <a:chExt cx="7568" cy="2961"/>
          </a:xfrm>
        </p:grpSpPr>
        <p:sp>
          <p:nvSpPr>
            <p:cNvPr id="6" name="文本框 5"/>
            <p:cNvSpPr txBox="1"/>
            <p:nvPr/>
          </p:nvSpPr>
          <p:spPr>
            <a:xfrm>
              <a:off x="793" y="7109"/>
              <a:ext cx="30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</a:rPr>
                <a:t>引力势能：</a:t>
              </a:r>
            </a:p>
          </p:txBody>
        </p:sp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81" y="6868"/>
            <a:ext cx="3174" cy="1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8" r:id="rId7" imgW="876300" imgH="393700" progId="Equation.KSEE3">
                    <p:embed/>
                  </p:oleObj>
                </mc:Choice>
                <mc:Fallback>
                  <p:oleObj r:id="rId7" imgW="8763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81" y="6868"/>
                          <a:ext cx="3174" cy="14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645" y="8328"/>
              <a:ext cx="7568" cy="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</a:rPr>
                <a:t>自然地把零点选在无穷远处。</a:t>
              </a:r>
            </a:p>
            <a:p>
              <a:r>
                <a:rPr lang="zh-CN" altLang="en-US" sz="2800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</a:rPr>
                <a:t>所以，有限远的势能是负的。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8170"/>
            <a:ext cx="12086590" cy="2379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8280" y="2954020"/>
            <a:ext cx="117760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设物块滑到地面时，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和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的速度分别为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和</a:t>
            </a:r>
            <a:r>
              <a:rPr lang="en-US" alt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v'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；地面为重力势能零点。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视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为一系统，则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水平方向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不受外力作用，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动量守恒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注意竖直方向不守恒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）对这一系统做功的有：重力对</a:t>
            </a:r>
            <a:r>
              <a:rPr lang="en-US" altLang="zh-CN" sz="2800" i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做功</a:t>
            </a:r>
            <a:r>
              <a:rPr lang="en-US" altLang="zh-CN" sz="2800" i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mgh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；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压力和支撑力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是一对相互作用力，且过程中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始终接触，所以：</a:t>
            </a:r>
            <a:r>
              <a:rPr lang="en-US" altLang="zh-CN" sz="2800" b="1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W</a:t>
            </a:r>
            <a:r>
              <a:rPr lang="zh-CN" altLang="en-US" sz="28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梯对物</a:t>
            </a:r>
            <a:r>
              <a:rPr lang="en-US" altLang="zh-CN" sz="28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W</a:t>
            </a:r>
            <a:r>
              <a:rPr lang="zh-CN" altLang="en-US" sz="28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物对梯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1130" y="4772025"/>
            <a:ext cx="4991735" cy="521970"/>
            <a:chOff x="238" y="7515"/>
            <a:chExt cx="7861" cy="822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201" y="7605"/>
            <a:ext cx="289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9" r:id="rId6" imgW="800100" imgH="177165" progId="Equation.KSEE3">
                    <p:embed/>
                  </p:oleObj>
                </mc:Choice>
                <mc:Fallback>
                  <p:oleObj r:id="rId6" imgW="8001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01" y="7605"/>
                          <a:ext cx="2898" cy="6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238" y="7515"/>
              <a:ext cx="532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水平方向动量守恒：</a:t>
              </a:r>
              <a:endParaRPr lang="zh-CN" altLang="en-US" sz="2800"/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30520" y="1390650"/>
          <a:ext cx="1791970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r:id="rId8" imgW="850900" imgH="482600" progId="Equation.KSEE3">
                  <p:embed/>
                </p:oleObj>
              </mc:Choice>
              <mc:Fallback>
                <p:oleObj r:id="rId8" imgW="8509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0520" y="1390650"/>
                        <a:ext cx="1791970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3180" y="6021070"/>
            <a:ext cx="9138920" cy="885190"/>
            <a:chOff x="68" y="9482"/>
            <a:chExt cx="14392" cy="1394"/>
          </a:xfrm>
        </p:grpSpPr>
        <p:sp>
          <p:nvSpPr>
            <p:cNvPr id="8" name="文本框 7"/>
            <p:cNvSpPr txBox="1"/>
            <p:nvPr/>
          </p:nvSpPr>
          <p:spPr>
            <a:xfrm>
              <a:off x="68" y="9789"/>
              <a:ext cx="476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滑梯对物块做功：</a:t>
              </a:r>
              <a:endParaRPr lang="zh-CN" altLang="en-US" sz="2800"/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60" y="9482"/>
            <a:ext cx="9900" cy="1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1" r:id="rId10" imgW="2984500" imgH="419100" progId="Equation.KSEE3">
                    <p:embed/>
                  </p:oleObj>
                </mc:Choice>
                <mc:Fallback>
                  <p:oleObj r:id="rId10" imgW="2984500" imgH="419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60" y="9482"/>
                          <a:ext cx="9900" cy="13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69543" y="2044700"/>
          <a:ext cx="1231265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r:id="rId12" imgW="584200" imgH="419100" progId="Equation.KSEE3">
                  <p:embed/>
                </p:oleObj>
              </mc:Choice>
              <mc:Fallback>
                <p:oleObj r:id="rId12" imgW="584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69543" y="2044700"/>
                        <a:ext cx="1231265" cy="88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5725" y="4852035"/>
          <a:ext cx="5650865" cy="116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r:id="rId14" imgW="2336800" imgH="482600" progId="Equation.KSEE3">
                  <p:embed/>
                </p:oleObj>
              </mc:Choice>
              <mc:Fallback>
                <p:oleObj r:id="rId14" imgW="23368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35725" y="4852035"/>
                        <a:ext cx="5650865" cy="1169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544320" y="5308600"/>
            <a:ext cx="4912995" cy="907415"/>
            <a:chOff x="2432" y="8360"/>
            <a:chExt cx="7737" cy="1429"/>
          </a:xfrm>
        </p:grpSpPr>
        <p:sp>
          <p:nvSpPr>
            <p:cNvPr id="4" name="文本框 3"/>
            <p:cNvSpPr txBox="1"/>
            <p:nvPr/>
          </p:nvSpPr>
          <p:spPr>
            <a:xfrm>
              <a:off x="2432" y="8717"/>
              <a:ext cx="30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动能原理：</a:t>
              </a:r>
              <a:endParaRPr lang="zh-CN" altLang="en-US" sz="2800"/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201" y="8360"/>
            <a:ext cx="4968" cy="1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4" r:id="rId16" imgW="1371600" imgH="393700" progId="Equation.KSEE3">
                    <p:embed/>
                  </p:oleObj>
                </mc:Choice>
                <mc:Fallback>
                  <p:oleObj r:id="rId16" imgW="13716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201" y="8360"/>
                          <a:ext cx="4968" cy="14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3469640" y="76200"/>
            <a:ext cx="7513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不能判定机械能是否守恒时，可用动能定理或功能原理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586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仿宋</vt:lpstr>
      <vt:lpstr>华文楷体</vt:lpstr>
      <vt:lpstr>宋体</vt:lpstr>
      <vt:lpstr>微软雅黑</vt:lpstr>
      <vt:lpstr>Arial</vt:lpstr>
      <vt:lpstr>Times New Roman</vt:lpstr>
      <vt:lpstr>Wingdings</vt:lpstr>
      <vt:lpstr>Office 主题​​</vt:lpstr>
      <vt:lpstr>WPS 公式 3.0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Wayne Patrick</cp:lastModifiedBy>
  <cp:revision>309</cp:revision>
  <dcterms:created xsi:type="dcterms:W3CDTF">2019-06-19T02:08:00Z</dcterms:created>
  <dcterms:modified xsi:type="dcterms:W3CDTF">2022-05-20T13:45:30Z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