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7" r:id="rId2"/>
    <p:sldId id="418" r:id="rId3"/>
    <p:sldId id="427" r:id="rId4"/>
    <p:sldId id="419" r:id="rId5"/>
    <p:sldId id="420" r:id="rId6"/>
    <p:sldId id="421" r:id="rId7"/>
    <p:sldId id="422" r:id="rId8"/>
    <p:sldId id="423" r:id="rId9"/>
    <p:sldId id="42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>
          <p15:clr>
            <a:srgbClr val="A4A3A4"/>
          </p15:clr>
        </p15:guide>
        <p15:guide id="2" pos="38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" y="72"/>
      </p:cViewPr>
      <p:guideLst>
        <p:guide orient="horz" pos="2240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2020/3/25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179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0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2020/3/25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6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2" Type="http://schemas.openxmlformats.org/officeDocument/2006/relationships/tags" Target="../tags/tag6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wmf"/><Relationship Id="rId2" Type="http://schemas.openxmlformats.org/officeDocument/2006/relationships/tags" Target="../tags/tag7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2.bin"/><Relationship Id="rId2" Type="http://schemas.openxmlformats.org/officeDocument/2006/relationships/tags" Target="../tags/tag7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1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385570"/>
            <a:ext cx="11049000" cy="4086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九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723900"/>
            <a:ext cx="11925300" cy="177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5730" y="3420745"/>
            <a:ext cx="80264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华文楷体" panose="02010600040101010101" charset="-122"/>
                <a:ea typeface="华文楷体" panose="02010600040101010101" charset="-122"/>
              </a:rPr>
              <a:t>系统不受外力：动量守恒</a:t>
            </a:r>
            <a:endParaRPr kumimoji="1" lang="en-US" altLang="zh-CN" sz="32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华文楷体" panose="02010600040101010101" charset="-122"/>
                <a:ea typeface="华文楷体" panose="02010600040101010101" charset="-122"/>
              </a:rPr>
              <a:t>非弹性碰撞：能量损失，动能不守恒</a:t>
            </a:r>
          </a:p>
          <a:p>
            <a:pPr>
              <a:lnSpc>
                <a:spcPct val="150000"/>
              </a:lnSpc>
            </a:pPr>
            <a:r>
              <a:rPr kumimoji="1" lang="zh-CN" altLang="zh-CN" sz="3200" dirty="0">
                <a:latin typeface="华文楷体" panose="02010600040101010101" charset="-122"/>
                <a:ea typeface="华文楷体" panose="02010600040101010101" charset="-122"/>
              </a:rPr>
              <a:t>守恒定律中并无动能守恒一说。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9395" y="1727200"/>
            <a:ext cx="48958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九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" y="723900"/>
            <a:ext cx="12139930" cy="1936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88770" y="3686810"/>
            <a:ext cx="8026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华文楷体" panose="02010600040101010101" charset="-122"/>
                <a:ea typeface="华文楷体" panose="02010600040101010101" charset="-122"/>
              </a:rPr>
              <a:t>微观粒子的碰撞一般认为是完全弹性碰撞，并且不受外力，因而系统动量、能量均守恒。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49950" y="2181860"/>
            <a:ext cx="48958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-84772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九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" y="528955"/>
            <a:ext cx="12180570" cy="34423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15" y="5474335"/>
            <a:ext cx="118389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或：最初两个小球不动，弹簧无形变，机械能为零；在两个外力作用下，两个小球开始运动，动能增加，同时弹簧形变，弹性势能也在增加，因此总机械能在增加，系统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机械能不守恒</a:t>
            </a: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1235" y="3999230"/>
            <a:ext cx="10285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两个外力等值反向，因此系统所受合外力为零，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系统动量守恒</a:t>
            </a: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235" y="4521200"/>
            <a:ext cx="985583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两个力反向，位移也反向，所以两个力都做正功，系统的机械能增加，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机械能不守恒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6890" y="2414905"/>
            <a:ext cx="48958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九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" y="723900"/>
            <a:ext cx="12169775" cy="1984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9785" y="3206115"/>
            <a:ext cx="105524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问的是可能值，可以用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排除法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：</a:t>
            </a:r>
            <a:endParaRPr kumimoji="1" lang="en-US" altLang="zh-CN" sz="28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碰撞问题，一般动量守恒，因此可以先排除答案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D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从能量角度来说，不管是完全弹性碰撞还是非弹性碰撞，能量是不可能增加的，因此可以排除答案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验证答案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：动量守恒，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系统末动能小于初动能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60440" y="1473835"/>
            <a:ext cx="48958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九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621665"/>
            <a:ext cx="12040235" cy="8724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2350" y="1880235"/>
            <a:ext cx="101466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已知子弹初速率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0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= 700m/s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和穿过两块木板后的速率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 100m/s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设穿过第一块木板后的速率为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穿过单块木板阻力做功为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W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。对子弹，由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动能定理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得：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548880" y="4462780"/>
            <a:ext cx="3621405" cy="663575"/>
            <a:chOff x="8683" y="6894"/>
            <a:chExt cx="5703" cy="1045"/>
          </a:xfrm>
        </p:grpSpPr>
        <p:sp>
          <p:nvSpPr>
            <p:cNvPr id="6" name="文本框 5"/>
            <p:cNvSpPr txBox="1"/>
            <p:nvPr/>
          </p:nvSpPr>
          <p:spPr>
            <a:xfrm>
              <a:off x="8683" y="7020"/>
              <a:ext cx="183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解得：</a:t>
              </a:r>
            </a:p>
          </p:txBody>
        </p:sp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516" y="6894"/>
            <a:ext cx="3870" cy="1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r:id="rId5" imgW="800100" imgH="215900" progId="Equation.KSEE3">
                    <p:embed/>
                  </p:oleObj>
                </mc:Choice>
                <mc:Fallback>
                  <p:oleObj r:id="rId5" imgW="8001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516" y="6894"/>
                          <a:ext cx="3870" cy="10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/>
          <p:nvPr/>
        </p:nvSpPr>
        <p:spPr>
          <a:xfrm>
            <a:off x="6177915" y="972185"/>
            <a:ext cx="1327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500m/s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470025" y="3650615"/>
            <a:ext cx="5828030" cy="2287905"/>
            <a:chOff x="2474" y="5599"/>
            <a:chExt cx="9178" cy="3603"/>
          </a:xfrm>
        </p:grpSpPr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140" y="5599"/>
            <a:ext cx="5512" cy="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r:id="rId7" imgW="1282700" imgH="838200" progId="Equation.KSEE3">
                    <p:embed/>
                  </p:oleObj>
                </mc:Choice>
                <mc:Fallback>
                  <p:oleObj r:id="rId7" imgW="1282700" imgH="838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40" y="5599"/>
                          <a:ext cx="5512" cy="36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/>
            <p:cNvSpPr txBox="1"/>
            <p:nvPr/>
          </p:nvSpPr>
          <p:spPr>
            <a:xfrm>
              <a:off x="2474" y="5990"/>
              <a:ext cx="3666" cy="91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穿过第一块</a:t>
              </a:r>
              <a:r>
                <a:rPr lang="en-US" altLang="zh-CN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: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74" y="7702"/>
              <a:ext cx="3666" cy="91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穿过第二块</a:t>
              </a:r>
              <a:r>
                <a:rPr lang="en-US" altLang="zh-CN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: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九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335"/>
            <a:ext cx="12059920" cy="26460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4820" y="2092325"/>
            <a:ext cx="7358380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两物体相距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时，弹簧形变量为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320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弹性势能为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px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3200" baseline="30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/2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4820" y="3204845"/>
            <a:ext cx="1002284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弹簧长度由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恢复到原长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的过程中，系统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机械能守恒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：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62593" y="3788410"/>
          <a:ext cx="4824730" cy="10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5" imgW="1866900" imgH="393700" progId="Equation.KSEE3">
                  <p:embed/>
                </p:oleObj>
              </mc:Choice>
              <mc:Fallback>
                <p:oleObj r:id="rId5" imgW="1866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2593" y="3788410"/>
                        <a:ext cx="4824730" cy="101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464820" y="5513070"/>
            <a:ext cx="8994140" cy="1294765"/>
            <a:chOff x="732" y="8682"/>
            <a:chExt cx="14164" cy="2039"/>
          </a:xfrm>
        </p:grpSpPr>
        <p:sp>
          <p:nvSpPr>
            <p:cNvPr id="8" name="文本框 7"/>
            <p:cNvSpPr txBox="1"/>
            <p:nvPr/>
          </p:nvSpPr>
          <p:spPr>
            <a:xfrm>
              <a:off x="732" y="9122"/>
              <a:ext cx="7968" cy="91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联立以上两个方程，解得：</a:t>
              </a:r>
            </a:p>
          </p:txBody>
        </p: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304" y="8682"/>
            <a:ext cx="6592" cy="2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r:id="rId7" imgW="1562100" imgH="482600" progId="Equation.KSEE3">
                    <p:embed/>
                  </p:oleObj>
                </mc:Choice>
                <mc:Fallback>
                  <p:oleObj r:id="rId7" imgW="1562100" imgH="482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304" y="8682"/>
                          <a:ext cx="6592" cy="20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464820" y="4897755"/>
            <a:ext cx="11590655" cy="607060"/>
            <a:chOff x="732" y="7770"/>
            <a:chExt cx="18253" cy="956"/>
          </a:xfrm>
        </p:grpSpPr>
        <p:sp>
          <p:nvSpPr>
            <p:cNvPr id="3" name="文本框 2"/>
            <p:cNvSpPr txBox="1"/>
            <p:nvPr/>
          </p:nvSpPr>
          <p:spPr>
            <a:xfrm>
              <a:off x="732" y="7808"/>
              <a:ext cx="7968" cy="91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系统不受外力，</a:t>
              </a:r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动量守恒</a:t>
              </a:r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：</a:t>
              </a:r>
            </a:p>
          </p:txBody>
        </p:sp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304" y="7770"/>
            <a:ext cx="4877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r:id="rId9" imgW="1155700" imgH="215900" progId="Equation.KSEE3">
                    <p:embed/>
                  </p:oleObj>
                </mc:Choice>
                <mc:Fallback>
                  <p:oleObj r:id="rId9" imgW="11557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304" y="7770"/>
                          <a:ext cx="4877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13567" y="7884"/>
              <a:ext cx="541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zh-CN" altLang="zh-CN" sz="2400" b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注意：</a:t>
              </a:r>
              <a:r>
                <a:rPr lang="zh-CN" altLang="en-US" sz="2400" b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两物体方向相反</a:t>
              </a:r>
              <a:r>
                <a:rPr lang="en-US" altLang="zh-CN" sz="2400" b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)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27325" y="1351915"/>
            <a:ext cx="8773795" cy="776605"/>
            <a:chOff x="4295" y="2129"/>
            <a:chExt cx="13817" cy="1223"/>
          </a:xfrm>
        </p:grpSpPr>
        <p:sp>
          <p:nvSpPr>
            <p:cNvPr id="13" name="文本框 12"/>
            <p:cNvSpPr txBox="1"/>
            <p:nvPr/>
          </p:nvSpPr>
          <p:spPr>
            <a:xfrm>
              <a:off x="4295" y="2433"/>
              <a:ext cx="13817" cy="91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设两物体的速度分别为</a:t>
              </a:r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v</a:t>
              </a:r>
              <a:r>
                <a:rPr lang="en-US" altLang="zh-CN" sz="32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和</a:t>
              </a:r>
              <a:r>
                <a: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-</a:t>
              </a:r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v</a:t>
              </a:r>
              <a:r>
                <a:rPr lang="en-US" altLang="zh-CN" sz="32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。</a:t>
              </a:r>
              <a:r>
                <a:rPr lang="en-US" altLang="zh-CN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令</a:t>
              </a:r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32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方向为正</a:t>
              </a:r>
              <a:r>
                <a:rPr lang="en-US" altLang="zh-CN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)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074" y="2167"/>
              <a:ext cx="76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622" y="2129"/>
              <a:ext cx="76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九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622935"/>
            <a:ext cx="12092305" cy="29330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15" y="2055495"/>
            <a:ext cx="78098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设两车相对静止时，它们有共同的相对地面的速率为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。系统水平方向不受外力，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动量守恒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：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6120" y="3008630"/>
          <a:ext cx="275971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5" imgW="1104900" imgH="228600" progId="Equation.KSEE3">
                  <p:embed/>
                </p:oleObj>
              </mc:Choice>
              <mc:Fallback>
                <p:oleObj r:id="rId5" imgW="1104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6120" y="3008630"/>
                        <a:ext cx="275971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42030" y="2837815"/>
          <a:ext cx="220154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r:id="rId7" imgW="939800" imgH="431800" progId="Equation.KSEE3">
                  <p:embed/>
                </p:oleObj>
              </mc:Choice>
              <mc:Fallback>
                <p:oleObj r:id="rId7" imgW="9398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2030" y="2837815"/>
                        <a:ext cx="2201545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3995" y="3814445"/>
            <a:ext cx="117005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碰撞过程中只有弹簧弹性力（保守力）做功，所以系统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机械能守恒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：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5145" y="4208145"/>
          <a:ext cx="6228715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9" imgW="2451100" imgH="393700" progId="Equation.KSEE3">
                  <p:embed/>
                </p:oleObj>
              </mc:Choice>
              <mc:Fallback>
                <p:oleObj r:id="rId9" imgW="2451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145" y="4208145"/>
                        <a:ext cx="6228715" cy="100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45745" y="5174615"/>
            <a:ext cx="1186497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其中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是两车相对静止时各自的形变量，两个弹簧是相互作用的，所以</a:t>
            </a:r>
          </a:p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相互作用力：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01558" y="5653723"/>
          <a:ext cx="2388870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11" imgW="939800" imgH="215900" progId="Equation.KSEE3">
                  <p:embed/>
                </p:oleObj>
              </mc:Choice>
              <mc:Fallback>
                <p:oleObj r:id="rId11" imgW="9398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01558" y="5653723"/>
                        <a:ext cx="2388870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4936490" y="5745480"/>
            <a:ext cx="6978650" cy="1112520"/>
            <a:chOff x="7774" y="9048"/>
            <a:chExt cx="10990" cy="1752"/>
          </a:xfrm>
        </p:grpSpPr>
        <p:sp>
          <p:nvSpPr>
            <p:cNvPr id="18" name="文本框 17"/>
            <p:cNvSpPr txBox="1"/>
            <p:nvPr/>
          </p:nvSpPr>
          <p:spPr>
            <a:xfrm>
              <a:off x="7774" y="9545"/>
              <a:ext cx="571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联立以上几个方程得：</a:t>
              </a:r>
            </a:p>
          </p:txBody>
        </p:sp>
        <p:graphicFrame>
          <p:nvGraphicFramePr>
            <p:cNvPr id="20" name="对象 1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289" y="9048"/>
            <a:ext cx="5475" cy="1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r:id="rId13" imgW="1511300" imgH="482600" progId="Equation.KSEE3">
                    <p:embed/>
                  </p:oleObj>
                </mc:Choice>
                <mc:Fallback>
                  <p:oleObj r:id="rId13" imgW="1511300" imgH="482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289" y="9048"/>
                          <a:ext cx="5475" cy="17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0" y="-131128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九</a:t>
            </a:r>
            <a:r>
              <a:rPr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471805"/>
            <a:ext cx="12116435" cy="3234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030" y="2315369"/>
            <a:ext cx="754443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假设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上移动的距离为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后，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以共同速率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一起向右运动。</a:t>
            </a:r>
          </a:p>
        </p:txBody>
      </p:sp>
      <p:sp useBgFill="1">
        <p:nvSpPr>
          <p:cNvPr id="3" name="文本框 2"/>
          <p:cNvSpPr txBox="1"/>
          <p:nvPr/>
        </p:nvSpPr>
        <p:spPr>
          <a:xfrm>
            <a:off x="7933037" y="3827490"/>
            <a:ext cx="3919220" cy="14763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分析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以初速度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开始向右运动后，在摩擦力作用下，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由静止开始向右加速运动，直到与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具有相同速度后，二者开始无相对运动。摩擦力对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作负功，对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作正功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495" y="3218134"/>
            <a:ext cx="75444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作为系统，无外力作用，系统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动量守恒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：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39017"/>
              </p:ext>
            </p:extLst>
          </p:nvPr>
        </p:nvGraphicFramePr>
        <p:xfrm>
          <a:off x="1842770" y="3602467"/>
          <a:ext cx="288861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5" imgW="1117600" imgH="215900" progId="Equation.KSEE3">
                  <p:embed/>
                </p:oleObj>
              </mc:Choice>
              <mc:Fallback>
                <p:oleObj r:id="rId5" imgW="11176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2770" y="3602467"/>
                        <a:ext cx="288861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565" y="4161267"/>
            <a:ext cx="754443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地面光滑，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作为系统只有摩擦力做功。令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相对地面移动距离，则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相对地面移动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+s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。摩擦力大小恒为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μ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，由系统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功能原理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得：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376156"/>
              </p:ext>
            </p:extLst>
          </p:nvPr>
        </p:nvGraphicFramePr>
        <p:xfrm>
          <a:off x="234315" y="5342131"/>
          <a:ext cx="735393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7" imgW="2844800" imgH="393700" progId="Equation.KSEE3">
                  <p:embed/>
                </p:oleObj>
              </mc:Choice>
              <mc:Fallback>
                <p:oleObj r:id="rId7" imgW="2844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315" y="5342131"/>
                        <a:ext cx="735393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8070215" y="5492115"/>
            <a:ext cx="3919220" cy="1183640"/>
            <a:chOff x="12351" y="8520"/>
            <a:chExt cx="6172" cy="1864"/>
          </a:xfrm>
        </p:grpSpPr>
        <p:sp>
          <p:nvSpPr>
            <p:cNvPr id="10" name="文本框 9"/>
            <p:cNvSpPr txBox="1"/>
            <p:nvPr/>
          </p:nvSpPr>
          <p:spPr>
            <a:xfrm>
              <a:off x="12351" y="8520"/>
              <a:ext cx="23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解得：</a:t>
              </a:r>
            </a:p>
          </p:txBody>
        </p:sp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869" y="8520"/>
            <a:ext cx="4654" cy="1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r:id="rId9" imgW="1143000" imgH="457200" progId="Equation.KSEE3">
                    <p:embed/>
                  </p:oleObj>
                </mc:Choice>
                <mc:Fallback>
                  <p:oleObj r:id="rId9" imgW="1143000" imgH="457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869" y="8520"/>
                          <a:ext cx="4654" cy="1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9626" y="6136080"/>
                <a:ext cx="7591245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00050" algn="just">
                  <a:spcAft>
                    <a:spcPts val="0"/>
                  </a:spcAft>
                </a:pPr>
                <a:r>
                  <a:rPr lang="zh-CN" altLang="en-US" sz="2800" kern="100" smtClean="0">
                    <a:ea typeface="宋体" panose="02010600030101010101" pitchFamily="2" charset="-122"/>
                  </a:rPr>
                  <a:t>即</a:t>
                </a:r>
                <a:r>
                  <a:rPr lang="zh-CN" altLang="en-US" sz="2800" kern="100" smtClean="0"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𝜇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f>
                      <m:f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sub>
                        </m:sSub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8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6" y="6136080"/>
                <a:ext cx="7591245" cy="700705"/>
              </a:xfrm>
              <a:prstGeom prst="rect">
                <a:avLst/>
              </a:prstGeom>
              <a:blipFill rotWithShape="0">
                <a:blip r:embed="rId11"/>
                <a:stretch>
                  <a:fillRect t="-870" b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ldLvl="0" animBg="1"/>
      <p:bldP spid="4" grpId="0"/>
      <p:bldP spid="5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598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仿宋</vt:lpstr>
      <vt:lpstr>华文楷体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249</cp:revision>
  <dcterms:created xsi:type="dcterms:W3CDTF">2019-06-19T02:08:00Z</dcterms:created>
  <dcterms:modified xsi:type="dcterms:W3CDTF">2020-03-25T03:06:00Z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