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7"/>
  </p:notesMasterIdLst>
  <p:sldIdLst>
    <p:sldId id="257" r:id="rId5"/>
    <p:sldId id="258" r:id="rId6"/>
    <p:sldId id="262" r:id="rId7"/>
    <p:sldId id="263" r:id="rId8"/>
    <p:sldId id="265"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howGuides="1">
      <p:cViewPr varScale="1">
        <p:scale>
          <a:sx n="72" d="100"/>
          <a:sy n="72" d="100"/>
        </p:scale>
        <p:origin x="508" y="56"/>
      </p:cViewPr>
      <p:guideLst>
        <p:guide orient="horz" pos="2160"/>
        <p:guide pos="3840"/>
      </p:guideLst>
    </p:cSldViewPr>
  </p:slideViewPr>
  <p:notesTextViewPr>
    <p:cViewPr>
      <p:scale>
        <a:sx n="1" d="1"/>
        <a:sy n="1" d="1"/>
      </p:scale>
      <p:origin x="0" y="0"/>
    </p:cViewPr>
  </p:notesText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A8BA-696F-4CC9-9699-50BCE7F487BF}"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0C87B-AADC-4479-B7B3-AEA2C374FDA5}" type="slidenum">
              <a:rPr lang="en-US" smtClean="0"/>
              <a:t>‹#›</a:t>
            </a:fld>
            <a:endParaRPr lang="en-US"/>
          </a:p>
        </p:txBody>
      </p:sp>
    </p:spTree>
    <p:extLst>
      <p:ext uri="{BB962C8B-B14F-4D97-AF65-F5344CB8AC3E}">
        <p14:creationId xmlns:p14="http://schemas.microsoft.com/office/powerpoint/2010/main" val="3489728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665E195-C89C-4871-8AE9-903FDB8B6D9D}" type="datetimeFigureOut">
              <a:rPr lang="en-US" smtClean="0"/>
              <a:t>11/20/2021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Add a footer</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50827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pPr/>
              <a:t>11/20/2021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63075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pPr/>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17150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pPr/>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084932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pPr/>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379029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65E195-C89C-4871-8AE9-903FDB8B6D9D}" type="datetimeFigureOut">
              <a:rPr lang="en-US" smtClean="0"/>
              <a:pPr/>
              <a:t>11/20/2021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65174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65E195-C89C-4871-8AE9-903FDB8B6D9D}" type="datetimeFigureOut">
              <a:rPr lang="en-US" smtClean="0"/>
              <a:pPr/>
              <a:t>11/20/2021</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3862909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65E195-C89C-4871-8AE9-903FDB8B6D9D}" type="datetimeFigureOut">
              <a:rPr lang="en-US" smtClean="0"/>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888324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665E195-C89C-4871-8AE9-903FDB8B6D9D}" type="datetimeFigureOut">
              <a:rPr lang="en-US" smtClean="0"/>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90303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68360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t>11/20/2021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9174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5E195-C89C-4871-8AE9-903FDB8B6D9D}" type="datetimeFigureOut">
              <a:rPr lang="en-US" smtClean="0"/>
              <a:t>11/20/2021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299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5E195-C89C-4871-8AE9-903FDB8B6D9D}" type="datetimeFigureOut">
              <a:rPr lang="en-US" smtClean="0"/>
              <a:t>11/20/2021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37433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5E195-C89C-4871-8AE9-903FDB8B6D9D}" type="datetimeFigureOut">
              <a:rPr lang="en-US" smtClean="0"/>
              <a:t>11/20/2021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08292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11/20/2021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993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11/20/2021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47929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11/20/2021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75818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665E195-C89C-4871-8AE9-903FDB8B6D9D}" type="datetimeFigureOut">
              <a:rPr lang="en-US" smtClean="0"/>
              <a:pPr/>
              <a:t>11/20/2021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Add a footer</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16727712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Pattern Stream &amp; Capture</a:t>
            </a:r>
          </a:p>
        </p:txBody>
      </p:sp>
      <p:sp>
        <p:nvSpPr>
          <p:cNvPr id="3" name="Subtitle 2"/>
          <p:cNvSpPr>
            <a:spLocks noGrp="1"/>
          </p:cNvSpPr>
          <p:nvPr>
            <p:ph type="subTitle" idx="1"/>
          </p:nvPr>
        </p:nvSpPr>
        <p:spPr/>
        <p:txBody>
          <a:bodyPr/>
          <a:lstStyle/>
          <a:p>
            <a:r>
              <a:rPr lang="en-US" dirty="0"/>
              <a:t>Preliminary specification</a:t>
            </a:r>
          </a:p>
        </p:txBody>
      </p:sp>
      <p:sp>
        <p:nvSpPr>
          <p:cNvPr id="4" name="TextBox 3">
            <a:extLst>
              <a:ext uri="{FF2B5EF4-FFF2-40B4-BE49-F238E27FC236}">
                <a16:creationId xmlns:a16="http://schemas.microsoft.com/office/drawing/2014/main" id="{D6045547-3C17-4119-9F96-02FA6B9927D3}"/>
              </a:ext>
            </a:extLst>
          </p:cNvPr>
          <p:cNvSpPr txBox="1"/>
          <p:nvPr/>
        </p:nvSpPr>
        <p:spPr>
          <a:xfrm>
            <a:off x="1154955" y="5797118"/>
            <a:ext cx="2214068" cy="369332"/>
          </a:xfrm>
          <a:prstGeom prst="rect">
            <a:avLst/>
          </a:prstGeom>
          <a:noFill/>
        </p:spPr>
        <p:txBody>
          <a:bodyPr wrap="none" rtlCol="0">
            <a:spAutoFit/>
          </a:bodyPr>
          <a:lstStyle/>
          <a:p>
            <a:r>
              <a:rPr lang="en-US" dirty="0">
                <a:solidFill>
                  <a:schemeClr val="bg1"/>
                </a:solidFill>
              </a:rPr>
              <a:t>By Alex Sukmanov</a:t>
            </a:r>
          </a:p>
        </p:txBody>
      </p:sp>
    </p:spTree>
    <p:extLst>
      <p:ext uri="{BB962C8B-B14F-4D97-AF65-F5344CB8AC3E}">
        <p14:creationId xmlns:p14="http://schemas.microsoft.com/office/powerpoint/2010/main" val="17561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0B8CA932-26C4-46A2-AED1-52ECA512F061}"/>
              </a:ext>
            </a:extLst>
          </p:cNvPr>
          <p:cNvPicPr>
            <a:picLocks noChangeAspect="1"/>
          </p:cNvPicPr>
          <p:nvPr/>
        </p:nvPicPr>
        <p:blipFill>
          <a:blip r:embed="rId2"/>
          <a:stretch>
            <a:fillRect/>
          </a:stretch>
        </p:blipFill>
        <p:spPr>
          <a:xfrm>
            <a:off x="358498" y="641989"/>
            <a:ext cx="9550891" cy="4686541"/>
          </a:xfrm>
          <a:prstGeom prst="rect">
            <a:avLst/>
          </a:prstGeom>
        </p:spPr>
      </p:pic>
      <p:sp>
        <p:nvSpPr>
          <p:cNvPr id="38" name="Title 12">
            <a:extLst>
              <a:ext uri="{FF2B5EF4-FFF2-40B4-BE49-F238E27FC236}">
                <a16:creationId xmlns:a16="http://schemas.microsoft.com/office/drawing/2014/main" id="{36EFD1A1-EF88-402B-8DCE-DAB5E80CE292}"/>
              </a:ext>
            </a:extLst>
          </p:cNvPr>
          <p:cNvSpPr txBox="1">
            <a:spLocks/>
          </p:cNvSpPr>
          <p:nvPr/>
        </p:nvSpPr>
        <p:spPr>
          <a:xfrm>
            <a:off x="337930" y="-6790"/>
            <a:ext cx="8761413" cy="898674"/>
          </a:xfrm>
          <a:prstGeom prst="rect">
            <a:avLst/>
          </a:prstGeom>
        </p:spPr>
        <p:txBody>
          <a:bodyPr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MODE_A - Waveforms</a:t>
            </a:r>
          </a:p>
        </p:txBody>
      </p:sp>
      <p:sp>
        <p:nvSpPr>
          <p:cNvPr id="47" name="TextBox 46">
            <a:extLst>
              <a:ext uri="{FF2B5EF4-FFF2-40B4-BE49-F238E27FC236}">
                <a16:creationId xmlns:a16="http://schemas.microsoft.com/office/drawing/2014/main" id="{288C4A2B-2A0A-4C99-963E-1B39F03C9722}"/>
              </a:ext>
            </a:extLst>
          </p:cNvPr>
          <p:cNvSpPr txBox="1"/>
          <p:nvPr/>
        </p:nvSpPr>
        <p:spPr>
          <a:xfrm>
            <a:off x="358498" y="5424222"/>
            <a:ext cx="1154483" cy="369332"/>
          </a:xfrm>
          <a:prstGeom prst="rect">
            <a:avLst/>
          </a:prstGeom>
          <a:noFill/>
        </p:spPr>
        <p:txBody>
          <a:bodyPr wrap="none" rtlCol="0">
            <a:spAutoFit/>
          </a:bodyPr>
          <a:lstStyle/>
          <a:p>
            <a:r>
              <a:rPr lang="en-US" b="1" dirty="0">
                <a:solidFill>
                  <a:srgbClr val="FF0000"/>
                </a:solidFill>
              </a:rPr>
              <a:t>START BIT</a:t>
            </a:r>
          </a:p>
        </p:txBody>
      </p:sp>
      <p:cxnSp>
        <p:nvCxnSpPr>
          <p:cNvPr id="50" name="Straight Arrow Connector 49">
            <a:extLst>
              <a:ext uri="{FF2B5EF4-FFF2-40B4-BE49-F238E27FC236}">
                <a16:creationId xmlns:a16="http://schemas.microsoft.com/office/drawing/2014/main" id="{3D9A3B3F-2DAE-4EB8-9984-ADA836D9368D}"/>
              </a:ext>
            </a:extLst>
          </p:cNvPr>
          <p:cNvCxnSpPr>
            <a:cxnSpLocks/>
            <a:stCxn id="47" idx="0"/>
          </p:cNvCxnSpPr>
          <p:nvPr/>
        </p:nvCxnSpPr>
        <p:spPr>
          <a:xfrm flipV="1">
            <a:off x="935740" y="2269973"/>
            <a:ext cx="1536121" cy="315424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DD29D3A3-EB8A-48CA-859F-33232F14A35B}"/>
              </a:ext>
            </a:extLst>
          </p:cNvPr>
          <p:cNvSpPr txBox="1"/>
          <p:nvPr/>
        </p:nvSpPr>
        <p:spPr>
          <a:xfrm>
            <a:off x="337930" y="5846679"/>
            <a:ext cx="4615366" cy="369332"/>
          </a:xfrm>
          <a:prstGeom prst="rect">
            <a:avLst/>
          </a:prstGeom>
          <a:noFill/>
        </p:spPr>
        <p:txBody>
          <a:bodyPr wrap="none" rtlCol="0">
            <a:spAutoFit/>
          </a:bodyPr>
          <a:lstStyle/>
          <a:p>
            <a:r>
              <a:rPr lang="en-US" b="1" dirty="0">
                <a:solidFill>
                  <a:srgbClr val="FFC000"/>
                </a:solidFill>
              </a:rPr>
              <a:t>READ from Memory and Stream process</a:t>
            </a:r>
          </a:p>
        </p:txBody>
      </p:sp>
      <p:cxnSp>
        <p:nvCxnSpPr>
          <p:cNvPr id="58" name="Straight Arrow Connector 57">
            <a:extLst>
              <a:ext uri="{FF2B5EF4-FFF2-40B4-BE49-F238E27FC236}">
                <a16:creationId xmlns:a16="http://schemas.microsoft.com/office/drawing/2014/main" id="{ACB2468A-AFCE-4FD9-95EE-C1DE98EC27A1}"/>
              </a:ext>
            </a:extLst>
          </p:cNvPr>
          <p:cNvCxnSpPr>
            <a:cxnSpLocks/>
            <a:stCxn id="54" idx="0"/>
            <a:endCxn id="59" idx="2"/>
          </p:cNvCxnSpPr>
          <p:nvPr/>
        </p:nvCxnSpPr>
        <p:spPr>
          <a:xfrm flipV="1">
            <a:off x="2645613" y="2712794"/>
            <a:ext cx="296821" cy="3133885"/>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59" name="Oval 58">
            <a:extLst>
              <a:ext uri="{FF2B5EF4-FFF2-40B4-BE49-F238E27FC236}">
                <a16:creationId xmlns:a16="http://schemas.microsoft.com/office/drawing/2014/main" id="{20F96F5F-1EA8-463C-9D4F-5E17E9A38A54}"/>
              </a:ext>
            </a:extLst>
          </p:cNvPr>
          <p:cNvSpPr/>
          <p:nvPr/>
        </p:nvSpPr>
        <p:spPr>
          <a:xfrm>
            <a:off x="2942434" y="2086589"/>
            <a:ext cx="6156909" cy="1252409"/>
          </a:xfrm>
          <a:prstGeom prst="ellipse">
            <a:avLst/>
          </a:prstGeom>
          <a:noFill/>
          <a:ln w="2857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62" name="TextBox 61">
            <a:extLst>
              <a:ext uri="{FF2B5EF4-FFF2-40B4-BE49-F238E27FC236}">
                <a16:creationId xmlns:a16="http://schemas.microsoft.com/office/drawing/2014/main" id="{9121CA4E-F6D1-4599-8769-586AA9DA1B64}"/>
              </a:ext>
            </a:extLst>
          </p:cNvPr>
          <p:cNvSpPr txBox="1"/>
          <p:nvPr/>
        </p:nvSpPr>
        <p:spPr>
          <a:xfrm>
            <a:off x="5431610" y="5424222"/>
            <a:ext cx="4498347" cy="369332"/>
          </a:xfrm>
          <a:prstGeom prst="rect">
            <a:avLst/>
          </a:prstGeom>
          <a:noFill/>
        </p:spPr>
        <p:txBody>
          <a:bodyPr wrap="none" rtlCol="0">
            <a:spAutoFit/>
          </a:bodyPr>
          <a:lstStyle/>
          <a:p>
            <a:r>
              <a:rPr lang="en-US" b="1" dirty="0">
                <a:solidFill>
                  <a:srgbClr val="C00000"/>
                </a:solidFill>
              </a:rPr>
              <a:t>Capture and WRITE to Memory process</a:t>
            </a:r>
          </a:p>
        </p:txBody>
      </p:sp>
      <p:cxnSp>
        <p:nvCxnSpPr>
          <p:cNvPr id="63" name="Straight Arrow Connector 62">
            <a:extLst>
              <a:ext uri="{FF2B5EF4-FFF2-40B4-BE49-F238E27FC236}">
                <a16:creationId xmlns:a16="http://schemas.microsoft.com/office/drawing/2014/main" id="{3FC577B8-9D2A-4D1A-81EB-C38EFE9A2C73}"/>
              </a:ext>
            </a:extLst>
          </p:cNvPr>
          <p:cNvCxnSpPr>
            <a:cxnSpLocks/>
            <a:stCxn id="62" idx="0"/>
            <a:endCxn id="69" idx="4"/>
          </p:cNvCxnSpPr>
          <p:nvPr/>
        </p:nvCxnSpPr>
        <p:spPr>
          <a:xfrm flipH="1" flipV="1">
            <a:off x="6381178" y="4533703"/>
            <a:ext cx="1299606" cy="890519"/>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69" name="Oval 68">
            <a:extLst>
              <a:ext uri="{FF2B5EF4-FFF2-40B4-BE49-F238E27FC236}">
                <a16:creationId xmlns:a16="http://schemas.microsoft.com/office/drawing/2014/main" id="{6B3E2ADA-B80C-4678-A330-4DD4EDA5E3E1}"/>
              </a:ext>
            </a:extLst>
          </p:cNvPr>
          <p:cNvSpPr/>
          <p:nvPr/>
        </p:nvSpPr>
        <p:spPr>
          <a:xfrm>
            <a:off x="3215968" y="3338998"/>
            <a:ext cx="6330419" cy="1194705"/>
          </a:xfrm>
          <a:prstGeom prst="ellipse">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71" name="TextBox 70">
            <a:extLst>
              <a:ext uri="{FF2B5EF4-FFF2-40B4-BE49-F238E27FC236}">
                <a16:creationId xmlns:a16="http://schemas.microsoft.com/office/drawing/2014/main" id="{F72BA7B9-1A5F-4678-B1FC-8B2871396970}"/>
              </a:ext>
            </a:extLst>
          </p:cNvPr>
          <p:cNvSpPr txBox="1"/>
          <p:nvPr/>
        </p:nvSpPr>
        <p:spPr>
          <a:xfrm>
            <a:off x="10359394" y="4349037"/>
            <a:ext cx="1083951" cy="369332"/>
          </a:xfrm>
          <a:prstGeom prst="rect">
            <a:avLst/>
          </a:prstGeom>
          <a:noFill/>
        </p:spPr>
        <p:txBody>
          <a:bodyPr wrap="none" rtlCol="0">
            <a:spAutoFit/>
          </a:bodyPr>
          <a:lstStyle/>
          <a:p>
            <a:r>
              <a:rPr lang="en-US" b="1" dirty="0">
                <a:solidFill>
                  <a:srgbClr val="FF0000"/>
                </a:solidFill>
              </a:rPr>
              <a:t>STOP BIT</a:t>
            </a:r>
          </a:p>
        </p:txBody>
      </p:sp>
      <p:cxnSp>
        <p:nvCxnSpPr>
          <p:cNvPr id="72" name="Straight Arrow Connector 71">
            <a:extLst>
              <a:ext uri="{FF2B5EF4-FFF2-40B4-BE49-F238E27FC236}">
                <a16:creationId xmlns:a16="http://schemas.microsoft.com/office/drawing/2014/main" id="{BB5E4D5B-7653-4652-A1D4-A0EE0253DDDD}"/>
              </a:ext>
            </a:extLst>
          </p:cNvPr>
          <p:cNvCxnSpPr>
            <a:cxnSpLocks/>
          </p:cNvCxnSpPr>
          <p:nvPr/>
        </p:nvCxnSpPr>
        <p:spPr>
          <a:xfrm flipH="1">
            <a:off x="9610005" y="4536562"/>
            <a:ext cx="760742"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497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0B4F57C-2098-4643-8AB0-56DED56FCE92}"/>
              </a:ext>
            </a:extLst>
          </p:cNvPr>
          <p:cNvPicPr>
            <a:picLocks noChangeAspect="1"/>
          </p:cNvPicPr>
          <p:nvPr/>
        </p:nvPicPr>
        <p:blipFill>
          <a:blip r:embed="rId2"/>
          <a:stretch>
            <a:fillRect/>
          </a:stretch>
        </p:blipFill>
        <p:spPr>
          <a:xfrm>
            <a:off x="337930" y="684556"/>
            <a:ext cx="9588993" cy="4686541"/>
          </a:xfrm>
          <a:prstGeom prst="rect">
            <a:avLst/>
          </a:prstGeom>
        </p:spPr>
      </p:pic>
      <p:sp>
        <p:nvSpPr>
          <p:cNvPr id="3" name="Title 12">
            <a:extLst>
              <a:ext uri="{FF2B5EF4-FFF2-40B4-BE49-F238E27FC236}">
                <a16:creationId xmlns:a16="http://schemas.microsoft.com/office/drawing/2014/main" id="{E5EF5212-FFE7-46B9-9427-B3D0D8DA56FA}"/>
              </a:ext>
            </a:extLst>
          </p:cNvPr>
          <p:cNvSpPr txBox="1">
            <a:spLocks/>
          </p:cNvSpPr>
          <p:nvPr/>
        </p:nvSpPr>
        <p:spPr>
          <a:xfrm>
            <a:off x="337930" y="-6790"/>
            <a:ext cx="8761413" cy="898674"/>
          </a:xfrm>
          <a:prstGeom prst="rect">
            <a:avLst/>
          </a:prstGeom>
        </p:spPr>
        <p:txBody>
          <a:bodyPr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MODE_B - Waveforms</a:t>
            </a:r>
          </a:p>
        </p:txBody>
      </p:sp>
      <p:sp>
        <p:nvSpPr>
          <p:cNvPr id="4" name="TextBox 3">
            <a:extLst>
              <a:ext uri="{FF2B5EF4-FFF2-40B4-BE49-F238E27FC236}">
                <a16:creationId xmlns:a16="http://schemas.microsoft.com/office/drawing/2014/main" id="{1F81A543-C63D-4CCC-9684-23360C56C26B}"/>
              </a:ext>
            </a:extLst>
          </p:cNvPr>
          <p:cNvSpPr txBox="1"/>
          <p:nvPr/>
        </p:nvSpPr>
        <p:spPr>
          <a:xfrm>
            <a:off x="358498" y="5424222"/>
            <a:ext cx="1154483" cy="369332"/>
          </a:xfrm>
          <a:prstGeom prst="rect">
            <a:avLst/>
          </a:prstGeom>
          <a:noFill/>
        </p:spPr>
        <p:txBody>
          <a:bodyPr wrap="none" rtlCol="0">
            <a:spAutoFit/>
          </a:bodyPr>
          <a:lstStyle/>
          <a:p>
            <a:r>
              <a:rPr lang="en-US" b="1" dirty="0">
                <a:solidFill>
                  <a:srgbClr val="FF0000"/>
                </a:solidFill>
              </a:rPr>
              <a:t>START BIT</a:t>
            </a:r>
          </a:p>
        </p:txBody>
      </p:sp>
      <p:sp>
        <p:nvSpPr>
          <p:cNvPr id="5" name="Oval 4">
            <a:extLst>
              <a:ext uri="{FF2B5EF4-FFF2-40B4-BE49-F238E27FC236}">
                <a16:creationId xmlns:a16="http://schemas.microsoft.com/office/drawing/2014/main" id="{B05F2FCC-E7A0-4DEE-9082-6A0A23D7CD38}"/>
              </a:ext>
            </a:extLst>
          </p:cNvPr>
          <p:cNvSpPr/>
          <p:nvPr/>
        </p:nvSpPr>
        <p:spPr>
          <a:xfrm>
            <a:off x="2471861" y="1988984"/>
            <a:ext cx="450005" cy="561977"/>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3F31067-B089-4F63-B58B-C6B64BD18B52}"/>
              </a:ext>
            </a:extLst>
          </p:cNvPr>
          <p:cNvCxnSpPr>
            <a:cxnSpLocks/>
            <a:stCxn id="4" idx="0"/>
            <a:endCxn id="5" idx="2"/>
          </p:cNvCxnSpPr>
          <p:nvPr/>
        </p:nvCxnSpPr>
        <p:spPr>
          <a:xfrm flipV="1">
            <a:off x="935740" y="2269973"/>
            <a:ext cx="1536121" cy="315424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B89565BF-E30A-4D37-88D9-5D55E3895826}"/>
              </a:ext>
            </a:extLst>
          </p:cNvPr>
          <p:cNvSpPr txBox="1"/>
          <p:nvPr/>
        </p:nvSpPr>
        <p:spPr>
          <a:xfrm>
            <a:off x="337930" y="5846679"/>
            <a:ext cx="4615366" cy="369332"/>
          </a:xfrm>
          <a:prstGeom prst="rect">
            <a:avLst/>
          </a:prstGeom>
          <a:noFill/>
        </p:spPr>
        <p:txBody>
          <a:bodyPr wrap="none" rtlCol="0">
            <a:spAutoFit/>
          </a:bodyPr>
          <a:lstStyle/>
          <a:p>
            <a:r>
              <a:rPr lang="en-US" b="1" dirty="0">
                <a:solidFill>
                  <a:srgbClr val="FFC000"/>
                </a:solidFill>
              </a:rPr>
              <a:t>READ from Memory and Stream process</a:t>
            </a:r>
          </a:p>
        </p:txBody>
      </p:sp>
      <p:cxnSp>
        <p:nvCxnSpPr>
          <p:cNvPr id="8" name="Straight Arrow Connector 7">
            <a:extLst>
              <a:ext uri="{FF2B5EF4-FFF2-40B4-BE49-F238E27FC236}">
                <a16:creationId xmlns:a16="http://schemas.microsoft.com/office/drawing/2014/main" id="{78D95658-CAD0-4A82-A586-3B1D1EEBFCA5}"/>
              </a:ext>
            </a:extLst>
          </p:cNvPr>
          <p:cNvCxnSpPr>
            <a:cxnSpLocks/>
            <a:stCxn id="7" idx="0"/>
            <a:endCxn id="9" idx="2"/>
          </p:cNvCxnSpPr>
          <p:nvPr/>
        </p:nvCxnSpPr>
        <p:spPr>
          <a:xfrm flipV="1">
            <a:off x="2645613" y="2712794"/>
            <a:ext cx="296821" cy="3133885"/>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7B8B72EC-C267-4CD4-9F81-9D97A80B3AFB}"/>
              </a:ext>
            </a:extLst>
          </p:cNvPr>
          <p:cNvSpPr/>
          <p:nvPr/>
        </p:nvSpPr>
        <p:spPr>
          <a:xfrm>
            <a:off x="2942434" y="2086589"/>
            <a:ext cx="6156909" cy="1252409"/>
          </a:xfrm>
          <a:prstGeom prst="ellipse">
            <a:avLst/>
          </a:prstGeom>
          <a:noFill/>
          <a:ln w="2857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0" name="TextBox 9">
            <a:extLst>
              <a:ext uri="{FF2B5EF4-FFF2-40B4-BE49-F238E27FC236}">
                <a16:creationId xmlns:a16="http://schemas.microsoft.com/office/drawing/2014/main" id="{07B6E269-8D00-41DA-9172-84A01A02FF9C}"/>
              </a:ext>
            </a:extLst>
          </p:cNvPr>
          <p:cNvSpPr txBox="1"/>
          <p:nvPr/>
        </p:nvSpPr>
        <p:spPr>
          <a:xfrm>
            <a:off x="5431610" y="5424222"/>
            <a:ext cx="4498347" cy="369332"/>
          </a:xfrm>
          <a:prstGeom prst="rect">
            <a:avLst/>
          </a:prstGeom>
          <a:noFill/>
        </p:spPr>
        <p:txBody>
          <a:bodyPr wrap="none" rtlCol="0">
            <a:spAutoFit/>
          </a:bodyPr>
          <a:lstStyle/>
          <a:p>
            <a:r>
              <a:rPr lang="en-US" b="1" dirty="0">
                <a:solidFill>
                  <a:srgbClr val="C00000"/>
                </a:solidFill>
              </a:rPr>
              <a:t>Capture and WRITE to Memory process</a:t>
            </a:r>
          </a:p>
        </p:txBody>
      </p:sp>
      <p:cxnSp>
        <p:nvCxnSpPr>
          <p:cNvPr id="11" name="Straight Arrow Connector 10">
            <a:extLst>
              <a:ext uri="{FF2B5EF4-FFF2-40B4-BE49-F238E27FC236}">
                <a16:creationId xmlns:a16="http://schemas.microsoft.com/office/drawing/2014/main" id="{7F78E7F3-BFE8-4FC1-ACB1-2E0043F5790D}"/>
              </a:ext>
            </a:extLst>
          </p:cNvPr>
          <p:cNvCxnSpPr>
            <a:cxnSpLocks/>
            <a:stCxn id="10" idx="0"/>
            <a:endCxn id="12" idx="4"/>
          </p:cNvCxnSpPr>
          <p:nvPr/>
        </p:nvCxnSpPr>
        <p:spPr>
          <a:xfrm flipH="1" flipV="1">
            <a:off x="6381178" y="4533703"/>
            <a:ext cx="1299606" cy="890519"/>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47EE2F04-D1D1-48A6-97C4-A4D6B56AEDD1}"/>
              </a:ext>
            </a:extLst>
          </p:cNvPr>
          <p:cNvSpPr/>
          <p:nvPr/>
        </p:nvSpPr>
        <p:spPr>
          <a:xfrm>
            <a:off x="3215968" y="3338998"/>
            <a:ext cx="6330419" cy="1194705"/>
          </a:xfrm>
          <a:prstGeom prst="ellipse">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3" name="TextBox 12">
            <a:extLst>
              <a:ext uri="{FF2B5EF4-FFF2-40B4-BE49-F238E27FC236}">
                <a16:creationId xmlns:a16="http://schemas.microsoft.com/office/drawing/2014/main" id="{35698ACC-496C-4BFC-AD2F-E29F2B6A04D8}"/>
              </a:ext>
            </a:extLst>
          </p:cNvPr>
          <p:cNvSpPr txBox="1"/>
          <p:nvPr/>
        </p:nvSpPr>
        <p:spPr>
          <a:xfrm>
            <a:off x="10359394" y="4349037"/>
            <a:ext cx="1083951" cy="369332"/>
          </a:xfrm>
          <a:prstGeom prst="rect">
            <a:avLst/>
          </a:prstGeom>
          <a:noFill/>
        </p:spPr>
        <p:txBody>
          <a:bodyPr wrap="none" rtlCol="0">
            <a:spAutoFit/>
          </a:bodyPr>
          <a:lstStyle/>
          <a:p>
            <a:r>
              <a:rPr lang="en-US" b="1" dirty="0">
                <a:solidFill>
                  <a:srgbClr val="FF0000"/>
                </a:solidFill>
              </a:rPr>
              <a:t>STOP BIT</a:t>
            </a:r>
          </a:p>
        </p:txBody>
      </p:sp>
      <p:cxnSp>
        <p:nvCxnSpPr>
          <p:cNvPr id="14" name="Straight Arrow Connector 13">
            <a:extLst>
              <a:ext uri="{FF2B5EF4-FFF2-40B4-BE49-F238E27FC236}">
                <a16:creationId xmlns:a16="http://schemas.microsoft.com/office/drawing/2014/main" id="{203732A4-4A58-4C27-8D06-CFB0B264021A}"/>
              </a:ext>
            </a:extLst>
          </p:cNvPr>
          <p:cNvCxnSpPr>
            <a:cxnSpLocks/>
          </p:cNvCxnSpPr>
          <p:nvPr/>
        </p:nvCxnSpPr>
        <p:spPr>
          <a:xfrm flipH="1">
            <a:off x="9549348" y="4533703"/>
            <a:ext cx="760742"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E71B502D-172F-4A18-8D4D-3C2CD6CBF8E7}"/>
              </a:ext>
            </a:extLst>
          </p:cNvPr>
          <p:cNvSpPr txBox="1"/>
          <p:nvPr/>
        </p:nvSpPr>
        <p:spPr>
          <a:xfrm>
            <a:off x="10359393" y="5034110"/>
            <a:ext cx="1299607" cy="923330"/>
          </a:xfrm>
          <a:prstGeom prst="rect">
            <a:avLst/>
          </a:prstGeom>
          <a:noFill/>
        </p:spPr>
        <p:txBody>
          <a:bodyPr wrap="square" rtlCol="0">
            <a:spAutoFit/>
          </a:bodyPr>
          <a:lstStyle/>
          <a:p>
            <a:r>
              <a:rPr lang="en-US" b="1" dirty="0">
                <a:solidFill>
                  <a:srgbClr val="FF0000"/>
                </a:solidFill>
              </a:rPr>
              <a:t>PASS BIT</a:t>
            </a:r>
            <a:br>
              <a:rPr lang="en-US" b="1" dirty="0">
                <a:solidFill>
                  <a:srgbClr val="FF0000"/>
                </a:solidFill>
              </a:rPr>
            </a:br>
            <a:r>
              <a:rPr lang="en-US" b="1" dirty="0">
                <a:solidFill>
                  <a:srgbClr val="FF0000"/>
                </a:solidFill>
              </a:rPr>
              <a:t>(if were no errors)</a:t>
            </a:r>
          </a:p>
        </p:txBody>
      </p:sp>
      <p:cxnSp>
        <p:nvCxnSpPr>
          <p:cNvPr id="21" name="Straight Arrow Connector 20">
            <a:extLst>
              <a:ext uri="{FF2B5EF4-FFF2-40B4-BE49-F238E27FC236}">
                <a16:creationId xmlns:a16="http://schemas.microsoft.com/office/drawing/2014/main" id="{272D509D-95CC-4F3E-9568-24A7A744AE4D}"/>
              </a:ext>
            </a:extLst>
          </p:cNvPr>
          <p:cNvCxnSpPr>
            <a:cxnSpLocks/>
          </p:cNvCxnSpPr>
          <p:nvPr/>
        </p:nvCxnSpPr>
        <p:spPr>
          <a:xfrm flipH="1" flipV="1">
            <a:off x="9546387" y="4779015"/>
            <a:ext cx="813006" cy="45000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553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596410A-0190-4383-BFFD-611E3FF3F9AF}"/>
              </a:ext>
            </a:extLst>
          </p:cNvPr>
          <p:cNvPicPr>
            <a:picLocks noChangeAspect="1"/>
          </p:cNvPicPr>
          <p:nvPr/>
        </p:nvPicPr>
        <p:blipFill>
          <a:blip r:embed="rId2"/>
          <a:stretch>
            <a:fillRect/>
          </a:stretch>
        </p:blipFill>
        <p:spPr>
          <a:xfrm>
            <a:off x="328026" y="708708"/>
            <a:ext cx="9601693" cy="4692891"/>
          </a:xfrm>
          <a:prstGeom prst="rect">
            <a:avLst/>
          </a:prstGeom>
        </p:spPr>
      </p:pic>
      <p:sp>
        <p:nvSpPr>
          <p:cNvPr id="3" name="Title 12">
            <a:extLst>
              <a:ext uri="{FF2B5EF4-FFF2-40B4-BE49-F238E27FC236}">
                <a16:creationId xmlns:a16="http://schemas.microsoft.com/office/drawing/2014/main" id="{834F6635-4601-4D7A-A529-E869AD363E89}"/>
              </a:ext>
            </a:extLst>
          </p:cNvPr>
          <p:cNvSpPr txBox="1">
            <a:spLocks/>
          </p:cNvSpPr>
          <p:nvPr/>
        </p:nvSpPr>
        <p:spPr>
          <a:xfrm>
            <a:off x="337930" y="-6790"/>
            <a:ext cx="8761413" cy="898674"/>
          </a:xfrm>
          <a:prstGeom prst="rect">
            <a:avLst/>
          </a:prstGeom>
        </p:spPr>
        <p:txBody>
          <a:bodyPr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TEST_MODE- Waveforms</a:t>
            </a:r>
          </a:p>
        </p:txBody>
      </p:sp>
      <p:sp>
        <p:nvSpPr>
          <p:cNvPr id="4" name="TextBox 3">
            <a:extLst>
              <a:ext uri="{FF2B5EF4-FFF2-40B4-BE49-F238E27FC236}">
                <a16:creationId xmlns:a16="http://schemas.microsoft.com/office/drawing/2014/main" id="{270D1A52-72F4-4D6D-8650-5F9678E7C67E}"/>
              </a:ext>
            </a:extLst>
          </p:cNvPr>
          <p:cNvSpPr txBox="1"/>
          <p:nvPr/>
        </p:nvSpPr>
        <p:spPr>
          <a:xfrm>
            <a:off x="358498" y="5424222"/>
            <a:ext cx="1154483" cy="369332"/>
          </a:xfrm>
          <a:prstGeom prst="rect">
            <a:avLst/>
          </a:prstGeom>
          <a:noFill/>
        </p:spPr>
        <p:txBody>
          <a:bodyPr wrap="none" rtlCol="0">
            <a:spAutoFit/>
          </a:bodyPr>
          <a:lstStyle/>
          <a:p>
            <a:r>
              <a:rPr lang="en-US" b="1" dirty="0">
                <a:solidFill>
                  <a:srgbClr val="FF0000"/>
                </a:solidFill>
              </a:rPr>
              <a:t>START BIT</a:t>
            </a:r>
          </a:p>
        </p:txBody>
      </p:sp>
      <p:sp>
        <p:nvSpPr>
          <p:cNvPr id="5" name="Oval 4">
            <a:extLst>
              <a:ext uri="{FF2B5EF4-FFF2-40B4-BE49-F238E27FC236}">
                <a16:creationId xmlns:a16="http://schemas.microsoft.com/office/drawing/2014/main" id="{062023F8-67B1-40B6-B119-D0CADAC1F742}"/>
              </a:ext>
            </a:extLst>
          </p:cNvPr>
          <p:cNvSpPr/>
          <p:nvPr/>
        </p:nvSpPr>
        <p:spPr>
          <a:xfrm>
            <a:off x="2471861" y="1988984"/>
            <a:ext cx="450005" cy="561977"/>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913C80E5-9A3D-4DFE-9AA3-87CCE42C793E}"/>
              </a:ext>
            </a:extLst>
          </p:cNvPr>
          <p:cNvCxnSpPr>
            <a:cxnSpLocks/>
            <a:stCxn id="4" idx="0"/>
            <a:endCxn id="5" idx="2"/>
          </p:cNvCxnSpPr>
          <p:nvPr/>
        </p:nvCxnSpPr>
        <p:spPr>
          <a:xfrm flipV="1">
            <a:off x="935740" y="2269973"/>
            <a:ext cx="1536121" cy="315424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2078D82A-B215-435B-BC94-CA331B183F72}"/>
              </a:ext>
            </a:extLst>
          </p:cNvPr>
          <p:cNvSpPr txBox="1"/>
          <p:nvPr/>
        </p:nvSpPr>
        <p:spPr>
          <a:xfrm>
            <a:off x="337930" y="5846679"/>
            <a:ext cx="5761514" cy="369332"/>
          </a:xfrm>
          <a:prstGeom prst="rect">
            <a:avLst/>
          </a:prstGeom>
          <a:noFill/>
        </p:spPr>
        <p:txBody>
          <a:bodyPr wrap="none" rtlCol="0">
            <a:spAutoFit/>
          </a:bodyPr>
          <a:lstStyle/>
          <a:p>
            <a:r>
              <a:rPr lang="en-US" b="1" dirty="0">
                <a:solidFill>
                  <a:srgbClr val="FFC000"/>
                </a:solidFill>
              </a:rPr>
              <a:t>Known Test vector generation and Stream process</a:t>
            </a:r>
          </a:p>
        </p:txBody>
      </p:sp>
      <p:sp>
        <p:nvSpPr>
          <p:cNvPr id="10" name="TextBox 9">
            <a:extLst>
              <a:ext uri="{FF2B5EF4-FFF2-40B4-BE49-F238E27FC236}">
                <a16:creationId xmlns:a16="http://schemas.microsoft.com/office/drawing/2014/main" id="{19498198-6DD2-4C7A-9B6A-A184E4F702A8}"/>
              </a:ext>
            </a:extLst>
          </p:cNvPr>
          <p:cNvSpPr txBox="1"/>
          <p:nvPr/>
        </p:nvSpPr>
        <p:spPr>
          <a:xfrm>
            <a:off x="5431610" y="5424222"/>
            <a:ext cx="4498347" cy="369332"/>
          </a:xfrm>
          <a:prstGeom prst="rect">
            <a:avLst/>
          </a:prstGeom>
          <a:noFill/>
        </p:spPr>
        <p:txBody>
          <a:bodyPr wrap="none" rtlCol="0">
            <a:spAutoFit/>
          </a:bodyPr>
          <a:lstStyle/>
          <a:p>
            <a:r>
              <a:rPr lang="en-US" b="1" dirty="0">
                <a:solidFill>
                  <a:srgbClr val="C00000"/>
                </a:solidFill>
              </a:rPr>
              <a:t>Capture and WRITE to Memory process</a:t>
            </a:r>
          </a:p>
        </p:txBody>
      </p:sp>
      <p:cxnSp>
        <p:nvCxnSpPr>
          <p:cNvPr id="11" name="Straight Arrow Connector 10">
            <a:extLst>
              <a:ext uri="{FF2B5EF4-FFF2-40B4-BE49-F238E27FC236}">
                <a16:creationId xmlns:a16="http://schemas.microsoft.com/office/drawing/2014/main" id="{7053203F-C9E2-4028-ACB7-61E4799F4122}"/>
              </a:ext>
            </a:extLst>
          </p:cNvPr>
          <p:cNvCxnSpPr>
            <a:cxnSpLocks/>
            <a:stCxn id="10" idx="0"/>
            <a:endCxn id="12" idx="4"/>
          </p:cNvCxnSpPr>
          <p:nvPr/>
        </p:nvCxnSpPr>
        <p:spPr>
          <a:xfrm flipH="1" flipV="1">
            <a:off x="6381178" y="4533703"/>
            <a:ext cx="1299606" cy="890519"/>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2" name="Oval 11">
            <a:extLst>
              <a:ext uri="{FF2B5EF4-FFF2-40B4-BE49-F238E27FC236}">
                <a16:creationId xmlns:a16="http://schemas.microsoft.com/office/drawing/2014/main" id="{F498703B-CA05-4F48-8AE6-4918F8BE589F}"/>
              </a:ext>
            </a:extLst>
          </p:cNvPr>
          <p:cNvSpPr/>
          <p:nvPr/>
        </p:nvSpPr>
        <p:spPr>
          <a:xfrm>
            <a:off x="3215968" y="3338998"/>
            <a:ext cx="6330419" cy="1194705"/>
          </a:xfrm>
          <a:prstGeom prst="ellipse">
            <a:avLst/>
          </a:prstGeom>
          <a:noFill/>
          <a:ln w="2857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3" name="TextBox 12">
            <a:extLst>
              <a:ext uri="{FF2B5EF4-FFF2-40B4-BE49-F238E27FC236}">
                <a16:creationId xmlns:a16="http://schemas.microsoft.com/office/drawing/2014/main" id="{0D3DC149-AAD6-42B2-9FCD-27B5AC9DD0A7}"/>
              </a:ext>
            </a:extLst>
          </p:cNvPr>
          <p:cNvSpPr txBox="1"/>
          <p:nvPr/>
        </p:nvSpPr>
        <p:spPr>
          <a:xfrm>
            <a:off x="10359394" y="4349037"/>
            <a:ext cx="1083951" cy="369332"/>
          </a:xfrm>
          <a:prstGeom prst="rect">
            <a:avLst/>
          </a:prstGeom>
          <a:noFill/>
        </p:spPr>
        <p:txBody>
          <a:bodyPr wrap="none" rtlCol="0">
            <a:spAutoFit/>
          </a:bodyPr>
          <a:lstStyle/>
          <a:p>
            <a:r>
              <a:rPr lang="en-US" b="1" dirty="0">
                <a:solidFill>
                  <a:srgbClr val="FF0000"/>
                </a:solidFill>
              </a:rPr>
              <a:t>STOP BIT</a:t>
            </a:r>
          </a:p>
        </p:txBody>
      </p:sp>
      <p:cxnSp>
        <p:nvCxnSpPr>
          <p:cNvPr id="14" name="Straight Arrow Connector 13">
            <a:extLst>
              <a:ext uri="{FF2B5EF4-FFF2-40B4-BE49-F238E27FC236}">
                <a16:creationId xmlns:a16="http://schemas.microsoft.com/office/drawing/2014/main" id="{72A6BD3B-7687-46C7-9009-97FA49A60B8D}"/>
              </a:ext>
            </a:extLst>
          </p:cNvPr>
          <p:cNvCxnSpPr>
            <a:cxnSpLocks/>
          </p:cNvCxnSpPr>
          <p:nvPr/>
        </p:nvCxnSpPr>
        <p:spPr>
          <a:xfrm flipH="1">
            <a:off x="9549348" y="4533703"/>
            <a:ext cx="760742"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A9878177-3246-42B5-8297-FA99EE116478}"/>
              </a:ext>
            </a:extLst>
          </p:cNvPr>
          <p:cNvCxnSpPr>
            <a:cxnSpLocks/>
            <a:stCxn id="7" idx="0"/>
          </p:cNvCxnSpPr>
          <p:nvPr/>
        </p:nvCxnSpPr>
        <p:spPr>
          <a:xfrm flipV="1">
            <a:off x="3218687" y="3338997"/>
            <a:ext cx="577152" cy="2507682"/>
          </a:xfrm>
          <a:prstGeom prst="straightConnector1">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490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3" name="Title 12"/>
          <p:cNvSpPr>
            <a:spLocks noGrp="1"/>
          </p:cNvSpPr>
          <p:nvPr>
            <p:ph type="title"/>
          </p:nvPr>
        </p:nvSpPr>
        <p:spPr>
          <a:xfrm>
            <a:off x="1154954" y="481426"/>
            <a:ext cx="8761413" cy="898674"/>
          </a:xfrm>
        </p:spPr>
        <p:txBody>
          <a:bodyPr anchor="ctr">
            <a:normAutofit/>
          </a:bodyPr>
          <a:lstStyle/>
          <a:p>
            <a:r>
              <a:rPr lang="en-US" dirty="0">
                <a:solidFill>
                  <a:schemeClr val="tx2"/>
                </a:solidFill>
              </a:rPr>
              <a:t>Overview</a:t>
            </a:r>
          </a:p>
        </p:txBody>
      </p:sp>
      <p:sp>
        <p:nvSpPr>
          <p:cNvPr id="32" name="Rectangle 3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Content Placeholder 13"/>
          <p:cNvSpPr>
            <a:spLocks noGrp="1"/>
          </p:cNvSpPr>
          <p:nvPr>
            <p:ph idx="1"/>
          </p:nvPr>
        </p:nvSpPr>
        <p:spPr>
          <a:xfrm>
            <a:off x="1154954" y="1380100"/>
            <a:ext cx="9807686" cy="4429763"/>
          </a:xfrm>
        </p:spPr>
        <p:txBody>
          <a:bodyPr anchor="t">
            <a:normAutofit/>
          </a:bodyPr>
          <a:lstStyle/>
          <a:p>
            <a:pPr marL="0" lvl="0" indent="0">
              <a:buNone/>
            </a:pPr>
            <a:r>
              <a:rPr lang="en-US" dirty="0">
                <a:solidFill>
                  <a:schemeClr val="tx1"/>
                </a:solidFill>
              </a:rPr>
              <a:t>Pattern Stream &amp; Capture (PSC) block is a part of ASIC verification automated system runs on FPGA.</a:t>
            </a:r>
          </a:p>
          <a:p>
            <a:pPr marL="0" lvl="0" indent="0">
              <a:buNone/>
            </a:pPr>
            <a:r>
              <a:rPr lang="en-US" dirty="0">
                <a:solidFill>
                  <a:schemeClr val="tx1"/>
                </a:solidFill>
              </a:rPr>
              <a:t>Every type of ASIC in our company has scan chains integrated in the silicon. This scan chain testing method can easily detect faults like shorts and opens.</a:t>
            </a:r>
          </a:p>
          <a:p>
            <a:pPr marL="0" lvl="0" indent="0">
              <a:buNone/>
            </a:pPr>
            <a:r>
              <a:rPr lang="en-US" dirty="0">
                <a:solidFill>
                  <a:schemeClr val="tx1"/>
                </a:solidFill>
              </a:rPr>
              <a:t>Basic scan chain element </a:t>
            </a:r>
            <a:r>
              <a:rPr lang="en-US" b="1" dirty="0">
                <a:solidFill>
                  <a:schemeClr val="tx1"/>
                </a:solidFill>
              </a:rPr>
              <a:t>Fig1</a:t>
            </a:r>
            <a:r>
              <a:rPr lang="en-US" dirty="0">
                <a:solidFill>
                  <a:schemeClr val="tx1"/>
                </a:solidFill>
              </a:rPr>
              <a:t> consists of Multiplexer connected to Flip-Flop.</a:t>
            </a:r>
          </a:p>
          <a:p>
            <a:pPr marL="0" lvl="0" indent="0">
              <a:buNone/>
            </a:pPr>
            <a:r>
              <a:rPr lang="en-US" dirty="0">
                <a:solidFill>
                  <a:schemeClr val="tx1"/>
                </a:solidFill>
              </a:rPr>
              <a:t>Where:</a:t>
            </a:r>
          </a:p>
          <a:p>
            <a:pPr marL="0" lvl="0" indent="0">
              <a:buNone/>
            </a:pPr>
            <a:r>
              <a:rPr lang="en-US" dirty="0">
                <a:solidFill>
                  <a:schemeClr val="tx1"/>
                </a:solidFill>
              </a:rPr>
              <a:t>D - functional input</a:t>
            </a:r>
          </a:p>
          <a:p>
            <a:pPr marL="0" lvl="0" indent="0">
              <a:buNone/>
            </a:pPr>
            <a:r>
              <a:rPr lang="en-US" dirty="0">
                <a:solidFill>
                  <a:schemeClr val="tx1"/>
                </a:solidFill>
              </a:rPr>
              <a:t>SI – Scan In input</a:t>
            </a:r>
          </a:p>
          <a:p>
            <a:pPr marL="0" lvl="0" indent="0">
              <a:buNone/>
            </a:pPr>
            <a:r>
              <a:rPr lang="en-US" dirty="0">
                <a:solidFill>
                  <a:schemeClr val="tx1"/>
                </a:solidFill>
              </a:rPr>
              <a:t>SE – Scan enable signal</a:t>
            </a:r>
          </a:p>
          <a:p>
            <a:pPr marL="0" lvl="0" indent="0">
              <a:buNone/>
            </a:pPr>
            <a:r>
              <a:rPr lang="en-US" dirty="0">
                <a:solidFill>
                  <a:schemeClr val="tx1"/>
                </a:solidFill>
              </a:rPr>
              <a:t>CLK – system clock</a:t>
            </a:r>
          </a:p>
        </p:txBody>
      </p:sp>
      <p:pic>
        <p:nvPicPr>
          <p:cNvPr id="5" name="Picture 4">
            <a:extLst>
              <a:ext uri="{FF2B5EF4-FFF2-40B4-BE49-F238E27FC236}">
                <a16:creationId xmlns:a16="http://schemas.microsoft.com/office/drawing/2014/main" id="{ABBA8D43-C6A1-4F12-8875-FAACC1C966F3}"/>
              </a:ext>
            </a:extLst>
          </p:cNvPr>
          <p:cNvPicPr>
            <a:picLocks noChangeAspect="1"/>
          </p:cNvPicPr>
          <p:nvPr/>
        </p:nvPicPr>
        <p:blipFill>
          <a:blip r:embed="rId2"/>
          <a:stretch>
            <a:fillRect/>
          </a:stretch>
        </p:blipFill>
        <p:spPr>
          <a:xfrm>
            <a:off x="9031323" y="4084798"/>
            <a:ext cx="2183243" cy="1823754"/>
          </a:xfrm>
          <a:prstGeom prst="rect">
            <a:avLst/>
          </a:prstGeom>
        </p:spPr>
      </p:pic>
      <p:sp>
        <p:nvSpPr>
          <p:cNvPr id="6" name="TextBox 5">
            <a:extLst>
              <a:ext uri="{FF2B5EF4-FFF2-40B4-BE49-F238E27FC236}">
                <a16:creationId xmlns:a16="http://schemas.microsoft.com/office/drawing/2014/main" id="{EFA65EDF-4778-4D58-9BFB-4DA6F96492AE}"/>
              </a:ext>
            </a:extLst>
          </p:cNvPr>
          <p:cNvSpPr txBox="1"/>
          <p:nvPr/>
        </p:nvSpPr>
        <p:spPr>
          <a:xfrm>
            <a:off x="8636000" y="5908552"/>
            <a:ext cx="2973891" cy="369332"/>
          </a:xfrm>
          <a:prstGeom prst="rect">
            <a:avLst/>
          </a:prstGeom>
          <a:noFill/>
        </p:spPr>
        <p:txBody>
          <a:bodyPr wrap="none" rtlCol="0">
            <a:spAutoFit/>
          </a:bodyPr>
          <a:lstStyle/>
          <a:p>
            <a:r>
              <a:rPr lang="en-US" b="1" dirty="0"/>
              <a:t>Fig1</a:t>
            </a:r>
            <a:r>
              <a:rPr lang="en-US" dirty="0"/>
              <a:t>. Scan chain Flip-Flop</a:t>
            </a:r>
          </a:p>
        </p:txBody>
      </p:sp>
    </p:spTree>
    <p:extLst>
      <p:ext uri="{BB962C8B-B14F-4D97-AF65-F5344CB8AC3E}">
        <p14:creationId xmlns:p14="http://schemas.microsoft.com/office/powerpoint/2010/main" val="343241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3" name="Title 12"/>
          <p:cNvSpPr>
            <a:spLocks noGrp="1"/>
          </p:cNvSpPr>
          <p:nvPr>
            <p:ph type="title"/>
          </p:nvPr>
        </p:nvSpPr>
        <p:spPr>
          <a:xfrm>
            <a:off x="1154954" y="481426"/>
            <a:ext cx="8761413" cy="898674"/>
          </a:xfrm>
        </p:spPr>
        <p:txBody>
          <a:bodyPr anchor="ctr">
            <a:normAutofit/>
          </a:bodyPr>
          <a:lstStyle/>
          <a:p>
            <a:r>
              <a:rPr lang="en-US" dirty="0">
                <a:solidFill>
                  <a:schemeClr val="tx2"/>
                </a:solidFill>
              </a:rPr>
              <a:t>Overview - continued</a:t>
            </a:r>
          </a:p>
        </p:txBody>
      </p:sp>
      <p:sp>
        <p:nvSpPr>
          <p:cNvPr id="32" name="Rectangle 3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Content Placeholder 13"/>
          <p:cNvSpPr>
            <a:spLocks noGrp="1"/>
          </p:cNvSpPr>
          <p:nvPr>
            <p:ph idx="1"/>
          </p:nvPr>
        </p:nvSpPr>
        <p:spPr>
          <a:xfrm>
            <a:off x="1154954" y="1380100"/>
            <a:ext cx="9807686" cy="4429763"/>
          </a:xfrm>
        </p:spPr>
        <p:txBody>
          <a:bodyPr anchor="t">
            <a:normAutofit/>
          </a:bodyPr>
          <a:lstStyle/>
          <a:p>
            <a:pPr marL="0" lvl="0" indent="0">
              <a:buNone/>
            </a:pPr>
            <a:r>
              <a:rPr lang="en-US" b="0" i="0" dirty="0">
                <a:solidFill>
                  <a:srgbClr val="4D4C4C"/>
                </a:solidFill>
                <a:effectLst/>
              </a:rPr>
              <a:t>Using this basic Scan Flip-Flop as the building block, all the flops are connected in form of a chain, which effectively acts as a shift register.</a:t>
            </a:r>
          </a:p>
          <a:p>
            <a:pPr marL="0" lvl="0" indent="0">
              <a:buNone/>
            </a:pPr>
            <a:r>
              <a:rPr lang="en-US" b="0" i="0" dirty="0">
                <a:solidFill>
                  <a:srgbClr val="4D4C4C"/>
                </a:solidFill>
                <a:effectLst/>
              </a:rPr>
              <a:t>The first flop of the scan chain is connected to the scan-in port and the last flop is connected to the scan-out port. </a:t>
            </a:r>
          </a:p>
          <a:p>
            <a:pPr marL="0" lvl="0" indent="0">
              <a:buNone/>
            </a:pPr>
            <a:r>
              <a:rPr lang="en-US" b="0" i="0" dirty="0">
                <a:solidFill>
                  <a:srgbClr val="4D4C4C"/>
                </a:solidFill>
                <a:effectLst/>
              </a:rPr>
              <a:t>Scan testing is done in order to detect any manufacturing fault in the combinatorial logic block. In order to do so, test vector shifted in via input ports and shifted out data checked versus expected values generated with the test vector.</a:t>
            </a:r>
            <a:endParaRPr lang="en-US" dirty="0">
              <a:solidFill>
                <a:schemeClr val="tx1"/>
              </a:solidFill>
            </a:endParaRPr>
          </a:p>
        </p:txBody>
      </p:sp>
      <p:pic>
        <p:nvPicPr>
          <p:cNvPr id="3" name="Picture 2">
            <a:extLst>
              <a:ext uri="{FF2B5EF4-FFF2-40B4-BE49-F238E27FC236}">
                <a16:creationId xmlns:a16="http://schemas.microsoft.com/office/drawing/2014/main" id="{50A754A2-93D8-4403-A533-27EA85948336}"/>
              </a:ext>
            </a:extLst>
          </p:cNvPr>
          <p:cNvPicPr>
            <a:picLocks noChangeAspect="1"/>
          </p:cNvPicPr>
          <p:nvPr/>
        </p:nvPicPr>
        <p:blipFill>
          <a:blip r:embed="rId2"/>
          <a:stretch>
            <a:fillRect/>
          </a:stretch>
        </p:blipFill>
        <p:spPr>
          <a:xfrm>
            <a:off x="5046990" y="3594981"/>
            <a:ext cx="6464632" cy="2705239"/>
          </a:xfrm>
          <a:prstGeom prst="rect">
            <a:avLst/>
          </a:prstGeom>
        </p:spPr>
      </p:pic>
      <p:sp>
        <p:nvSpPr>
          <p:cNvPr id="6" name="TextBox 5">
            <a:extLst>
              <a:ext uri="{FF2B5EF4-FFF2-40B4-BE49-F238E27FC236}">
                <a16:creationId xmlns:a16="http://schemas.microsoft.com/office/drawing/2014/main" id="{EFA65EDF-4778-4D58-9BFB-4DA6F96492AE}"/>
              </a:ext>
            </a:extLst>
          </p:cNvPr>
          <p:cNvSpPr txBox="1"/>
          <p:nvPr/>
        </p:nvSpPr>
        <p:spPr>
          <a:xfrm>
            <a:off x="4140129" y="5863129"/>
            <a:ext cx="2973891" cy="369332"/>
          </a:xfrm>
          <a:prstGeom prst="rect">
            <a:avLst/>
          </a:prstGeom>
          <a:noFill/>
        </p:spPr>
        <p:txBody>
          <a:bodyPr wrap="none" rtlCol="0">
            <a:spAutoFit/>
          </a:bodyPr>
          <a:lstStyle/>
          <a:p>
            <a:r>
              <a:rPr lang="en-US" b="1" dirty="0"/>
              <a:t>Fig2</a:t>
            </a:r>
            <a:r>
              <a:rPr lang="en-US" dirty="0"/>
              <a:t>. Scan chain Flip-Flop</a:t>
            </a:r>
          </a:p>
        </p:txBody>
      </p:sp>
    </p:spTree>
    <p:extLst>
      <p:ext uri="{BB962C8B-B14F-4D97-AF65-F5344CB8AC3E}">
        <p14:creationId xmlns:p14="http://schemas.microsoft.com/office/powerpoint/2010/main" val="171157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9" name="Freeform: Shape 38">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4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 name="Title 12"/>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dirty="0">
                <a:solidFill>
                  <a:srgbClr val="EBEBEB"/>
                </a:solidFill>
                <a:latin typeface="+mj-lt"/>
                <a:ea typeface="+mj-ea"/>
                <a:cs typeface="+mj-cs"/>
              </a:rPr>
              <a:t>System overview</a:t>
            </a:r>
          </a:p>
        </p:txBody>
      </p:sp>
      <p:pic>
        <p:nvPicPr>
          <p:cNvPr id="12" name="תמונה 4">
            <a:extLst>
              <a:ext uri="{FF2B5EF4-FFF2-40B4-BE49-F238E27FC236}">
                <a16:creationId xmlns:a16="http://schemas.microsoft.com/office/drawing/2014/main" id="{C9C52718-75E6-4A28-9601-EB50EC312B85}"/>
              </a:ext>
            </a:extLst>
          </p:cNvPr>
          <p:cNvPicPr>
            <a:picLocks noChangeAspect="1"/>
          </p:cNvPicPr>
          <p:nvPr/>
        </p:nvPicPr>
        <p:blipFill>
          <a:blip r:embed="rId2"/>
          <a:stretch>
            <a:fillRect/>
          </a:stretch>
        </p:blipFill>
        <p:spPr>
          <a:xfrm>
            <a:off x="5052268" y="497841"/>
            <a:ext cx="7139732" cy="5862320"/>
          </a:xfrm>
          <a:prstGeom prst="rect">
            <a:avLst/>
          </a:prstGeom>
        </p:spPr>
      </p:pic>
      <p:sp>
        <p:nvSpPr>
          <p:cNvPr id="43" name="Rectangle 4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C8FCCE68-D13F-458A-B283-32AB020137DA}"/>
              </a:ext>
            </a:extLst>
          </p:cNvPr>
          <p:cNvSpPr txBox="1"/>
          <p:nvPr/>
        </p:nvSpPr>
        <p:spPr>
          <a:xfrm>
            <a:off x="1154955" y="2120900"/>
            <a:ext cx="3133726" cy="3898900"/>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900" dirty="0">
                <a:solidFill>
                  <a:srgbClr val="FFFFFF"/>
                </a:solidFill>
              </a:rPr>
              <a:t>Features</a:t>
            </a:r>
          </a:p>
          <a:p>
            <a:pPr marL="285750" indent="-285750">
              <a:lnSpc>
                <a:spcPct val="90000"/>
              </a:lnSpc>
              <a:spcBef>
                <a:spcPts val="1000"/>
              </a:spcBef>
              <a:buClr>
                <a:schemeClr val="accent1"/>
              </a:buClr>
              <a:buSzPct val="80000"/>
              <a:buFont typeface="Wingdings 3" charset="2"/>
              <a:buChar char=""/>
            </a:pPr>
            <a:r>
              <a:rPr lang="en-US" sz="900" dirty="0">
                <a:solidFill>
                  <a:srgbClr val="FFFFFF"/>
                </a:solidFill>
              </a:rPr>
              <a:t>Creating offline patterns via ATPG/Simulation</a:t>
            </a:r>
          </a:p>
          <a:p>
            <a:pPr marL="285750" indent="-285750">
              <a:lnSpc>
                <a:spcPct val="90000"/>
              </a:lnSpc>
              <a:spcBef>
                <a:spcPts val="1000"/>
              </a:spcBef>
              <a:buClr>
                <a:schemeClr val="accent1"/>
              </a:buClr>
              <a:buSzPct val="80000"/>
              <a:buFont typeface="Wingdings 3" charset="2"/>
              <a:buChar char=""/>
            </a:pPr>
            <a:r>
              <a:rPr lang="en-US" sz="900" dirty="0">
                <a:solidFill>
                  <a:srgbClr val="FFFFFF"/>
                </a:solidFill>
              </a:rPr>
              <a:t>Create STILL pattern format</a:t>
            </a:r>
          </a:p>
          <a:p>
            <a:pPr marL="285750" indent="-285750">
              <a:lnSpc>
                <a:spcPct val="90000"/>
              </a:lnSpc>
              <a:spcBef>
                <a:spcPts val="1000"/>
              </a:spcBef>
              <a:buClr>
                <a:schemeClr val="accent1"/>
              </a:buClr>
              <a:buSzPct val="80000"/>
              <a:buFont typeface="Wingdings 3" charset="2"/>
              <a:buChar char=""/>
            </a:pPr>
            <a:r>
              <a:rPr lang="en-US" sz="900" dirty="0" err="1">
                <a:solidFill>
                  <a:srgbClr val="FFFFFF"/>
                </a:solidFill>
              </a:rPr>
              <a:t>InsightTest</a:t>
            </a:r>
            <a:r>
              <a:rPr lang="en-US" sz="900" dirty="0">
                <a:solidFill>
                  <a:srgbClr val="FFFFFF"/>
                </a:solidFill>
              </a:rPr>
              <a:t> convert to target format </a:t>
            </a:r>
          </a:p>
          <a:p>
            <a:pPr>
              <a:lnSpc>
                <a:spcPct val="90000"/>
              </a:lnSpc>
              <a:spcBef>
                <a:spcPts val="1000"/>
              </a:spcBef>
              <a:buClr>
                <a:schemeClr val="accent1"/>
              </a:buClr>
              <a:buSzPct val="80000"/>
            </a:pPr>
            <a:r>
              <a:rPr lang="en-US" sz="900" dirty="0">
                <a:solidFill>
                  <a:srgbClr val="FFFFFF"/>
                </a:solidFill>
              </a:rPr>
              <a:t>	 (format which will fed into FPGA)</a:t>
            </a:r>
          </a:p>
          <a:p>
            <a:pPr marL="285750" indent="-285750">
              <a:lnSpc>
                <a:spcPct val="90000"/>
              </a:lnSpc>
              <a:spcBef>
                <a:spcPts val="1000"/>
              </a:spcBef>
              <a:buClr>
                <a:schemeClr val="accent1"/>
              </a:buClr>
              <a:buSzPct val="80000"/>
              <a:buFont typeface="Wingdings 3" charset="2"/>
              <a:buChar char=""/>
            </a:pPr>
            <a:r>
              <a:rPr lang="en-US" sz="900" dirty="0">
                <a:solidFill>
                  <a:srgbClr val="FFFFFF"/>
                </a:solidFill>
              </a:rPr>
              <a:t>Functional Tests:</a:t>
            </a:r>
          </a:p>
          <a:p>
            <a:pPr marL="742950" lvl="1" indent="-285750">
              <a:lnSpc>
                <a:spcPct val="90000"/>
              </a:lnSpc>
              <a:spcBef>
                <a:spcPts val="1000"/>
              </a:spcBef>
              <a:buClr>
                <a:schemeClr val="accent1"/>
              </a:buClr>
              <a:buSzPct val="80000"/>
              <a:buFont typeface="Wingdings 3" charset="2"/>
              <a:buChar char=""/>
            </a:pPr>
            <a:r>
              <a:rPr lang="en-US" sz="900" dirty="0">
                <a:solidFill>
                  <a:srgbClr val="FFFFFF"/>
                </a:solidFill>
              </a:rPr>
              <a:t>PC can connect directly via SPI and JTAG </a:t>
            </a:r>
          </a:p>
          <a:p>
            <a:pPr marL="285750" indent="-285750">
              <a:lnSpc>
                <a:spcPct val="90000"/>
              </a:lnSpc>
              <a:spcBef>
                <a:spcPts val="1000"/>
              </a:spcBef>
              <a:buClr>
                <a:schemeClr val="accent1"/>
              </a:buClr>
              <a:buSzPct val="80000"/>
              <a:buFont typeface="Wingdings 3" charset="2"/>
              <a:buChar char=""/>
            </a:pPr>
            <a:r>
              <a:rPr lang="en-US" sz="900" dirty="0">
                <a:solidFill>
                  <a:srgbClr val="FFFFFF"/>
                </a:solidFill>
              </a:rPr>
              <a:t>Pattern Tests:</a:t>
            </a:r>
          </a:p>
          <a:p>
            <a:pPr marL="742950" lvl="1" indent="-285750">
              <a:lnSpc>
                <a:spcPct val="90000"/>
              </a:lnSpc>
              <a:spcBef>
                <a:spcPts val="1000"/>
              </a:spcBef>
              <a:buClr>
                <a:schemeClr val="accent1"/>
              </a:buClr>
              <a:buSzPct val="80000"/>
              <a:buFont typeface="Wingdings 3" charset="2"/>
              <a:buChar char=""/>
            </a:pPr>
            <a:r>
              <a:rPr lang="en-US" sz="900" dirty="0">
                <a:solidFill>
                  <a:srgbClr val="FFFFFF"/>
                </a:solidFill>
              </a:rPr>
              <a:t>PC will load pattern to FPGA via </a:t>
            </a:r>
            <a:br>
              <a:rPr lang="en-US" sz="900" dirty="0">
                <a:solidFill>
                  <a:srgbClr val="FFFFFF"/>
                </a:solidFill>
              </a:rPr>
            </a:br>
            <a:r>
              <a:rPr lang="en-US" sz="900" dirty="0">
                <a:solidFill>
                  <a:srgbClr val="FFFFFF"/>
                </a:solidFill>
              </a:rPr>
              <a:t>SPI and control the FPGA state machine</a:t>
            </a:r>
          </a:p>
          <a:p>
            <a:pPr marL="285750" indent="-285750">
              <a:lnSpc>
                <a:spcPct val="90000"/>
              </a:lnSpc>
              <a:spcBef>
                <a:spcPts val="1000"/>
              </a:spcBef>
              <a:buClr>
                <a:schemeClr val="accent1"/>
              </a:buClr>
              <a:buSzPct val="80000"/>
              <a:buFont typeface="Wingdings 3" charset="2"/>
              <a:buChar char=""/>
            </a:pPr>
            <a:r>
              <a:rPr lang="en-US" sz="900" dirty="0">
                <a:solidFill>
                  <a:srgbClr val="FFFFFF"/>
                </a:solidFill>
              </a:rPr>
              <a:t>FPGA:</a:t>
            </a:r>
          </a:p>
          <a:p>
            <a:pPr marL="742950" lvl="1" indent="-285750">
              <a:lnSpc>
                <a:spcPct val="90000"/>
              </a:lnSpc>
              <a:spcBef>
                <a:spcPts val="1000"/>
              </a:spcBef>
              <a:buClr>
                <a:schemeClr val="accent1"/>
              </a:buClr>
              <a:buSzPct val="80000"/>
              <a:buFont typeface="Wingdings 3" charset="2"/>
              <a:buChar char=""/>
            </a:pPr>
            <a:r>
              <a:rPr lang="en-US" sz="900" dirty="0">
                <a:solidFill>
                  <a:srgbClr val="FFFFFF"/>
                </a:solidFill>
              </a:rPr>
              <a:t>Receive and Store pattern </a:t>
            </a:r>
          </a:p>
          <a:p>
            <a:pPr marL="742950" lvl="1" indent="-285750">
              <a:lnSpc>
                <a:spcPct val="90000"/>
              </a:lnSpc>
              <a:spcBef>
                <a:spcPts val="1000"/>
              </a:spcBef>
              <a:buClr>
                <a:schemeClr val="accent1"/>
              </a:buClr>
              <a:buSzPct val="80000"/>
              <a:buFont typeface="Wingdings 3" charset="2"/>
              <a:buChar char=""/>
            </a:pPr>
            <a:r>
              <a:rPr lang="en-US" sz="900" dirty="0">
                <a:solidFill>
                  <a:srgbClr val="FFFFFF"/>
                </a:solidFill>
              </a:rPr>
              <a:t>Capture output pins</a:t>
            </a:r>
          </a:p>
          <a:p>
            <a:pPr marL="742950" lvl="1" indent="-285750">
              <a:lnSpc>
                <a:spcPct val="90000"/>
              </a:lnSpc>
              <a:spcBef>
                <a:spcPts val="1000"/>
              </a:spcBef>
              <a:buClr>
                <a:schemeClr val="accent1"/>
              </a:buClr>
              <a:buSzPct val="80000"/>
              <a:buFont typeface="Wingdings 3" charset="2"/>
              <a:buChar char=""/>
            </a:pPr>
            <a:r>
              <a:rPr lang="en-US" sz="900" dirty="0">
                <a:solidFill>
                  <a:srgbClr val="FFFFFF"/>
                </a:solidFill>
              </a:rPr>
              <a:t>Manage Tester state machine</a:t>
            </a:r>
          </a:p>
          <a:p>
            <a:pPr marL="742950" lvl="1" indent="-285750">
              <a:lnSpc>
                <a:spcPct val="90000"/>
              </a:lnSpc>
              <a:spcBef>
                <a:spcPts val="1000"/>
              </a:spcBef>
              <a:buClr>
                <a:schemeClr val="accent1"/>
              </a:buClr>
              <a:buSzPct val="80000"/>
              <a:buFont typeface="Wingdings 3" charset="2"/>
              <a:buChar char=""/>
            </a:pPr>
            <a:r>
              <a:rPr lang="en-US" sz="900" dirty="0">
                <a:solidFill>
                  <a:srgbClr val="FFFFFF"/>
                </a:solidFill>
              </a:rPr>
              <a:t>Optional pattern checker</a:t>
            </a:r>
          </a:p>
          <a:p>
            <a:pPr lvl="1">
              <a:lnSpc>
                <a:spcPct val="90000"/>
              </a:lnSpc>
              <a:spcBef>
                <a:spcPts val="1000"/>
              </a:spcBef>
              <a:buClr>
                <a:schemeClr val="accent1"/>
              </a:buClr>
              <a:buSzPct val="80000"/>
              <a:buFont typeface="Wingdings 3" charset="2"/>
              <a:buChar char=""/>
            </a:pPr>
            <a:endParaRPr lang="en-US" sz="900" dirty="0">
              <a:solidFill>
                <a:srgbClr val="FFFFFF"/>
              </a:solidFill>
            </a:endParaRPr>
          </a:p>
        </p:txBody>
      </p:sp>
      <p:sp>
        <p:nvSpPr>
          <p:cNvPr id="4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749822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A501D65-D37B-4C1A-9DA1-C05F4AFA65F1}"/>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903332" y="581220"/>
            <a:ext cx="7232444" cy="5769883"/>
          </a:xfrm>
          <a:prstGeom prst="rect">
            <a:avLst/>
          </a:prstGeom>
          <a:noFill/>
        </p:spPr>
      </p:pic>
      <p:sp>
        <p:nvSpPr>
          <p:cNvPr id="13" name="Title 12"/>
          <p:cNvSpPr>
            <a:spLocks noGrp="1"/>
          </p:cNvSpPr>
          <p:nvPr>
            <p:ph type="title"/>
          </p:nvPr>
        </p:nvSpPr>
        <p:spPr>
          <a:xfrm>
            <a:off x="841436" y="1936474"/>
            <a:ext cx="3009541" cy="2985052"/>
          </a:xfrm>
        </p:spPr>
        <p:txBody>
          <a:bodyPr vert="horz" lIns="91440" tIns="45720" rIns="91440" bIns="45720" rtlCol="0" anchor="ctr">
            <a:normAutofit fontScale="90000"/>
          </a:bodyPr>
          <a:lstStyle/>
          <a:p>
            <a:r>
              <a:rPr lang="en-US" sz="5400" b="0" i="0" kern="1200" dirty="0">
                <a:solidFill>
                  <a:srgbClr val="EBEBEB"/>
                </a:solidFill>
                <a:latin typeface="+mj-lt"/>
                <a:ea typeface="+mj-ea"/>
                <a:cs typeface="+mj-cs"/>
              </a:rPr>
              <a:t>System Block Diagram</a:t>
            </a:r>
          </a:p>
        </p:txBody>
      </p:sp>
    </p:spTree>
    <p:extLst>
      <p:ext uri="{BB962C8B-B14F-4D97-AF65-F5344CB8AC3E}">
        <p14:creationId xmlns:p14="http://schemas.microsoft.com/office/powerpoint/2010/main" val="199381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13" name="Title 12"/>
          <p:cNvSpPr>
            <a:spLocks noGrp="1"/>
          </p:cNvSpPr>
          <p:nvPr>
            <p:ph type="title"/>
          </p:nvPr>
        </p:nvSpPr>
        <p:spPr>
          <a:xfrm>
            <a:off x="1154954" y="481426"/>
            <a:ext cx="8761413" cy="898674"/>
          </a:xfrm>
        </p:spPr>
        <p:txBody>
          <a:bodyPr anchor="ctr">
            <a:normAutofit/>
          </a:bodyPr>
          <a:lstStyle/>
          <a:p>
            <a:r>
              <a:rPr lang="en-US" dirty="0">
                <a:solidFill>
                  <a:schemeClr val="tx2"/>
                </a:solidFill>
              </a:rPr>
              <a:t>Requirements (High Level)</a:t>
            </a:r>
          </a:p>
        </p:txBody>
      </p:sp>
      <p:sp>
        <p:nvSpPr>
          <p:cNvPr id="32" name="Rectangle 3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2">
            <a:extLst>
              <a:ext uri="{FF2B5EF4-FFF2-40B4-BE49-F238E27FC236}">
                <a16:creationId xmlns:a16="http://schemas.microsoft.com/office/drawing/2014/main" id="{2F639569-267A-4247-951F-9528D865D60C}"/>
              </a:ext>
            </a:extLst>
          </p:cNvPr>
          <p:cNvSpPr>
            <a:spLocks noChangeArrowheads="1"/>
          </p:cNvSpPr>
          <p:nvPr/>
        </p:nvSpPr>
        <p:spPr bwMode="auto">
          <a:xfrm>
            <a:off x="2814220" y="1998737"/>
            <a:ext cx="156593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2D0E512B-6411-47D3-A1B4-D8AE1C306B4F}"/>
              </a:ext>
            </a:extLst>
          </p:cNvPr>
          <p:cNvSpPr txBox="1"/>
          <p:nvPr/>
        </p:nvSpPr>
        <p:spPr>
          <a:xfrm>
            <a:off x="1154954" y="1387781"/>
            <a:ext cx="9968658" cy="5078313"/>
          </a:xfrm>
          <a:prstGeom prst="rect">
            <a:avLst/>
          </a:prstGeom>
          <a:noFill/>
        </p:spPr>
        <p:txBody>
          <a:bodyPr wrap="square" rtlCol="0">
            <a:spAutoFit/>
          </a:bodyPr>
          <a:lstStyle/>
          <a:p>
            <a:r>
              <a:rPr lang="en-US" dirty="0"/>
              <a:t>There are 2 modes of operation:</a:t>
            </a:r>
          </a:p>
          <a:p>
            <a:pPr marL="285750" indent="-285750">
              <a:buFont typeface="Arial" panose="020B0604020202020204" pitchFamily="34" charset="0"/>
              <a:buChar char="•"/>
            </a:pPr>
            <a:r>
              <a:rPr lang="en-US" dirty="0"/>
              <a:t>A. </a:t>
            </a:r>
            <a:r>
              <a:rPr lang="en-US" sz="1800" dirty="0">
                <a:effectLst/>
                <a:ea typeface="Times New Roman" panose="02020603050405020304" pitchFamily="18" charset="0"/>
              </a:rPr>
              <a:t>Captured pattern is saved to memory, Stream &amp; Capture block doesn’t check the pattern. In this mode, the Read port is used to get the Stream Pattern &amp; the Write port is used to send to the memory the Captured pattern.</a:t>
            </a:r>
            <a:br>
              <a:rPr lang="en-US" sz="1800" dirty="0">
                <a:effectLst/>
                <a:ea typeface="Times New Roman" panose="02020603050405020304" pitchFamily="18" charset="0"/>
              </a:rPr>
            </a:br>
            <a:endParaRPr lang="en-US" sz="1800" dirty="0">
              <a:effectLst/>
              <a:ea typeface="Times New Roman" panose="02020603050405020304" pitchFamily="18" charset="0"/>
            </a:endParaRPr>
          </a:p>
          <a:p>
            <a:pPr marL="285750" indent="-285750">
              <a:buFont typeface="Arial" panose="020B0604020202020204" pitchFamily="34" charset="0"/>
              <a:buChar char="•"/>
            </a:pPr>
            <a:r>
              <a:rPr lang="en-US" dirty="0">
                <a:ea typeface="Times New Roman" panose="02020603050405020304" pitchFamily="18" charset="0"/>
              </a:rPr>
              <a:t>B. </a:t>
            </a:r>
            <a:r>
              <a:rPr lang="en-US" sz="1800" dirty="0">
                <a:effectLst/>
                <a:ea typeface="Times New Roman" panose="02020603050405020304" pitchFamily="18" charset="0"/>
              </a:rPr>
              <a:t>Captured pattern isn’t saved to memory, but it’s checked by the Stream &amp; Capture block to expected pattern. In this mode, the Read port is used to get both Stream &amp; Captured patterns. The Write port is used to send info on the failures if any (i.e., in what capture cycles the pattern check failed).</a:t>
            </a:r>
          </a:p>
          <a:p>
            <a:pPr marL="285750" indent="-285750">
              <a:buFont typeface="Arial" panose="020B0604020202020204" pitchFamily="34" charset="0"/>
              <a:buChar char="•"/>
            </a:pPr>
            <a:endParaRPr lang="en-US" sz="1800" dirty="0">
              <a:effectLst/>
              <a:ea typeface="Times New Roman" panose="02020603050405020304" pitchFamily="18" charset="0"/>
            </a:endParaRPr>
          </a:p>
          <a:p>
            <a:pPr algn="just"/>
            <a:r>
              <a:rPr lang="en-US" sz="1800" dirty="0">
                <a:effectLst/>
                <a:ea typeface="Times New Roman" panose="02020603050405020304" pitchFamily="18" charset="0"/>
              </a:rPr>
              <a:t>Upon “go” the Stream &amp; Capture block should read pattern from the FPGA memory &amp; stream it towards the ASIC. In parallel, it should capture the pattern that it gets back from the ASIC.</a:t>
            </a:r>
          </a:p>
          <a:p>
            <a:pPr algn="just"/>
            <a:r>
              <a:rPr lang="en-US" sz="1800" dirty="0">
                <a:effectLst/>
                <a:ea typeface="Times New Roman" panose="02020603050405020304" pitchFamily="18" charset="0"/>
              </a:rPr>
              <a:t>When the configured size ends (all pattern was streamed), the Stream &amp; Capture block should provide “Finish” indication together with the pattern check status (in operation mode B)</a:t>
            </a:r>
          </a:p>
          <a:p>
            <a:endParaRPr lang="en-US" sz="1800" dirty="0">
              <a:effectLst/>
              <a:ea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789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06476" y="798444"/>
            <a:ext cx="3026331" cy="1600200"/>
          </a:xfrm>
        </p:spPr>
        <p:txBody>
          <a:bodyPr anchor="ctr">
            <a:normAutofit/>
          </a:bodyPr>
          <a:lstStyle/>
          <a:p>
            <a:r>
              <a:rPr lang="en-US" sz="3200" dirty="0">
                <a:solidFill>
                  <a:schemeClr val="bg1"/>
                </a:solidFill>
              </a:rPr>
              <a:t>Requirements (Debug)</a:t>
            </a:r>
            <a:br>
              <a:rPr lang="en-US" sz="3200" dirty="0">
                <a:solidFill>
                  <a:schemeClr val="bg1"/>
                </a:solidFill>
              </a:rPr>
            </a:br>
            <a:r>
              <a:rPr lang="en-US" sz="3200" dirty="0">
                <a:solidFill>
                  <a:schemeClr val="bg1"/>
                </a:solidFill>
              </a:rPr>
              <a:t>&amp; Black Box</a:t>
            </a:r>
          </a:p>
        </p:txBody>
      </p:sp>
      <p:sp>
        <p:nvSpPr>
          <p:cNvPr id="4" name="Rectangle 2">
            <a:extLst>
              <a:ext uri="{FF2B5EF4-FFF2-40B4-BE49-F238E27FC236}">
                <a16:creationId xmlns:a16="http://schemas.microsoft.com/office/drawing/2014/main" id="{2F639569-267A-4247-951F-9528D865D60C}"/>
              </a:ext>
            </a:extLst>
          </p:cNvPr>
          <p:cNvSpPr>
            <a:spLocks noChangeArrowheads="1"/>
          </p:cNvSpPr>
          <p:nvPr/>
        </p:nvSpPr>
        <p:spPr bwMode="auto">
          <a:xfrm>
            <a:off x="2814220" y="1998737"/>
            <a:ext cx="156593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2D0E512B-6411-47D3-A1B4-D8AE1C306B4F}"/>
              </a:ext>
            </a:extLst>
          </p:cNvPr>
          <p:cNvSpPr txBox="1"/>
          <p:nvPr/>
        </p:nvSpPr>
        <p:spPr>
          <a:xfrm>
            <a:off x="630367" y="3030929"/>
            <a:ext cx="3976252"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ea typeface="Times New Roman" panose="02020603050405020304" pitchFamily="18" charset="0"/>
              </a:rPr>
              <a:t>Stream &amp; Capture block</a:t>
            </a:r>
            <a:br>
              <a:rPr lang="en-US" sz="1800" dirty="0">
                <a:solidFill>
                  <a:schemeClr val="bg1"/>
                </a:solidFill>
                <a:effectLst/>
                <a:ea typeface="Times New Roman" panose="02020603050405020304" pitchFamily="18" charset="0"/>
              </a:rPr>
            </a:br>
            <a:r>
              <a:rPr lang="en-US" sz="1800" dirty="0">
                <a:solidFill>
                  <a:schemeClr val="bg1"/>
                </a:solidFill>
                <a:effectLst/>
                <a:ea typeface="Times New Roman" panose="02020603050405020304" pitchFamily="18" charset="0"/>
              </a:rPr>
              <a:t>should use internal ILA</a:t>
            </a:r>
            <a:br>
              <a:rPr lang="en-US" sz="1800" dirty="0">
                <a:solidFill>
                  <a:schemeClr val="bg1"/>
                </a:solidFill>
                <a:effectLst/>
                <a:ea typeface="Times New Roman" panose="02020603050405020304" pitchFamily="18" charset="0"/>
              </a:rPr>
            </a:br>
            <a:r>
              <a:rPr lang="en-US" sz="1800" dirty="0">
                <a:solidFill>
                  <a:schemeClr val="bg1"/>
                </a:solidFill>
                <a:effectLst/>
                <a:ea typeface="Times New Roman" panose="02020603050405020304" pitchFamily="18" charset="0"/>
              </a:rPr>
              <a:t>with test probes as required</a:t>
            </a:r>
            <a:br>
              <a:rPr lang="en-US" sz="1800" dirty="0">
                <a:solidFill>
                  <a:schemeClr val="bg1"/>
                </a:solidFill>
                <a:effectLst/>
                <a:ea typeface="Times New Roman" panose="02020603050405020304" pitchFamily="18" charset="0"/>
              </a:rPr>
            </a:br>
            <a:r>
              <a:rPr lang="en-US" sz="1800" dirty="0">
                <a:solidFill>
                  <a:schemeClr val="bg1"/>
                </a:solidFill>
                <a:effectLst/>
                <a:ea typeface="Times New Roman" panose="02020603050405020304" pitchFamily="18" charset="0"/>
              </a:rPr>
              <a:t>for debug support</a:t>
            </a:r>
            <a:br>
              <a:rPr lang="en-US" sz="1800" dirty="0">
                <a:solidFill>
                  <a:schemeClr val="bg1"/>
                </a:solidFill>
                <a:effectLst/>
                <a:ea typeface="Times New Roman" panose="02020603050405020304" pitchFamily="18" charset="0"/>
              </a:rPr>
            </a:br>
            <a:endParaRPr lang="en-US" sz="1800" dirty="0">
              <a:solidFill>
                <a:schemeClr val="bg1"/>
              </a:solidFill>
              <a:effectLst/>
              <a:ea typeface="Times New Roman" panose="02020603050405020304" pitchFamily="18" charset="0"/>
            </a:endParaRPr>
          </a:p>
          <a:p>
            <a:pPr marL="285750" indent="-285750">
              <a:buFont typeface="Arial" panose="020B0604020202020204" pitchFamily="34" charset="0"/>
              <a:buChar char="•"/>
            </a:pPr>
            <a:r>
              <a:rPr lang="en-US" sz="1800" dirty="0">
                <a:solidFill>
                  <a:schemeClr val="bg1"/>
                </a:solidFill>
                <a:effectLst/>
                <a:ea typeface="Times New Roman" panose="02020603050405020304" pitchFamily="18" charset="0"/>
              </a:rPr>
              <a:t>Stream &amp; Capture block </a:t>
            </a:r>
            <a:br>
              <a:rPr lang="en-US" sz="1800" dirty="0">
                <a:solidFill>
                  <a:schemeClr val="bg1"/>
                </a:solidFill>
                <a:effectLst/>
                <a:ea typeface="Times New Roman" panose="02020603050405020304" pitchFamily="18" charset="0"/>
              </a:rPr>
            </a:br>
            <a:r>
              <a:rPr lang="en-US" sz="1800" dirty="0">
                <a:solidFill>
                  <a:schemeClr val="bg1"/>
                </a:solidFill>
                <a:effectLst/>
                <a:ea typeface="Times New Roman" panose="02020603050405020304" pitchFamily="18" charset="0"/>
              </a:rPr>
              <a:t>should support mode</a:t>
            </a:r>
            <a:br>
              <a:rPr lang="en-US" sz="1800" dirty="0">
                <a:solidFill>
                  <a:schemeClr val="bg1"/>
                </a:solidFill>
                <a:effectLst/>
                <a:ea typeface="Times New Roman" panose="02020603050405020304" pitchFamily="18" charset="0"/>
              </a:rPr>
            </a:br>
            <a:r>
              <a:rPr lang="en-US" sz="1800" dirty="0">
                <a:solidFill>
                  <a:schemeClr val="bg1"/>
                </a:solidFill>
                <a:effectLst/>
                <a:ea typeface="Times New Roman" panose="02020603050405020304" pitchFamily="18" charset="0"/>
              </a:rPr>
              <a:t>in which known (generated internally) </a:t>
            </a:r>
            <a:br>
              <a:rPr lang="en-US" sz="1800" dirty="0">
                <a:solidFill>
                  <a:schemeClr val="bg1"/>
                </a:solidFill>
                <a:effectLst/>
                <a:ea typeface="Times New Roman" panose="02020603050405020304" pitchFamily="18" charset="0"/>
              </a:rPr>
            </a:br>
            <a:r>
              <a:rPr lang="en-US" sz="1800" dirty="0">
                <a:solidFill>
                  <a:schemeClr val="bg1"/>
                </a:solidFill>
                <a:effectLst/>
                <a:ea typeface="Times New Roman" panose="02020603050405020304" pitchFamily="18" charset="0"/>
              </a:rPr>
              <a:t>pattern is streamed</a:t>
            </a:r>
          </a:p>
          <a:p>
            <a:endParaRPr lang="en-US" sz="1800" dirty="0">
              <a:solidFill>
                <a:schemeClr val="bg1"/>
              </a:solidFill>
              <a:effectLst/>
              <a:ea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endParaRPr>
          </a:p>
        </p:txBody>
      </p:sp>
      <p:pic>
        <p:nvPicPr>
          <p:cNvPr id="2" name="Picture 1">
            <a:extLst>
              <a:ext uri="{FF2B5EF4-FFF2-40B4-BE49-F238E27FC236}">
                <a16:creationId xmlns:a16="http://schemas.microsoft.com/office/drawing/2014/main" id="{47888334-A8E0-4C69-9622-253AAD64E845}"/>
              </a:ext>
            </a:extLst>
          </p:cNvPr>
          <p:cNvPicPr>
            <a:picLocks noChangeAspect="1"/>
          </p:cNvPicPr>
          <p:nvPr/>
        </p:nvPicPr>
        <p:blipFill>
          <a:blip r:embed="rId2"/>
          <a:stretch>
            <a:fillRect/>
          </a:stretch>
        </p:blipFill>
        <p:spPr>
          <a:xfrm>
            <a:off x="4606619" y="903180"/>
            <a:ext cx="6811573" cy="5051640"/>
          </a:xfrm>
          <a:prstGeom prst="rect">
            <a:avLst/>
          </a:prstGeom>
        </p:spPr>
      </p:pic>
    </p:spTree>
    <p:extLst>
      <p:ext uri="{BB962C8B-B14F-4D97-AF65-F5344CB8AC3E}">
        <p14:creationId xmlns:p14="http://schemas.microsoft.com/office/powerpoint/2010/main" val="356094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84CFF7F9-DC2A-4A33-BEBD-B7E6555DFB51}"/>
              </a:ext>
            </a:extLst>
          </p:cNvPr>
          <p:cNvSpPr txBox="1">
            <a:spLocks/>
          </p:cNvSpPr>
          <p:nvPr/>
        </p:nvSpPr>
        <p:spPr>
          <a:xfrm>
            <a:off x="337930" y="-184496"/>
            <a:ext cx="8761413" cy="898674"/>
          </a:xfrm>
          <a:prstGeom prst="rect">
            <a:avLst/>
          </a:prstGeom>
        </p:spPr>
        <p:txBody>
          <a:bodyPr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IO’s description</a:t>
            </a:r>
          </a:p>
        </p:txBody>
      </p:sp>
      <p:sp>
        <p:nvSpPr>
          <p:cNvPr id="12" name="Content Placeholder 13">
            <a:extLst>
              <a:ext uri="{FF2B5EF4-FFF2-40B4-BE49-F238E27FC236}">
                <a16:creationId xmlns:a16="http://schemas.microsoft.com/office/drawing/2014/main" id="{972938A0-51AE-498D-BE41-F6129D214FF7}"/>
              </a:ext>
            </a:extLst>
          </p:cNvPr>
          <p:cNvSpPr txBox="1">
            <a:spLocks/>
          </p:cNvSpPr>
          <p:nvPr/>
        </p:nvSpPr>
        <p:spPr>
          <a:xfrm>
            <a:off x="1154954" y="1380100"/>
            <a:ext cx="9807686" cy="4429763"/>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US" dirty="0">
              <a:solidFill>
                <a:schemeClr val="tx1"/>
              </a:solidFill>
            </a:endParaRPr>
          </a:p>
        </p:txBody>
      </p:sp>
      <p:sp>
        <p:nvSpPr>
          <p:cNvPr id="13" name="Content Placeholder 13">
            <a:extLst>
              <a:ext uri="{FF2B5EF4-FFF2-40B4-BE49-F238E27FC236}">
                <a16:creationId xmlns:a16="http://schemas.microsoft.com/office/drawing/2014/main" id="{958C8800-3A20-40B6-A510-DD3FDF88FE43}"/>
              </a:ext>
            </a:extLst>
          </p:cNvPr>
          <p:cNvSpPr txBox="1">
            <a:spLocks/>
          </p:cNvSpPr>
          <p:nvPr/>
        </p:nvSpPr>
        <p:spPr>
          <a:xfrm>
            <a:off x="337930" y="625232"/>
            <a:ext cx="11757992" cy="6170326"/>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chemeClr val="tx1"/>
              </a:buClr>
              <a:buFont typeface="Arial" panose="020B0604020202020204" pitchFamily="34" charset="0"/>
              <a:buChar char="•"/>
            </a:pPr>
            <a:r>
              <a:rPr lang="en-US" dirty="0">
                <a:solidFill>
                  <a:schemeClr val="tx1"/>
                </a:solidFill>
              </a:rPr>
              <a:t>Clock - 100 MHz clock</a:t>
            </a:r>
          </a:p>
          <a:p>
            <a:pPr>
              <a:buClr>
                <a:schemeClr val="tx1"/>
              </a:buClr>
              <a:buFont typeface="Arial" panose="020B0604020202020204" pitchFamily="34" charset="0"/>
              <a:buChar char="•"/>
            </a:pPr>
            <a:r>
              <a:rPr lang="en-US" dirty="0">
                <a:solidFill>
                  <a:schemeClr val="tx1"/>
                </a:solidFill>
              </a:rPr>
              <a:t>Reset - Asynchronous active low reset</a:t>
            </a:r>
          </a:p>
          <a:p>
            <a:pPr>
              <a:buClr>
                <a:schemeClr val="tx1"/>
              </a:buClr>
              <a:buFont typeface="Arial" panose="020B0604020202020204" pitchFamily="34" charset="0"/>
              <a:buChar char="•"/>
            </a:pPr>
            <a:r>
              <a:rPr lang="en-US" dirty="0" err="1">
                <a:solidFill>
                  <a:schemeClr val="tx1"/>
                </a:solidFill>
              </a:rPr>
              <a:t>Nstream</a:t>
            </a:r>
            <a:r>
              <a:rPr lang="en-US" dirty="0">
                <a:solidFill>
                  <a:schemeClr val="tx1"/>
                </a:solidFill>
              </a:rPr>
              <a:t>, </a:t>
            </a:r>
            <a:r>
              <a:rPr lang="en-US" dirty="0" err="1">
                <a:solidFill>
                  <a:schemeClr val="tx1"/>
                </a:solidFill>
              </a:rPr>
              <a:t>Ncapture</a:t>
            </a:r>
            <a:r>
              <a:rPr lang="en-US" dirty="0">
                <a:solidFill>
                  <a:schemeClr val="tx1"/>
                </a:solidFill>
              </a:rPr>
              <a:t> - generic parameter that stands for Stream/Capture vector’s width</a:t>
            </a:r>
          </a:p>
          <a:p>
            <a:pPr>
              <a:buClr>
                <a:schemeClr val="tx1"/>
              </a:buClr>
              <a:buFont typeface="Arial" panose="020B0604020202020204" pitchFamily="34" charset="0"/>
              <a:buChar char="•"/>
            </a:pPr>
            <a:r>
              <a:rPr lang="en-US" dirty="0">
                <a:solidFill>
                  <a:schemeClr val="tx1"/>
                </a:solidFill>
              </a:rPr>
              <a:t>Size – input from configuration block that stands for test vector’s depth. (Can be modified “on fly”</a:t>
            </a:r>
          </a:p>
          <a:p>
            <a:pPr>
              <a:buClr>
                <a:schemeClr val="tx1"/>
              </a:buClr>
              <a:buFont typeface="Arial" panose="020B0604020202020204" pitchFamily="34" charset="0"/>
              <a:buChar char="•"/>
            </a:pPr>
            <a:r>
              <a:rPr lang="en-US" dirty="0">
                <a:solidFill>
                  <a:schemeClr val="tx1"/>
                </a:solidFill>
              </a:rPr>
              <a:t>Operation Mode – configure operation mode of the block ( A/B/Test mode)</a:t>
            </a:r>
          </a:p>
          <a:p>
            <a:pPr>
              <a:buClr>
                <a:schemeClr val="tx1"/>
              </a:buClr>
              <a:buFont typeface="Arial" panose="020B0604020202020204" pitchFamily="34" charset="0"/>
              <a:buChar char="•"/>
            </a:pPr>
            <a:r>
              <a:rPr lang="en-US" dirty="0">
                <a:solidFill>
                  <a:schemeClr val="tx1"/>
                </a:solidFill>
              </a:rPr>
              <a:t>Read request – request to memory controller to read next test vector cycle.</a:t>
            </a:r>
          </a:p>
          <a:p>
            <a:pPr>
              <a:buClr>
                <a:schemeClr val="tx1"/>
              </a:buClr>
              <a:buFont typeface="Arial" panose="020B0604020202020204" pitchFamily="34" charset="0"/>
              <a:buChar char="•"/>
            </a:pPr>
            <a:r>
              <a:rPr lang="en-US" dirty="0">
                <a:solidFill>
                  <a:schemeClr val="tx1"/>
                </a:solidFill>
              </a:rPr>
              <a:t>Read Valid – flag from memory controller that next test vector cycle can be registered</a:t>
            </a:r>
          </a:p>
          <a:p>
            <a:pPr>
              <a:buClr>
                <a:schemeClr val="tx1"/>
              </a:buClr>
              <a:buFont typeface="Arial" panose="020B0604020202020204" pitchFamily="34" charset="0"/>
              <a:buChar char="•"/>
            </a:pPr>
            <a:r>
              <a:rPr lang="en-US" dirty="0">
                <a:solidFill>
                  <a:schemeClr val="tx1"/>
                </a:solidFill>
              </a:rPr>
              <a:t>Read Data[127:0] – parallel bus to read data from memory.</a:t>
            </a:r>
          </a:p>
          <a:p>
            <a:pPr>
              <a:buClr>
                <a:schemeClr val="tx1"/>
              </a:buClr>
              <a:buFont typeface="Arial" panose="020B0604020202020204" pitchFamily="34" charset="0"/>
              <a:buChar char="•"/>
            </a:pPr>
            <a:r>
              <a:rPr lang="en-US" dirty="0">
                <a:solidFill>
                  <a:schemeClr val="tx1"/>
                </a:solidFill>
              </a:rPr>
              <a:t>Write Request – request to memory controller to write captured data from </a:t>
            </a:r>
            <a:r>
              <a:rPr lang="en-US" dirty="0" err="1">
                <a:solidFill>
                  <a:schemeClr val="tx1"/>
                </a:solidFill>
              </a:rPr>
              <a:t>Asic</a:t>
            </a:r>
            <a:endParaRPr lang="en-US" dirty="0">
              <a:solidFill>
                <a:schemeClr val="tx1"/>
              </a:solidFill>
            </a:endParaRPr>
          </a:p>
          <a:p>
            <a:pPr>
              <a:buClr>
                <a:schemeClr val="tx1"/>
              </a:buClr>
              <a:buFont typeface="Arial" panose="020B0604020202020204" pitchFamily="34" charset="0"/>
              <a:buChar char="•"/>
            </a:pPr>
            <a:r>
              <a:rPr lang="en-US" dirty="0">
                <a:solidFill>
                  <a:schemeClr val="tx1"/>
                </a:solidFill>
              </a:rPr>
              <a:t>Write Accept – flag from memory controller that memory available to write.</a:t>
            </a:r>
          </a:p>
          <a:p>
            <a:pPr>
              <a:buClr>
                <a:schemeClr val="tx1"/>
              </a:buClr>
              <a:buFont typeface="Arial" panose="020B0604020202020204" pitchFamily="34" charset="0"/>
              <a:buChar char="•"/>
            </a:pPr>
            <a:r>
              <a:rPr lang="en-US" dirty="0">
                <a:solidFill>
                  <a:schemeClr val="tx1"/>
                </a:solidFill>
              </a:rPr>
              <a:t>Write Valid – flag to memory controller that data is valid to write</a:t>
            </a:r>
          </a:p>
          <a:p>
            <a:pPr>
              <a:buClr>
                <a:schemeClr val="tx1"/>
              </a:buClr>
              <a:buFont typeface="Arial" panose="020B0604020202020204" pitchFamily="34" charset="0"/>
              <a:buChar char="•"/>
            </a:pPr>
            <a:r>
              <a:rPr lang="en-US" dirty="0">
                <a:solidFill>
                  <a:schemeClr val="tx1"/>
                </a:solidFill>
              </a:rPr>
              <a:t>Write Data[127:0] – parallel bus to write data to memory.</a:t>
            </a:r>
          </a:p>
          <a:p>
            <a:pPr>
              <a:buClr>
                <a:schemeClr val="tx1"/>
              </a:buClr>
              <a:buFont typeface="Arial" panose="020B0604020202020204" pitchFamily="34" charset="0"/>
              <a:buChar char="•"/>
            </a:pPr>
            <a:r>
              <a:rPr lang="en-US" dirty="0">
                <a:solidFill>
                  <a:schemeClr val="tx1"/>
                </a:solidFill>
              </a:rPr>
              <a:t>Finish – “ready” flag means that PSC block finished to stream and to capture patterns.</a:t>
            </a:r>
          </a:p>
          <a:p>
            <a:pPr>
              <a:buClr>
                <a:schemeClr val="tx1"/>
              </a:buClr>
              <a:buFont typeface="Arial" panose="020B0604020202020204" pitchFamily="34" charset="0"/>
              <a:buChar char="•"/>
            </a:pPr>
            <a:r>
              <a:rPr lang="en-US" dirty="0">
                <a:solidFill>
                  <a:schemeClr val="tx1"/>
                </a:solidFill>
              </a:rPr>
              <a:t>Pass/Fail – flag that stands if test passed or failed.</a:t>
            </a:r>
          </a:p>
          <a:p>
            <a:pPr>
              <a:buClr>
                <a:schemeClr val="tx1"/>
              </a:buClr>
              <a:buFont typeface="Arial" panose="020B0604020202020204" pitchFamily="34" charset="0"/>
              <a:buChar char="•"/>
            </a:pPr>
            <a:r>
              <a:rPr lang="en-US" dirty="0">
                <a:solidFill>
                  <a:schemeClr val="tx1"/>
                </a:solidFill>
              </a:rPr>
              <a:t>Stream[Nstream-1:0],Capture[Ncapture-1:0] – ports for ASIC’s pins stimulus and data capture.</a:t>
            </a:r>
          </a:p>
          <a:p>
            <a:pPr>
              <a:buClr>
                <a:schemeClr val="tx1"/>
              </a:buClr>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20884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3D98DE67-B991-4158-A6F9-32FD9584D77E}"/>
              </a:ext>
            </a:extLst>
          </p:cNvPr>
          <p:cNvSpPr txBox="1">
            <a:spLocks/>
          </p:cNvSpPr>
          <p:nvPr/>
        </p:nvSpPr>
        <p:spPr>
          <a:xfrm>
            <a:off x="337930" y="-6790"/>
            <a:ext cx="8761413" cy="898674"/>
          </a:xfrm>
          <a:prstGeom prst="rect">
            <a:avLst/>
          </a:prstGeom>
        </p:spPr>
        <p:txBody>
          <a:bodyPr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2"/>
                </a:solidFill>
              </a:rPr>
              <a:t>Global - Flow</a:t>
            </a:r>
          </a:p>
        </p:txBody>
      </p:sp>
      <p:sp>
        <p:nvSpPr>
          <p:cNvPr id="3" name="Content Placeholder 13">
            <a:extLst>
              <a:ext uri="{FF2B5EF4-FFF2-40B4-BE49-F238E27FC236}">
                <a16:creationId xmlns:a16="http://schemas.microsoft.com/office/drawing/2014/main" id="{47C15C3B-EE81-4BE5-8501-C6380A087B19}"/>
              </a:ext>
            </a:extLst>
          </p:cNvPr>
          <p:cNvSpPr txBox="1">
            <a:spLocks/>
          </p:cNvSpPr>
          <p:nvPr/>
        </p:nvSpPr>
        <p:spPr>
          <a:xfrm>
            <a:off x="337930" y="625232"/>
            <a:ext cx="11757992" cy="6170326"/>
          </a:xfrm>
          <a:prstGeom prst="rect">
            <a:avLst/>
          </a:prstGeom>
        </p:spPr>
        <p:txBody>
          <a:bodyPr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Clr>
                <a:schemeClr val="tx1"/>
              </a:buClr>
              <a:buNone/>
            </a:pPr>
            <a:endParaRPr lang="en-US" dirty="0">
              <a:solidFill>
                <a:schemeClr val="tx1"/>
              </a:solidFill>
            </a:endParaRPr>
          </a:p>
        </p:txBody>
      </p:sp>
      <p:sp>
        <p:nvSpPr>
          <p:cNvPr id="5" name="Flowchart: Process 4">
            <a:extLst>
              <a:ext uri="{FF2B5EF4-FFF2-40B4-BE49-F238E27FC236}">
                <a16:creationId xmlns:a16="http://schemas.microsoft.com/office/drawing/2014/main" id="{B108D517-C502-45A2-BAA5-A1E25A7F9C1E}"/>
              </a:ext>
            </a:extLst>
          </p:cNvPr>
          <p:cNvSpPr/>
          <p:nvPr/>
        </p:nvSpPr>
        <p:spPr>
          <a:xfrm>
            <a:off x="4655840" y="939055"/>
            <a:ext cx="1440160" cy="703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IDLE</a:t>
            </a:r>
          </a:p>
        </p:txBody>
      </p:sp>
      <p:sp>
        <p:nvSpPr>
          <p:cNvPr id="6" name="Flowchart: Decision 5">
            <a:extLst>
              <a:ext uri="{FF2B5EF4-FFF2-40B4-BE49-F238E27FC236}">
                <a16:creationId xmlns:a16="http://schemas.microsoft.com/office/drawing/2014/main" id="{659732AB-3B34-4615-B3AA-E7DD048B3D94}"/>
              </a:ext>
            </a:extLst>
          </p:cNvPr>
          <p:cNvSpPr/>
          <p:nvPr/>
        </p:nvSpPr>
        <p:spPr>
          <a:xfrm>
            <a:off x="4295906" y="2206916"/>
            <a:ext cx="2160028" cy="106304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I_GO</a:t>
            </a:r>
          </a:p>
          <a:p>
            <a:pPr algn="ctr"/>
            <a:r>
              <a:rPr lang="en-US" sz="1200" dirty="0"/>
              <a:t>AND </a:t>
            </a:r>
            <a:br>
              <a:rPr lang="en-US" sz="1200" dirty="0"/>
            </a:br>
            <a:r>
              <a:rPr lang="en-US" sz="1200" dirty="0"/>
              <a:t>I_OP_MODE </a:t>
            </a:r>
          </a:p>
        </p:txBody>
      </p:sp>
      <p:sp>
        <p:nvSpPr>
          <p:cNvPr id="8" name="Flowchart: Process 7">
            <a:extLst>
              <a:ext uri="{FF2B5EF4-FFF2-40B4-BE49-F238E27FC236}">
                <a16:creationId xmlns:a16="http://schemas.microsoft.com/office/drawing/2014/main" id="{F8A70F69-8842-40F1-841B-BDBCB31335EB}"/>
              </a:ext>
            </a:extLst>
          </p:cNvPr>
          <p:cNvSpPr/>
          <p:nvPr/>
        </p:nvSpPr>
        <p:spPr>
          <a:xfrm>
            <a:off x="1055872" y="3834753"/>
            <a:ext cx="1440160" cy="703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MODE_A</a:t>
            </a:r>
          </a:p>
        </p:txBody>
      </p:sp>
      <p:sp>
        <p:nvSpPr>
          <p:cNvPr id="9" name="Flowchart: Process 8">
            <a:extLst>
              <a:ext uri="{FF2B5EF4-FFF2-40B4-BE49-F238E27FC236}">
                <a16:creationId xmlns:a16="http://schemas.microsoft.com/office/drawing/2014/main" id="{9E97FA7F-EC93-4004-9A7B-1E8A9B3658AA}"/>
              </a:ext>
            </a:extLst>
          </p:cNvPr>
          <p:cNvSpPr/>
          <p:nvPr/>
        </p:nvSpPr>
        <p:spPr>
          <a:xfrm>
            <a:off x="4655840" y="3834753"/>
            <a:ext cx="1440160" cy="703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MODE_B</a:t>
            </a:r>
          </a:p>
        </p:txBody>
      </p:sp>
      <p:sp>
        <p:nvSpPr>
          <p:cNvPr id="10" name="Flowchart: Process 9">
            <a:extLst>
              <a:ext uri="{FF2B5EF4-FFF2-40B4-BE49-F238E27FC236}">
                <a16:creationId xmlns:a16="http://schemas.microsoft.com/office/drawing/2014/main" id="{137089F1-6025-4AC8-832F-24C025613AA9}"/>
              </a:ext>
            </a:extLst>
          </p:cNvPr>
          <p:cNvSpPr/>
          <p:nvPr/>
        </p:nvSpPr>
        <p:spPr>
          <a:xfrm>
            <a:off x="8255808" y="3834753"/>
            <a:ext cx="1440160" cy="7030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TEST_MODE</a:t>
            </a:r>
          </a:p>
        </p:txBody>
      </p:sp>
      <p:cxnSp>
        <p:nvCxnSpPr>
          <p:cNvPr id="13" name="Straight Arrow Connector 12">
            <a:extLst>
              <a:ext uri="{FF2B5EF4-FFF2-40B4-BE49-F238E27FC236}">
                <a16:creationId xmlns:a16="http://schemas.microsoft.com/office/drawing/2014/main" id="{40D4464A-A77A-4539-996D-C8F48F379338}"/>
              </a:ext>
            </a:extLst>
          </p:cNvPr>
          <p:cNvCxnSpPr>
            <a:cxnSpLocks/>
            <a:stCxn id="5" idx="2"/>
            <a:endCxn id="6" idx="0"/>
          </p:cNvCxnSpPr>
          <p:nvPr/>
        </p:nvCxnSpPr>
        <p:spPr>
          <a:xfrm>
            <a:off x="5375920" y="1642125"/>
            <a:ext cx="0" cy="5647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51BBF9DA-BA48-4D70-9D73-6D7771BDC6A4}"/>
              </a:ext>
            </a:extLst>
          </p:cNvPr>
          <p:cNvCxnSpPr>
            <a:cxnSpLocks/>
            <a:stCxn id="6" idx="1"/>
            <a:endCxn id="8" idx="0"/>
          </p:cNvCxnSpPr>
          <p:nvPr/>
        </p:nvCxnSpPr>
        <p:spPr>
          <a:xfrm rot="10800000" flipV="1">
            <a:off x="1775952" y="2738439"/>
            <a:ext cx="2519954" cy="109631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FE5B9008-2FDF-447D-B57F-456E6B4359A3}"/>
              </a:ext>
            </a:extLst>
          </p:cNvPr>
          <p:cNvCxnSpPr>
            <a:cxnSpLocks/>
            <a:stCxn id="6" idx="3"/>
            <a:endCxn id="10" idx="0"/>
          </p:cNvCxnSpPr>
          <p:nvPr/>
        </p:nvCxnSpPr>
        <p:spPr>
          <a:xfrm>
            <a:off x="6455934" y="2738439"/>
            <a:ext cx="2519954" cy="109631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2532AB31-93F3-4AEF-ADD0-5C1266A635B9}"/>
              </a:ext>
            </a:extLst>
          </p:cNvPr>
          <p:cNvCxnSpPr>
            <a:cxnSpLocks/>
            <a:stCxn id="6" idx="2"/>
            <a:endCxn id="9" idx="0"/>
          </p:cNvCxnSpPr>
          <p:nvPr/>
        </p:nvCxnSpPr>
        <p:spPr>
          <a:xfrm>
            <a:off x="5375920" y="3269962"/>
            <a:ext cx="0" cy="5647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8A379523-8FAD-4905-98C5-E13A282C78D9}"/>
              </a:ext>
            </a:extLst>
          </p:cNvPr>
          <p:cNvSpPr txBox="1"/>
          <p:nvPr/>
        </p:nvSpPr>
        <p:spPr>
          <a:xfrm>
            <a:off x="1775952" y="2012328"/>
            <a:ext cx="2036135" cy="646331"/>
          </a:xfrm>
          <a:prstGeom prst="rect">
            <a:avLst/>
          </a:prstGeom>
          <a:noFill/>
        </p:spPr>
        <p:txBody>
          <a:bodyPr wrap="none" rtlCol="0">
            <a:spAutoFit/>
          </a:bodyPr>
          <a:lstStyle/>
          <a:p>
            <a:r>
              <a:rPr lang="en-US" dirty="0"/>
              <a:t>I_GO = 1 AND</a:t>
            </a:r>
            <a:br>
              <a:rPr lang="en-US" dirty="0"/>
            </a:br>
            <a:r>
              <a:rPr lang="en-US" sz="1800" dirty="0"/>
              <a:t>I_OP_MODE </a:t>
            </a:r>
            <a:r>
              <a:rPr lang="en-US" dirty="0"/>
              <a:t>= 00</a:t>
            </a:r>
          </a:p>
        </p:txBody>
      </p:sp>
      <p:sp>
        <p:nvSpPr>
          <p:cNvPr id="37" name="TextBox 36">
            <a:extLst>
              <a:ext uri="{FF2B5EF4-FFF2-40B4-BE49-F238E27FC236}">
                <a16:creationId xmlns:a16="http://schemas.microsoft.com/office/drawing/2014/main" id="{9154E5A7-7E74-45A9-BA0A-CD8E4F961307}"/>
              </a:ext>
            </a:extLst>
          </p:cNvPr>
          <p:cNvSpPr txBox="1"/>
          <p:nvPr/>
        </p:nvSpPr>
        <p:spPr>
          <a:xfrm>
            <a:off x="7010285" y="2012328"/>
            <a:ext cx="2760692" cy="646331"/>
          </a:xfrm>
          <a:prstGeom prst="rect">
            <a:avLst/>
          </a:prstGeom>
          <a:noFill/>
        </p:spPr>
        <p:txBody>
          <a:bodyPr wrap="none" rtlCol="0">
            <a:spAutoFit/>
          </a:bodyPr>
          <a:lstStyle/>
          <a:p>
            <a:r>
              <a:rPr lang="en-US" dirty="0"/>
              <a:t>I_GO = 1 AND</a:t>
            </a:r>
            <a:br>
              <a:rPr lang="en-US" dirty="0"/>
            </a:br>
            <a:r>
              <a:rPr lang="en-US" sz="1800" dirty="0"/>
              <a:t>I_OP_MODE </a:t>
            </a:r>
            <a:r>
              <a:rPr lang="en-US" dirty="0"/>
              <a:t>= 10 OR 11</a:t>
            </a:r>
          </a:p>
        </p:txBody>
      </p:sp>
      <p:sp>
        <p:nvSpPr>
          <p:cNvPr id="38" name="TextBox 37">
            <a:extLst>
              <a:ext uri="{FF2B5EF4-FFF2-40B4-BE49-F238E27FC236}">
                <a16:creationId xmlns:a16="http://schemas.microsoft.com/office/drawing/2014/main" id="{7C9B2BB9-B36C-42D4-929B-6FF557315053}"/>
              </a:ext>
            </a:extLst>
          </p:cNvPr>
          <p:cNvSpPr txBox="1"/>
          <p:nvPr/>
        </p:nvSpPr>
        <p:spPr>
          <a:xfrm>
            <a:off x="5496846" y="3114692"/>
            <a:ext cx="2036135" cy="646331"/>
          </a:xfrm>
          <a:prstGeom prst="rect">
            <a:avLst/>
          </a:prstGeom>
          <a:noFill/>
        </p:spPr>
        <p:txBody>
          <a:bodyPr wrap="none" rtlCol="0">
            <a:spAutoFit/>
          </a:bodyPr>
          <a:lstStyle/>
          <a:p>
            <a:r>
              <a:rPr lang="en-US" dirty="0"/>
              <a:t>I_GO = 1 AND</a:t>
            </a:r>
            <a:br>
              <a:rPr lang="en-US" dirty="0"/>
            </a:br>
            <a:r>
              <a:rPr lang="en-US" sz="1800" dirty="0"/>
              <a:t>I_OP_MODE </a:t>
            </a:r>
            <a:r>
              <a:rPr lang="en-US" dirty="0"/>
              <a:t>= 01</a:t>
            </a:r>
          </a:p>
        </p:txBody>
      </p:sp>
      <p:cxnSp>
        <p:nvCxnSpPr>
          <p:cNvPr id="42" name="Connector: Elbow 41">
            <a:extLst>
              <a:ext uri="{FF2B5EF4-FFF2-40B4-BE49-F238E27FC236}">
                <a16:creationId xmlns:a16="http://schemas.microsoft.com/office/drawing/2014/main" id="{FD9F965A-0F08-45F5-B232-CF4C4CB9E134}"/>
              </a:ext>
            </a:extLst>
          </p:cNvPr>
          <p:cNvCxnSpPr>
            <a:cxnSpLocks/>
          </p:cNvCxnSpPr>
          <p:nvPr/>
        </p:nvCxnSpPr>
        <p:spPr>
          <a:xfrm rot="5400000" flipH="1" flipV="1">
            <a:off x="5387916" y="1680950"/>
            <a:ext cx="1084712" cy="360146"/>
          </a:xfrm>
          <a:prstGeom prst="bentConnector4">
            <a:avLst>
              <a:gd name="adj1" fmla="val 48528"/>
              <a:gd name="adj2" fmla="val 422302"/>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00A659D1-4E66-4434-B226-CBDEFAE961AC}"/>
              </a:ext>
            </a:extLst>
          </p:cNvPr>
          <p:cNvSpPr txBox="1"/>
          <p:nvPr/>
        </p:nvSpPr>
        <p:spPr>
          <a:xfrm>
            <a:off x="6502895" y="986504"/>
            <a:ext cx="654346" cy="369332"/>
          </a:xfrm>
          <a:prstGeom prst="rect">
            <a:avLst/>
          </a:prstGeom>
          <a:noFill/>
        </p:spPr>
        <p:txBody>
          <a:bodyPr wrap="none" rtlCol="0">
            <a:spAutoFit/>
          </a:bodyPr>
          <a:lstStyle/>
          <a:p>
            <a:r>
              <a:rPr lang="en-US" dirty="0"/>
              <a:t>ELSE</a:t>
            </a:r>
          </a:p>
        </p:txBody>
      </p:sp>
      <p:sp>
        <p:nvSpPr>
          <p:cNvPr id="50" name="Flowchart: Decision 49">
            <a:extLst>
              <a:ext uri="{FF2B5EF4-FFF2-40B4-BE49-F238E27FC236}">
                <a16:creationId xmlns:a16="http://schemas.microsoft.com/office/drawing/2014/main" id="{84C2A289-E9C7-4CB2-A26D-104D7EDAE4A5}"/>
              </a:ext>
            </a:extLst>
          </p:cNvPr>
          <p:cNvSpPr/>
          <p:nvPr/>
        </p:nvSpPr>
        <p:spPr>
          <a:xfrm>
            <a:off x="695938" y="5015541"/>
            <a:ext cx="2160028" cy="106304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WRITE_CNT </a:t>
            </a:r>
          </a:p>
          <a:p>
            <a:pPr algn="ctr"/>
            <a:r>
              <a:rPr lang="en-US" sz="1200" dirty="0"/>
              <a:t>&lt; </a:t>
            </a:r>
          </a:p>
          <a:p>
            <a:pPr algn="ctr"/>
            <a:r>
              <a:rPr lang="en-US" sz="1200" dirty="0"/>
              <a:t>SIZE?</a:t>
            </a:r>
          </a:p>
        </p:txBody>
      </p:sp>
      <p:sp>
        <p:nvSpPr>
          <p:cNvPr id="53" name="Flowchart: Decision 52">
            <a:extLst>
              <a:ext uri="{FF2B5EF4-FFF2-40B4-BE49-F238E27FC236}">
                <a16:creationId xmlns:a16="http://schemas.microsoft.com/office/drawing/2014/main" id="{C875B40F-5A52-4F2D-B075-3CDC5FCBA474}"/>
              </a:ext>
            </a:extLst>
          </p:cNvPr>
          <p:cNvSpPr/>
          <p:nvPr/>
        </p:nvSpPr>
        <p:spPr>
          <a:xfrm>
            <a:off x="4295906" y="5015541"/>
            <a:ext cx="2160028" cy="106304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WRITE_CNT </a:t>
            </a:r>
          </a:p>
          <a:p>
            <a:pPr algn="ctr"/>
            <a:r>
              <a:rPr lang="en-US" sz="1200" dirty="0"/>
              <a:t>&lt; </a:t>
            </a:r>
          </a:p>
          <a:p>
            <a:pPr algn="ctr"/>
            <a:r>
              <a:rPr lang="en-US" sz="1200" dirty="0"/>
              <a:t>SIZE?</a:t>
            </a:r>
          </a:p>
        </p:txBody>
      </p:sp>
      <p:sp>
        <p:nvSpPr>
          <p:cNvPr id="54" name="Flowchart: Decision 53">
            <a:extLst>
              <a:ext uri="{FF2B5EF4-FFF2-40B4-BE49-F238E27FC236}">
                <a16:creationId xmlns:a16="http://schemas.microsoft.com/office/drawing/2014/main" id="{339B90A6-6072-4657-A9EF-AF10D0561E51}"/>
              </a:ext>
            </a:extLst>
          </p:cNvPr>
          <p:cNvSpPr/>
          <p:nvPr/>
        </p:nvSpPr>
        <p:spPr>
          <a:xfrm>
            <a:off x="7895874" y="4978676"/>
            <a:ext cx="2160028" cy="106304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WRITE_CNT </a:t>
            </a:r>
          </a:p>
          <a:p>
            <a:pPr algn="ctr"/>
            <a:r>
              <a:rPr lang="en-US" sz="1200" dirty="0"/>
              <a:t>&lt; </a:t>
            </a:r>
          </a:p>
          <a:p>
            <a:pPr algn="ctr"/>
            <a:r>
              <a:rPr lang="en-US" sz="1200" dirty="0"/>
              <a:t>SIZE?</a:t>
            </a:r>
          </a:p>
        </p:txBody>
      </p:sp>
      <p:cxnSp>
        <p:nvCxnSpPr>
          <p:cNvPr id="57" name="Straight Arrow Connector 56">
            <a:extLst>
              <a:ext uri="{FF2B5EF4-FFF2-40B4-BE49-F238E27FC236}">
                <a16:creationId xmlns:a16="http://schemas.microsoft.com/office/drawing/2014/main" id="{56C43B07-0B62-45C4-BE93-8C12CE381273}"/>
              </a:ext>
            </a:extLst>
          </p:cNvPr>
          <p:cNvCxnSpPr>
            <a:cxnSpLocks/>
            <a:endCxn id="50" idx="0"/>
          </p:cNvCxnSpPr>
          <p:nvPr/>
        </p:nvCxnSpPr>
        <p:spPr>
          <a:xfrm>
            <a:off x="1775952" y="4537823"/>
            <a:ext cx="0" cy="477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73E75742-F27A-4797-A055-394FA3DEADFD}"/>
              </a:ext>
            </a:extLst>
          </p:cNvPr>
          <p:cNvCxnSpPr>
            <a:cxnSpLocks/>
            <a:stCxn id="9" idx="2"/>
            <a:endCxn id="53" idx="0"/>
          </p:cNvCxnSpPr>
          <p:nvPr/>
        </p:nvCxnSpPr>
        <p:spPr>
          <a:xfrm>
            <a:off x="5375920" y="4537823"/>
            <a:ext cx="0" cy="4777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EC51240E-496E-4289-B2FB-4C81BF45BF47}"/>
              </a:ext>
            </a:extLst>
          </p:cNvPr>
          <p:cNvCxnSpPr>
            <a:cxnSpLocks/>
            <a:stCxn id="10" idx="2"/>
            <a:endCxn id="54" idx="0"/>
          </p:cNvCxnSpPr>
          <p:nvPr/>
        </p:nvCxnSpPr>
        <p:spPr>
          <a:xfrm>
            <a:off x="8975888" y="4537823"/>
            <a:ext cx="0" cy="4408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Connector: Elbow 64">
            <a:extLst>
              <a:ext uri="{FF2B5EF4-FFF2-40B4-BE49-F238E27FC236}">
                <a16:creationId xmlns:a16="http://schemas.microsoft.com/office/drawing/2014/main" id="{799248FC-7DE3-4A7F-AB7D-36AB0A76900A}"/>
              </a:ext>
            </a:extLst>
          </p:cNvPr>
          <p:cNvCxnSpPr>
            <a:cxnSpLocks/>
            <a:stCxn id="50" idx="3"/>
            <a:endCxn id="8" idx="3"/>
          </p:cNvCxnSpPr>
          <p:nvPr/>
        </p:nvCxnSpPr>
        <p:spPr>
          <a:xfrm flipH="1" flipV="1">
            <a:off x="2496032" y="4186288"/>
            <a:ext cx="359934" cy="1360776"/>
          </a:xfrm>
          <a:prstGeom prst="bentConnector3">
            <a:avLst>
              <a:gd name="adj1" fmla="val -102976"/>
            </a:avLst>
          </a:prstGeom>
          <a:ln>
            <a:tailEnd type="triangle"/>
          </a:ln>
        </p:spPr>
        <p:style>
          <a:lnRef idx="2">
            <a:schemeClr val="dk1"/>
          </a:lnRef>
          <a:fillRef idx="0">
            <a:schemeClr val="dk1"/>
          </a:fillRef>
          <a:effectRef idx="1">
            <a:schemeClr val="dk1"/>
          </a:effectRef>
          <a:fontRef idx="minor">
            <a:schemeClr val="tx1"/>
          </a:fontRef>
        </p:style>
      </p:cxnSp>
      <p:cxnSp>
        <p:nvCxnSpPr>
          <p:cNvPr id="70" name="Connector: Elbow 69">
            <a:extLst>
              <a:ext uri="{FF2B5EF4-FFF2-40B4-BE49-F238E27FC236}">
                <a16:creationId xmlns:a16="http://schemas.microsoft.com/office/drawing/2014/main" id="{06740F57-5797-42EE-9ADA-43BC31637E96}"/>
              </a:ext>
            </a:extLst>
          </p:cNvPr>
          <p:cNvCxnSpPr>
            <a:cxnSpLocks/>
          </p:cNvCxnSpPr>
          <p:nvPr/>
        </p:nvCxnSpPr>
        <p:spPr>
          <a:xfrm flipH="1" flipV="1">
            <a:off x="6095999" y="4187806"/>
            <a:ext cx="359934" cy="1360776"/>
          </a:xfrm>
          <a:prstGeom prst="bentConnector3">
            <a:avLst>
              <a:gd name="adj1" fmla="val -102976"/>
            </a:avLst>
          </a:prstGeom>
          <a:ln>
            <a:tailEnd type="triangle"/>
          </a:ln>
        </p:spPr>
        <p:style>
          <a:lnRef idx="2">
            <a:schemeClr val="dk1"/>
          </a:lnRef>
          <a:fillRef idx="0">
            <a:schemeClr val="dk1"/>
          </a:fillRef>
          <a:effectRef idx="1">
            <a:schemeClr val="dk1"/>
          </a:effectRef>
          <a:fontRef idx="minor">
            <a:schemeClr val="tx1"/>
          </a:fontRef>
        </p:style>
      </p:cxnSp>
      <p:cxnSp>
        <p:nvCxnSpPr>
          <p:cNvPr id="71" name="Connector: Elbow 70">
            <a:extLst>
              <a:ext uri="{FF2B5EF4-FFF2-40B4-BE49-F238E27FC236}">
                <a16:creationId xmlns:a16="http://schemas.microsoft.com/office/drawing/2014/main" id="{4679A4EB-C3E5-41E3-BA5C-5F4E521306E8}"/>
              </a:ext>
            </a:extLst>
          </p:cNvPr>
          <p:cNvCxnSpPr>
            <a:cxnSpLocks/>
          </p:cNvCxnSpPr>
          <p:nvPr/>
        </p:nvCxnSpPr>
        <p:spPr>
          <a:xfrm flipH="1" flipV="1">
            <a:off x="9695968" y="4149423"/>
            <a:ext cx="359934" cy="1360776"/>
          </a:xfrm>
          <a:prstGeom prst="bentConnector3">
            <a:avLst>
              <a:gd name="adj1" fmla="val -102976"/>
            </a:avLst>
          </a:prstGeom>
          <a:ln>
            <a:tailEnd type="triangle"/>
          </a:ln>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DABE73E0-0C48-4CBD-BEA1-F7084FF4D887}"/>
              </a:ext>
            </a:extLst>
          </p:cNvPr>
          <p:cNvSpPr txBox="1"/>
          <p:nvPr/>
        </p:nvSpPr>
        <p:spPr>
          <a:xfrm>
            <a:off x="2675999" y="5099596"/>
            <a:ext cx="556563" cy="369332"/>
          </a:xfrm>
          <a:prstGeom prst="rect">
            <a:avLst/>
          </a:prstGeom>
          <a:noFill/>
        </p:spPr>
        <p:txBody>
          <a:bodyPr wrap="none" rtlCol="0">
            <a:spAutoFit/>
          </a:bodyPr>
          <a:lstStyle/>
          <a:p>
            <a:r>
              <a:rPr lang="en-US" dirty="0"/>
              <a:t>NO</a:t>
            </a:r>
          </a:p>
        </p:txBody>
      </p:sp>
      <p:sp>
        <p:nvSpPr>
          <p:cNvPr id="74" name="TextBox 73">
            <a:extLst>
              <a:ext uri="{FF2B5EF4-FFF2-40B4-BE49-F238E27FC236}">
                <a16:creationId xmlns:a16="http://schemas.microsoft.com/office/drawing/2014/main" id="{6815495C-B77B-4D57-8774-3B827C81226F}"/>
              </a:ext>
            </a:extLst>
          </p:cNvPr>
          <p:cNvSpPr txBox="1"/>
          <p:nvPr/>
        </p:nvSpPr>
        <p:spPr>
          <a:xfrm>
            <a:off x="6305739" y="5099596"/>
            <a:ext cx="556563" cy="369332"/>
          </a:xfrm>
          <a:prstGeom prst="rect">
            <a:avLst/>
          </a:prstGeom>
          <a:noFill/>
        </p:spPr>
        <p:txBody>
          <a:bodyPr wrap="none" rtlCol="0">
            <a:spAutoFit/>
          </a:bodyPr>
          <a:lstStyle/>
          <a:p>
            <a:r>
              <a:rPr lang="en-US" dirty="0"/>
              <a:t>NO</a:t>
            </a:r>
          </a:p>
        </p:txBody>
      </p:sp>
      <p:sp>
        <p:nvSpPr>
          <p:cNvPr id="75" name="TextBox 74">
            <a:extLst>
              <a:ext uri="{FF2B5EF4-FFF2-40B4-BE49-F238E27FC236}">
                <a16:creationId xmlns:a16="http://schemas.microsoft.com/office/drawing/2014/main" id="{12EA2091-C16F-48DD-A0BE-82A06B8743F0}"/>
              </a:ext>
            </a:extLst>
          </p:cNvPr>
          <p:cNvSpPr txBox="1"/>
          <p:nvPr/>
        </p:nvSpPr>
        <p:spPr>
          <a:xfrm>
            <a:off x="9875935" y="5099596"/>
            <a:ext cx="556563" cy="369332"/>
          </a:xfrm>
          <a:prstGeom prst="rect">
            <a:avLst/>
          </a:prstGeom>
          <a:noFill/>
        </p:spPr>
        <p:txBody>
          <a:bodyPr wrap="none" rtlCol="0">
            <a:spAutoFit/>
          </a:bodyPr>
          <a:lstStyle/>
          <a:p>
            <a:r>
              <a:rPr lang="en-US" dirty="0"/>
              <a:t>NO</a:t>
            </a:r>
          </a:p>
        </p:txBody>
      </p:sp>
      <p:cxnSp>
        <p:nvCxnSpPr>
          <p:cNvPr id="76" name="Connector: Elbow 75">
            <a:extLst>
              <a:ext uri="{FF2B5EF4-FFF2-40B4-BE49-F238E27FC236}">
                <a16:creationId xmlns:a16="http://schemas.microsoft.com/office/drawing/2014/main" id="{1DD8A9A1-EA25-4252-B664-4D920FF8A85D}"/>
              </a:ext>
            </a:extLst>
          </p:cNvPr>
          <p:cNvCxnSpPr>
            <a:cxnSpLocks/>
            <a:stCxn id="50" idx="2"/>
            <a:endCxn id="5" idx="1"/>
          </p:cNvCxnSpPr>
          <p:nvPr/>
        </p:nvCxnSpPr>
        <p:spPr>
          <a:xfrm rot="5400000" flipH="1" flipV="1">
            <a:off x="821897" y="2244645"/>
            <a:ext cx="4787997" cy="2879888"/>
          </a:xfrm>
          <a:prstGeom prst="bentConnector4">
            <a:avLst>
              <a:gd name="adj1" fmla="val -4774"/>
              <a:gd name="adj2" fmla="val -49623"/>
            </a:avLst>
          </a:prstGeom>
          <a:ln>
            <a:tailEnd type="triangle"/>
          </a:ln>
        </p:spPr>
        <p:style>
          <a:lnRef idx="2">
            <a:schemeClr val="dk1"/>
          </a:lnRef>
          <a:fillRef idx="0">
            <a:schemeClr val="dk1"/>
          </a:fillRef>
          <a:effectRef idx="1">
            <a:schemeClr val="dk1"/>
          </a:effectRef>
          <a:fontRef idx="minor">
            <a:schemeClr val="tx1"/>
          </a:fontRef>
        </p:style>
      </p:cxnSp>
      <p:sp>
        <p:nvSpPr>
          <p:cNvPr id="79" name="TextBox 78">
            <a:extLst>
              <a:ext uri="{FF2B5EF4-FFF2-40B4-BE49-F238E27FC236}">
                <a16:creationId xmlns:a16="http://schemas.microsoft.com/office/drawing/2014/main" id="{7B67865C-668E-49A8-B18E-D439DF91EF53}"/>
              </a:ext>
            </a:extLst>
          </p:cNvPr>
          <p:cNvSpPr txBox="1"/>
          <p:nvPr/>
        </p:nvSpPr>
        <p:spPr>
          <a:xfrm>
            <a:off x="3376099" y="5938810"/>
            <a:ext cx="559769" cy="369332"/>
          </a:xfrm>
          <a:prstGeom prst="rect">
            <a:avLst/>
          </a:prstGeom>
          <a:noFill/>
        </p:spPr>
        <p:txBody>
          <a:bodyPr wrap="none" rtlCol="0">
            <a:spAutoFit/>
          </a:bodyPr>
          <a:lstStyle/>
          <a:p>
            <a:r>
              <a:rPr lang="en-US" dirty="0"/>
              <a:t>YES</a:t>
            </a:r>
          </a:p>
        </p:txBody>
      </p:sp>
      <p:sp>
        <p:nvSpPr>
          <p:cNvPr id="81" name="TextBox 80">
            <a:extLst>
              <a:ext uri="{FF2B5EF4-FFF2-40B4-BE49-F238E27FC236}">
                <a16:creationId xmlns:a16="http://schemas.microsoft.com/office/drawing/2014/main" id="{2358F479-130F-4ED8-975B-0A0F48F7A858}"/>
              </a:ext>
            </a:extLst>
          </p:cNvPr>
          <p:cNvSpPr txBox="1"/>
          <p:nvPr/>
        </p:nvSpPr>
        <p:spPr>
          <a:xfrm>
            <a:off x="3551050" y="184689"/>
            <a:ext cx="1104790" cy="369332"/>
          </a:xfrm>
          <a:prstGeom prst="rect">
            <a:avLst/>
          </a:prstGeom>
          <a:noFill/>
        </p:spPr>
        <p:txBody>
          <a:bodyPr wrap="none" rtlCol="0">
            <a:spAutoFit/>
          </a:bodyPr>
          <a:lstStyle/>
          <a:p>
            <a:r>
              <a:rPr lang="en-US" dirty="0"/>
              <a:t>RSTN = 0</a:t>
            </a:r>
          </a:p>
        </p:txBody>
      </p:sp>
      <p:cxnSp>
        <p:nvCxnSpPr>
          <p:cNvPr id="82" name="Connector: Elbow 81">
            <a:extLst>
              <a:ext uri="{FF2B5EF4-FFF2-40B4-BE49-F238E27FC236}">
                <a16:creationId xmlns:a16="http://schemas.microsoft.com/office/drawing/2014/main" id="{3B850BF3-F5A5-4633-BEEA-E9EE41FC8111}"/>
              </a:ext>
            </a:extLst>
          </p:cNvPr>
          <p:cNvCxnSpPr>
            <a:cxnSpLocks/>
            <a:stCxn id="81" idx="3"/>
            <a:endCxn id="5" idx="0"/>
          </p:cNvCxnSpPr>
          <p:nvPr/>
        </p:nvCxnSpPr>
        <p:spPr>
          <a:xfrm>
            <a:off x="4655840" y="369355"/>
            <a:ext cx="720080" cy="56970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5" name="Connector: Elbow 84">
            <a:extLst>
              <a:ext uri="{FF2B5EF4-FFF2-40B4-BE49-F238E27FC236}">
                <a16:creationId xmlns:a16="http://schemas.microsoft.com/office/drawing/2014/main" id="{9956442B-D134-45E5-9AAE-1C3058A99E0D}"/>
              </a:ext>
            </a:extLst>
          </p:cNvPr>
          <p:cNvCxnSpPr>
            <a:cxnSpLocks/>
            <a:stCxn id="53" idx="2"/>
            <a:endCxn id="5" idx="1"/>
          </p:cNvCxnSpPr>
          <p:nvPr/>
        </p:nvCxnSpPr>
        <p:spPr>
          <a:xfrm rot="5400000" flipH="1">
            <a:off x="2621881" y="3324549"/>
            <a:ext cx="4787997" cy="720080"/>
          </a:xfrm>
          <a:prstGeom prst="bentConnector4">
            <a:avLst>
              <a:gd name="adj1" fmla="val -4774"/>
              <a:gd name="adj2" fmla="val 698306"/>
            </a:avLst>
          </a:prstGeom>
          <a:ln>
            <a:tailEnd type="triangle"/>
          </a:ln>
        </p:spPr>
        <p:style>
          <a:lnRef idx="2">
            <a:schemeClr val="dk1"/>
          </a:lnRef>
          <a:fillRef idx="0">
            <a:schemeClr val="dk1"/>
          </a:fillRef>
          <a:effectRef idx="1">
            <a:schemeClr val="dk1"/>
          </a:effectRef>
          <a:fontRef idx="minor">
            <a:schemeClr val="tx1"/>
          </a:fontRef>
        </p:style>
      </p:cxnSp>
      <p:cxnSp>
        <p:nvCxnSpPr>
          <p:cNvPr id="95" name="Connector: Elbow 94">
            <a:extLst>
              <a:ext uri="{FF2B5EF4-FFF2-40B4-BE49-F238E27FC236}">
                <a16:creationId xmlns:a16="http://schemas.microsoft.com/office/drawing/2014/main" id="{B4F88A25-1AD4-4261-8C8A-13E0A9A9B9DC}"/>
              </a:ext>
            </a:extLst>
          </p:cNvPr>
          <p:cNvCxnSpPr>
            <a:cxnSpLocks/>
            <a:stCxn id="54" idx="2"/>
            <a:endCxn id="5" idx="1"/>
          </p:cNvCxnSpPr>
          <p:nvPr/>
        </p:nvCxnSpPr>
        <p:spPr>
          <a:xfrm rot="5400000" flipH="1">
            <a:off x="4440298" y="1506132"/>
            <a:ext cx="4751132" cy="4320048"/>
          </a:xfrm>
          <a:prstGeom prst="bentConnector4">
            <a:avLst>
              <a:gd name="adj1" fmla="val -5558"/>
              <a:gd name="adj2" fmla="val 19982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5791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470DA39197224483EF50897960046B" ma:contentTypeVersion="0" ma:contentTypeDescription="Create a new document." ma:contentTypeScope="" ma:versionID="9955dad4eb04dbe973267b9eabcadbe4">
  <xsd:schema xmlns:xsd="http://www.w3.org/2001/XMLSchema" xmlns:xs="http://www.w3.org/2001/XMLSchema" xmlns:p="http://schemas.microsoft.com/office/2006/metadata/properties" targetNamespace="http://schemas.microsoft.com/office/2006/metadata/properties" ma:root="true" ma:fieldsID="1226a38db8a99d46280186413a3123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148B37-3C59-4E6B-8E23-E5119D1141B9}">
  <ds:schemaRefs>
    <ds:schemaRef ds:uri="http://schemas.microsoft.com/sharepoint/v3/contenttype/forms"/>
  </ds:schemaRefs>
</ds:datastoreItem>
</file>

<file path=customXml/itemProps2.xml><?xml version="1.0" encoding="utf-8"?>
<ds:datastoreItem xmlns:ds="http://schemas.openxmlformats.org/officeDocument/2006/customXml" ds:itemID="{D991C6C1-17ED-4E4C-8A27-A4AE6C58B8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8883793-1889-4BB5-83F9-0755AF44F195}">
  <ds:schemaRefs>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Boardroom</Template>
  <TotalTime>382</TotalTime>
  <Words>900</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Pattern Stream &amp; Capture</vt:lpstr>
      <vt:lpstr>Overview</vt:lpstr>
      <vt:lpstr>Overview - continued</vt:lpstr>
      <vt:lpstr>System overview</vt:lpstr>
      <vt:lpstr>System Block Diagram</vt:lpstr>
      <vt:lpstr>Requirements (High Level)</vt:lpstr>
      <vt:lpstr>Requirements (Debug) &amp; Black Box</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Stream &amp; Capture</dc:title>
  <dc:creator>Alex Sukmanov</dc:creator>
  <cp:lastModifiedBy>Alex Sukmanov</cp:lastModifiedBy>
  <cp:revision>9</cp:revision>
  <dcterms:created xsi:type="dcterms:W3CDTF">2021-10-08T11:20:45Z</dcterms:created>
  <dcterms:modified xsi:type="dcterms:W3CDTF">2021-11-20T16:19:58Z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0x01010094470DA39197224483EF50897960046B</vt:lpwstr>
  </property>
  <property fmtid="{D5CDD505-2E9C-101B-9397-08002B2CF9AE}" pid="3" name="Order">
    <vt:r8>74064600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