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321" r:id="rId3"/>
    <p:sldId id="320" r:id="rId4"/>
    <p:sldId id="261" r:id="rId5"/>
    <p:sldId id="259" r:id="rId6"/>
    <p:sldId id="274" r:id="rId7"/>
    <p:sldId id="312" r:id="rId8"/>
    <p:sldId id="314" r:id="rId9"/>
    <p:sldId id="315" r:id="rId10"/>
    <p:sldId id="266" r:id="rId11"/>
    <p:sldId id="316" r:id="rId12"/>
    <p:sldId id="276" r:id="rId13"/>
    <p:sldId id="318" r:id="rId14"/>
    <p:sldId id="278" r:id="rId15"/>
    <p:sldId id="319" r:id="rId16"/>
    <p:sldId id="269" r:id="rId17"/>
    <p:sldId id="311" r:id="rId18"/>
    <p:sldId id="258" r:id="rId19"/>
    <p:sldId id="257" r:id="rId20"/>
    <p:sldId id="260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</p:embeddedFont>
    <p:embeddedFont>
      <p:font typeface="Bebas Neue" panose="020B0604020202020204" charset="0"/>
      <p:regular r:id="rId24"/>
    </p:embeddedFont>
    <p:embeddedFont>
      <p:font typeface="Comfortaa" panose="020B0604020202020204" charset="0"/>
      <p:regular r:id="rId25"/>
      <p:bold r:id="rId26"/>
    </p:embeddedFont>
    <p:embeddedFont>
      <p:font typeface="Fira Code" panose="020B0604020202020204" charset="0"/>
      <p:regular r:id="rId27"/>
      <p:bold r:id="rId28"/>
    </p:embeddedFont>
    <p:embeddedFont>
      <p:font typeface="PT Sans" panose="020B0503020203020204" pitchFamily="34" charset="-52"/>
      <p:regular r:id="rId29"/>
      <p:bold r:id="rId30"/>
      <p:italic r:id="rId31"/>
      <p:boldItalic r:id="rId32"/>
    </p:embeddedFont>
    <p:embeddedFont>
      <p:font typeface="Source Code Pro" panose="020B0604020202020204" charset="0"/>
      <p:regular r:id="rId33"/>
      <p:bold r:id="rId34"/>
      <p:italic r:id="rId35"/>
      <p:boldItalic r:id="rId36"/>
    </p:embeddedFont>
    <p:embeddedFont>
      <p:font typeface="Source Code Pro Medium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852"/>
    <a:srgbClr val="5AA2AE"/>
    <a:srgbClr val="BD64B5"/>
    <a:srgbClr val="E6E6E6"/>
    <a:srgbClr val="D8CBDB"/>
    <a:srgbClr val="7F8FA9"/>
    <a:srgbClr val="4A66AC"/>
    <a:srgbClr val="F8FAFE"/>
    <a:srgbClr val="ACCBF9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9229C-E7EE-4A03-9B47-F81DD44580A6}">
  <a:tblStyle styleId="{7D39229C-E7EE-4A03-9B47-F81DD44580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EAC9287-B265-4692-92CC-40ED2DAAA1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0" autoAdjust="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256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162573e21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162573e21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041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162573e21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162573e21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162573e21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162573e21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786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8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267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94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162573e21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162573e21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048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557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54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5" r:id="rId9"/>
    <p:sldLayoutId id="2147483667" r:id="rId10"/>
    <p:sldLayoutId id="2147483668" r:id="rId11"/>
    <p:sldLayoutId id="2147483669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suFav/Topological-Sort/blob/main/&#1043;&#1088;&#1072;&#1092;&#1080;&#1082;%20&#1089;&#1083;&#1086;&#1078;&#1085;&#1086;&#1089;&#1090;&#1080;.xls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suFav/Topological-Sort/blob/main/topological_sort/TopologicalSort.jav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499" y="1200673"/>
            <a:ext cx="5797500" cy="1065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Topological Sort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4339150" y="3297649"/>
            <a:ext cx="4193849" cy="80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Фаварисова</a:t>
            </a:r>
            <a:r>
              <a:rPr lang="ru-RU" dirty="0"/>
              <a:t> Алсу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11-301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09FB8C-89A8-4991-B4CA-DEC281C3AF66}"/>
              </a:ext>
            </a:extLst>
          </p:cNvPr>
          <p:cNvSpPr/>
          <p:nvPr/>
        </p:nvSpPr>
        <p:spPr>
          <a:xfrm>
            <a:off x="4378630" y="2263706"/>
            <a:ext cx="3734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4A66AC"/>
                </a:solidFill>
                <a:latin typeface="Source Code Pro" panose="020B0604020202020204" charset="0"/>
                <a:ea typeface="Source Code Pro" panose="020B0604020202020204" charset="0"/>
              </a:rPr>
              <a:t>Топологическая сортировка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>
            <a:spLocks noGrp="1"/>
          </p:cNvSpPr>
          <p:nvPr>
            <p:ph type="title"/>
          </p:nvPr>
        </p:nvSpPr>
        <p:spPr>
          <a:xfrm>
            <a:off x="576434" y="2600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>
                <a:solidFill>
                  <a:srgbClr val="242852"/>
                </a:solidFill>
              </a:rPr>
              <a:t>Сложность по времени</a:t>
            </a:r>
            <a:endParaRPr b="1" dirty="0">
              <a:solidFill>
                <a:srgbClr val="242852"/>
              </a:solidFill>
            </a:endParaRPr>
          </a:p>
        </p:txBody>
      </p:sp>
      <p:grpSp>
        <p:nvGrpSpPr>
          <p:cNvPr id="597" name="Google Shape;597;p41"/>
          <p:cNvGrpSpPr/>
          <p:nvPr/>
        </p:nvGrpSpPr>
        <p:grpSpPr>
          <a:xfrm flipH="1">
            <a:off x="7127824" y="1656685"/>
            <a:ext cx="1743122" cy="2884728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9DDBA70-2644-417E-B442-ABD33CE2EAEB}"/>
              </a:ext>
            </a:extLst>
          </p:cNvPr>
          <p:cNvSpPr/>
          <p:nvPr/>
        </p:nvSpPr>
        <p:spPr>
          <a:xfrm>
            <a:off x="590438" y="1746552"/>
            <a:ext cx="57490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Source Code Pro" panose="020B0604020202020204" charset="0"/>
                <a:ea typeface="Source Code Pro" panose="020B0604020202020204" charset="0"/>
              </a:rPr>
              <a:t>Для алгоритма топологической сортировки, основанного на обходе графа в глубину (DFS), сложность по времени составляет O(V + E), где V - количество вершин, а E - количество ребер в графе. </a:t>
            </a:r>
          </a:p>
          <a:p>
            <a:endParaRPr lang="ru-RU" sz="1800" dirty="0">
              <a:latin typeface="Source Code Pro" panose="020B0604020202020204" charset="0"/>
              <a:ea typeface="Source Code Pro" panose="020B0604020202020204" charset="0"/>
            </a:endParaRPr>
          </a:p>
          <a:p>
            <a:r>
              <a:rPr lang="ru-RU" sz="1800" dirty="0">
                <a:latin typeface="Source Code Pro" panose="020B0604020202020204" charset="0"/>
                <a:ea typeface="Source Code Pro" panose="020B0604020202020204" charset="0"/>
              </a:rPr>
              <a:t>Это потому, что каждая вершина и каждое ребро обрабатываются ровно один раз в процессе выполнения алгоритма.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>
            <a:spLocks noGrp="1"/>
          </p:cNvSpPr>
          <p:nvPr>
            <p:ph type="title"/>
          </p:nvPr>
        </p:nvSpPr>
        <p:spPr>
          <a:xfrm>
            <a:off x="506717" y="2633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>
                <a:solidFill>
                  <a:srgbClr val="242852"/>
                </a:solidFill>
              </a:rPr>
              <a:t>Сложность по памяти</a:t>
            </a:r>
            <a:endParaRPr b="1" dirty="0">
              <a:solidFill>
                <a:srgbClr val="242852"/>
              </a:solidFill>
            </a:endParaRPr>
          </a:p>
        </p:txBody>
      </p:sp>
      <p:grpSp>
        <p:nvGrpSpPr>
          <p:cNvPr id="597" name="Google Shape;597;p41"/>
          <p:cNvGrpSpPr/>
          <p:nvPr/>
        </p:nvGrpSpPr>
        <p:grpSpPr>
          <a:xfrm flipH="1">
            <a:off x="7127824" y="1656685"/>
            <a:ext cx="1743122" cy="2884728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9DDBA70-2644-417E-B442-ABD33CE2EAEB}"/>
              </a:ext>
            </a:extLst>
          </p:cNvPr>
          <p:cNvSpPr/>
          <p:nvPr/>
        </p:nvSpPr>
        <p:spPr>
          <a:xfrm>
            <a:off x="624036" y="1788922"/>
            <a:ext cx="57837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Source Code Pro" panose="020B0604020202020204" charset="0"/>
                <a:ea typeface="Source Code Pro" panose="020B0604020202020204" charset="0"/>
              </a:rPr>
              <a:t>Сложность по памяти для алгоритма топологической сортировки, основанного на обходе графа в глубину (DFS), составляет O(V), где V - количество вершин в графе. </a:t>
            </a:r>
          </a:p>
          <a:p>
            <a:endParaRPr lang="ru-RU" sz="1800" dirty="0">
              <a:latin typeface="Source Code Pro" panose="020B0604020202020204" charset="0"/>
              <a:ea typeface="Source Code Pro" panose="020B0604020202020204" charset="0"/>
            </a:endParaRPr>
          </a:p>
          <a:p>
            <a:r>
              <a:rPr lang="ru-RU" sz="1800" dirty="0">
                <a:latin typeface="Source Code Pro" panose="020B0604020202020204" charset="0"/>
                <a:ea typeface="Source Code Pro" panose="020B0604020202020204" charset="0"/>
              </a:rPr>
              <a:t>Это связано с необходимостью хранения информации о посещенных вершинах и стеке вызовов рекурсивной функции в случае DFS.</a:t>
            </a:r>
          </a:p>
        </p:txBody>
      </p:sp>
    </p:spTree>
    <p:extLst>
      <p:ext uri="{BB962C8B-B14F-4D97-AF65-F5344CB8AC3E}">
        <p14:creationId xmlns:p14="http://schemas.microsoft.com/office/powerpoint/2010/main" val="411568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405CC9-C8C6-439A-97D3-E5C7151D01B8}"/>
              </a:ext>
            </a:extLst>
          </p:cNvPr>
          <p:cNvSpPr/>
          <p:nvPr/>
        </p:nvSpPr>
        <p:spPr>
          <a:xfrm>
            <a:off x="217357" y="219012"/>
            <a:ext cx="36051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242852"/>
                </a:solidFill>
                <a:latin typeface="Source Code Pro" panose="020B0604020202020204" charset="0"/>
                <a:ea typeface="Source Code Pro" panose="020B0604020202020204" charset="0"/>
              </a:rPr>
              <a:t>Входные данные: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7C0284-B6DD-4D6B-9FFC-1F924F655346}"/>
              </a:ext>
            </a:extLst>
          </p:cNvPr>
          <p:cNvSpPr/>
          <p:nvPr/>
        </p:nvSpPr>
        <p:spPr>
          <a:xfrm>
            <a:off x="217357" y="4115019"/>
            <a:ext cx="32903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https://github.com/AlsuFav/Topological-Sort/blob/main/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График%20сложности.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xlsx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00D0149-24BF-43B3-8DFE-D9316211FE96}"/>
              </a:ext>
            </a:extLst>
          </p:cNvPr>
          <p:cNvSpPr/>
          <p:nvPr/>
        </p:nvSpPr>
        <p:spPr>
          <a:xfrm>
            <a:off x="217357" y="916055"/>
            <a:ext cx="3215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Source Code Pro" panose="020B0604020202020204" charset="0"/>
                <a:ea typeface="Source Code Pro" panose="020B0604020202020204" charset="0"/>
              </a:rPr>
              <a:t>165 случайных графов с суммой вершин и ребер (</a:t>
            </a:r>
            <a:r>
              <a:rPr lang="en-US" sz="1800" dirty="0">
                <a:latin typeface="Source Code Pro" panose="020B0604020202020204" charset="0"/>
                <a:ea typeface="Source Code Pro" panose="020B0604020202020204" charset="0"/>
              </a:rPr>
              <a:t>V+E</a:t>
            </a:r>
            <a:r>
              <a:rPr lang="ru-RU" sz="1800" dirty="0">
                <a:latin typeface="Source Code Pro" panose="020B0604020202020204" charset="0"/>
                <a:ea typeface="Source Code Pro" panose="020B0604020202020204" charset="0"/>
              </a:rPr>
              <a:t>)</a:t>
            </a:r>
            <a:r>
              <a:rPr lang="en-US" sz="1800" dirty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1800" dirty="0">
                <a:latin typeface="Source Code Pro" panose="020B0604020202020204" charset="0"/>
                <a:ea typeface="Source Code Pro" panose="020B0604020202020204" charset="0"/>
              </a:rPr>
              <a:t>от 1 до 104</a:t>
            </a:r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D19141C6-B0DA-4219-BEA6-02FF2B233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95051"/>
              </p:ext>
            </p:extLst>
          </p:nvPr>
        </p:nvGraphicFramePr>
        <p:xfrm>
          <a:off x="4572000" y="916055"/>
          <a:ext cx="3934920" cy="3868752"/>
        </p:xfrm>
        <a:graphic>
          <a:graphicData uri="http://schemas.openxmlformats.org/drawingml/2006/table">
            <a:tbl>
              <a:tblPr firstRow="1" bandRow="1">
                <a:tableStyleId>{7D39229C-E7EE-4A03-9B47-F81DD44580A6}</a:tableStyleId>
              </a:tblPr>
              <a:tblGrid>
                <a:gridCol w="983730">
                  <a:extLst>
                    <a:ext uri="{9D8B030D-6E8A-4147-A177-3AD203B41FA5}">
                      <a16:colId xmlns:a16="http://schemas.microsoft.com/office/drawing/2014/main" val="1202328848"/>
                    </a:ext>
                  </a:extLst>
                </a:gridCol>
                <a:gridCol w="983730">
                  <a:extLst>
                    <a:ext uri="{9D8B030D-6E8A-4147-A177-3AD203B41FA5}">
                      <a16:colId xmlns:a16="http://schemas.microsoft.com/office/drawing/2014/main" val="1005867555"/>
                    </a:ext>
                  </a:extLst>
                </a:gridCol>
                <a:gridCol w="983730">
                  <a:extLst>
                    <a:ext uri="{9D8B030D-6E8A-4147-A177-3AD203B41FA5}">
                      <a16:colId xmlns:a16="http://schemas.microsoft.com/office/drawing/2014/main" val="1493062207"/>
                    </a:ext>
                  </a:extLst>
                </a:gridCol>
                <a:gridCol w="983730">
                  <a:extLst>
                    <a:ext uri="{9D8B030D-6E8A-4147-A177-3AD203B41FA5}">
                      <a16:colId xmlns:a16="http://schemas.microsoft.com/office/drawing/2014/main" val="1807768354"/>
                    </a:ext>
                  </a:extLst>
                </a:gridCol>
              </a:tblGrid>
              <a:tr h="652753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Source Code Pro" panose="020B0604020202020204" charset="0"/>
                        <a:ea typeface="Source Code Pro" panose="020B060402020202020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V+E (сумма вершин и ребер графа)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Время (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nanotime)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Количество итераций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1292774"/>
                  </a:ext>
                </a:extLst>
              </a:tr>
              <a:tr h="290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Graph 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3200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7348028"/>
                  </a:ext>
                </a:extLst>
              </a:tr>
              <a:tr h="290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Graph 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5600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6572"/>
                  </a:ext>
                </a:extLst>
              </a:tr>
              <a:tr h="290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Graph 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8100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0990376"/>
                  </a:ext>
                </a:extLst>
              </a:tr>
              <a:tr h="290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Graph 5</a:t>
                      </a:r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Source Code Pro" panose="020B0604020202020204" charset="0"/>
                        <a:ea typeface="Source Code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19600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6368525"/>
                  </a:ext>
                </a:extLst>
              </a:tr>
              <a:tr h="290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Graph 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29800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72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4078068"/>
                  </a:ext>
                </a:extLst>
              </a:tr>
              <a:tr h="290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Graph 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33500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2861036"/>
                  </a:ext>
                </a:extLst>
              </a:tr>
              <a:tr h="290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Graph 108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47600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116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7787403"/>
                  </a:ext>
                </a:extLst>
              </a:tr>
              <a:tr h="290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Graph 123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57300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134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9032576"/>
                  </a:ext>
                </a:extLst>
              </a:tr>
              <a:tr h="290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Graph 139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63700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156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0138947"/>
                  </a:ext>
                </a:extLst>
              </a:tr>
              <a:tr h="290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Graph 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65100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180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2233179"/>
                  </a:ext>
                </a:extLst>
              </a:tr>
              <a:tr h="290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Graph 165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104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77100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 panose="020B0604020202020204" charset="0"/>
                          <a:ea typeface="Source Code Pro" panose="020B0604020202020204" charset="0"/>
                        </a:rPr>
                        <a:t>194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6517199"/>
                  </a:ext>
                </a:extLst>
              </a:tr>
            </a:tbl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4BBAD29-E667-464D-A30C-DA5A3F69B9DB}"/>
              </a:ext>
            </a:extLst>
          </p:cNvPr>
          <p:cNvSpPr/>
          <p:nvPr/>
        </p:nvSpPr>
        <p:spPr>
          <a:xfrm>
            <a:off x="4572000" y="389610"/>
            <a:ext cx="4212211" cy="369332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2060"/>
                </a:solidFill>
                <a:latin typeface="Source Code Pro" panose="020B0604020202020204" charset="0"/>
                <a:ea typeface="Source Code Pro" panose="020B0604020202020204" charset="0"/>
              </a:rPr>
              <a:t>Таблица полученных значений:</a:t>
            </a:r>
            <a:endParaRPr lang="en-US" sz="1800" dirty="0">
              <a:solidFill>
                <a:srgbClr val="00206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49BAC6A-C67A-426B-A827-C926807F7BCE}"/>
              </a:ext>
            </a:extLst>
          </p:cNvPr>
          <p:cNvSpPr/>
          <p:nvPr/>
        </p:nvSpPr>
        <p:spPr>
          <a:xfrm>
            <a:off x="217357" y="3376355"/>
            <a:ext cx="3762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* В таблице представлены лишь некоторые значения.</a:t>
            </a: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Полный список графов: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3"/>
          <p:cNvSpPr txBox="1">
            <a:spLocks noGrp="1"/>
          </p:cNvSpPr>
          <p:nvPr>
            <p:ph type="title"/>
          </p:nvPr>
        </p:nvSpPr>
        <p:spPr>
          <a:xfrm>
            <a:off x="645049" y="122736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rgbClr val="242852"/>
                </a:solidFill>
              </a:rPr>
              <a:t>Анализ графиков</a:t>
            </a:r>
            <a:endParaRPr sz="4400" b="1" dirty="0">
              <a:solidFill>
                <a:srgbClr val="242852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A870C78-8D6B-438E-B64D-42398D194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9"/>
          <a:stretch/>
        </p:blipFill>
        <p:spPr>
          <a:xfrm>
            <a:off x="4431450" y="1499253"/>
            <a:ext cx="4405251" cy="262327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A368E5-392B-4111-AE3A-0B6F04B23220}"/>
              </a:ext>
            </a:extLst>
          </p:cNvPr>
          <p:cNvSpPr/>
          <p:nvPr/>
        </p:nvSpPr>
        <p:spPr>
          <a:xfrm>
            <a:off x="494675" y="2083632"/>
            <a:ext cx="3680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Ожидаемая временная сложность алгоритма топологической сортировки – </a:t>
            </a:r>
            <a:r>
              <a:rPr lang="ru-RU" sz="18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линейная</a:t>
            </a:r>
            <a:r>
              <a:rPr lang="ru-RU" sz="18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относительно суммы вершин и ребер графа (</a:t>
            </a:r>
            <a:r>
              <a:rPr lang="en-US" sz="18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V+E)</a:t>
            </a:r>
            <a:endParaRPr lang="ru-RU" sz="18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8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3"/>
          <p:cNvSpPr txBox="1">
            <a:spLocks noGrp="1"/>
          </p:cNvSpPr>
          <p:nvPr>
            <p:ph type="title"/>
          </p:nvPr>
        </p:nvSpPr>
        <p:spPr>
          <a:xfrm>
            <a:off x="645049" y="122736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rgbClr val="242852"/>
                </a:solidFill>
              </a:rPr>
              <a:t>Анализ графиков</a:t>
            </a:r>
            <a:endParaRPr sz="4400" b="1" dirty="0">
              <a:solidFill>
                <a:srgbClr val="242852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1F667C4-D371-40CA-9FBA-80E73D87C915}"/>
              </a:ext>
            </a:extLst>
          </p:cNvPr>
          <p:cNvSpPr/>
          <p:nvPr/>
        </p:nvSpPr>
        <p:spPr>
          <a:xfrm>
            <a:off x="577120" y="1349733"/>
            <a:ext cx="80647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ource Code Pro" panose="020B0604020202020204" charset="0"/>
                <a:ea typeface="Source Code Pro" panose="020B0604020202020204" charset="0"/>
              </a:rPr>
              <a:t>Предположительно, график зависимости </a:t>
            </a:r>
            <a:r>
              <a:rPr lang="ru-RU" b="1" dirty="0">
                <a:latin typeface="Source Code Pro" panose="020B0604020202020204" charset="0"/>
                <a:ea typeface="Source Code Pro" panose="020B0604020202020204" charset="0"/>
              </a:rPr>
              <a:t>времени</a:t>
            </a:r>
            <a:r>
              <a:rPr lang="ru-RU" dirty="0">
                <a:latin typeface="Source Code Pro" panose="020B0604020202020204" charset="0"/>
                <a:ea typeface="Source Code Pro" panose="020B0604020202020204" charset="0"/>
              </a:rPr>
              <a:t> от входных данных должен представлять собой прямую.</a:t>
            </a:r>
          </a:p>
          <a:p>
            <a:endParaRPr lang="ru-RU" dirty="0">
              <a:latin typeface="Source Code Pro" panose="020B0604020202020204" charset="0"/>
              <a:ea typeface="Source Code Pro" panose="020B0604020202020204" charset="0"/>
            </a:endParaRPr>
          </a:p>
          <a:p>
            <a:r>
              <a:rPr lang="ru-RU" dirty="0">
                <a:latin typeface="Source Code Pro" panose="020B0604020202020204" charset="0"/>
                <a:ea typeface="Source Code Pro" panose="020B0604020202020204" charset="0"/>
              </a:rPr>
              <a:t>Анализируя экспериментальный и теоретический графики, видим, что экспериментальный график сходится к теоретическому графику.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4BEA9F-91A0-4A9D-8DD7-B298EE74F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0" y="2571750"/>
            <a:ext cx="3867464" cy="2327033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844A4F3-5659-4CA5-9F18-AD2D78CFCB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9"/>
          <a:stretch/>
        </p:blipFill>
        <p:spPr>
          <a:xfrm>
            <a:off x="4851176" y="2576244"/>
            <a:ext cx="3715704" cy="22126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3"/>
          <p:cNvSpPr txBox="1">
            <a:spLocks noGrp="1"/>
          </p:cNvSpPr>
          <p:nvPr>
            <p:ph type="title"/>
          </p:nvPr>
        </p:nvSpPr>
        <p:spPr>
          <a:xfrm>
            <a:off x="645049" y="122736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rgbClr val="242852"/>
                </a:solidFill>
              </a:rPr>
              <a:t>Анализ графиков</a:t>
            </a:r>
            <a:endParaRPr sz="4400" b="1" dirty="0">
              <a:solidFill>
                <a:srgbClr val="242852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1F667C4-D371-40CA-9FBA-80E73D87C915}"/>
              </a:ext>
            </a:extLst>
          </p:cNvPr>
          <p:cNvSpPr/>
          <p:nvPr/>
        </p:nvSpPr>
        <p:spPr>
          <a:xfrm>
            <a:off x="577120" y="1349733"/>
            <a:ext cx="80647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ource Code Pro" panose="020B0604020202020204" charset="0"/>
                <a:ea typeface="Source Code Pro" panose="020B0604020202020204" charset="0"/>
              </a:rPr>
              <a:t>Предположительно, график зависимости </a:t>
            </a:r>
            <a:r>
              <a:rPr lang="ru-RU" b="1" dirty="0">
                <a:latin typeface="Source Code Pro" panose="020B0604020202020204" charset="0"/>
                <a:ea typeface="Source Code Pro" panose="020B0604020202020204" charset="0"/>
              </a:rPr>
              <a:t>количества итераций</a:t>
            </a:r>
            <a:r>
              <a:rPr lang="ru-RU" dirty="0">
                <a:latin typeface="Source Code Pro" panose="020B0604020202020204" charset="0"/>
                <a:ea typeface="Source Code Pro" panose="020B0604020202020204" charset="0"/>
              </a:rPr>
              <a:t> от входных данных должен представлять собой прямую.</a:t>
            </a:r>
          </a:p>
          <a:p>
            <a:endParaRPr lang="ru-RU" dirty="0">
              <a:latin typeface="Source Code Pro" panose="020B0604020202020204" charset="0"/>
              <a:ea typeface="Source Code Pro" panose="020B0604020202020204" charset="0"/>
            </a:endParaRPr>
          </a:p>
          <a:p>
            <a:r>
              <a:rPr lang="ru-RU" dirty="0">
                <a:latin typeface="Source Code Pro" panose="020B0604020202020204" charset="0"/>
                <a:ea typeface="Source Code Pro" panose="020B0604020202020204" charset="0"/>
              </a:rPr>
              <a:t>Анализируя экспериментальный и теоретический графики, видим, что они визуально похожи.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844A4F3-5659-4CA5-9F18-AD2D78CFC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9"/>
          <a:stretch/>
        </p:blipFill>
        <p:spPr>
          <a:xfrm>
            <a:off x="4851176" y="2576244"/>
            <a:ext cx="3715704" cy="221266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ACBD4E-00EA-4A31-B361-079C2A1B4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70" y="2519284"/>
            <a:ext cx="3993366" cy="240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5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942304" y="954763"/>
            <a:ext cx="5164710" cy="3290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800" b="1" dirty="0">
                <a:solidFill>
                  <a:srgbClr val="242852"/>
                </a:solidFill>
              </a:rPr>
              <a:t>Преимущества топологической сортировки </a:t>
            </a:r>
            <a:r>
              <a:rPr lang="ru-RU" sz="1800" b="1" dirty="0" err="1">
                <a:solidFill>
                  <a:srgbClr val="242852"/>
                </a:solidFill>
              </a:rPr>
              <a:t>сортировки</a:t>
            </a:r>
            <a:r>
              <a:rPr lang="ru-RU" sz="1800" b="1" dirty="0">
                <a:solidFill>
                  <a:srgbClr val="242852"/>
                </a:solidFill>
              </a:rPr>
              <a:t> в </a:t>
            </a:r>
            <a:r>
              <a:rPr lang="ru-RU" sz="1800" b="1" dirty="0" err="1">
                <a:solidFill>
                  <a:srgbClr val="242852"/>
                </a:solidFill>
              </a:rPr>
              <a:t>Java</a:t>
            </a:r>
            <a:r>
              <a:rPr lang="ru-RU" sz="1800" b="1" dirty="0">
                <a:solidFill>
                  <a:srgbClr val="242852"/>
                </a:solidFill>
              </a:rPr>
              <a:t>:</a:t>
            </a:r>
            <a:br>
              <a:rPr lang="ru-RU" sz="1800" dirty="0"/>
            </a:br>
            <a:br>
              <a:rPr lang="ru-RU" sz="1600" dirty="0"/>
            </a:br>
            <a:r>
              <a:rPr lang="ru-RU" sz="1600" dirty="0"/>
              <a:t>- Эффективность для решения задач с ограничениями приоритета.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- Простая реализация с использованием списков смежности.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- Широкий спектр применения.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- Низкая временная и пространственная сложность.</a:t>
            </a:r>
            <a:endParaRPr sz="1800" dirty="0">
              <a:solidFill>
                <a:schemeClr val="accent4"/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3754438" y="-9103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761722" y="403596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8042893" y="43308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106788" y="158713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995650" y="926375"/>
            <a:ext cx="4893601" cy="3290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800" b="1" dirty="0">
                <a:solidFill>
                  <a:srgbClr val="242852"/>
                </a:solidFill>
              </a:rPr>
              <a:t>Недостатки топологической сортировки в </a:t>
            </a:r>
            <a:r>
              <a:rPr lang="ru-RU" sz="1800" b="1" dirty="0" err="1">
                <a:solidFill>
                  <a:srgbClr val="242852"/>
                </a:solidFill>
              </a:rPr>
              <a:t>Java</a:t>
            </a:r>
            <a:r>
              <a:rPr lang="ru-RU" sz="1800" b="1" dirty="0">
                <a:solidFill>
                  <a:srgbClr val="242852"/>
                </a:solidFill>
              </a:rPr>
              <a:t>:</a:t>
            </a:r>
            <a:br>
              <a:rPr lang="ru-RU" sz="1800" b="1" dirty="0"/>
            </a:br>
            <a:br>
              <a:rPr lang="ru-RU" sz="1800" b="1" dirty="0"/>
            </a:br>
            <a:r>
              <a:rPr lang="ru-RU" sz="1800" dirty="0"/>
              <a:t>- </a:t>
            </a:r>
            <a:r>
              <a:rPr lang="ru-RU" sz="1600" dirty="0"/>
              <a:t>Применима только к ориентированным ациклическим графам (DAG), не подходит для циклических графов.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- Может быть не уникальной, возможно существование нескольких допустимых топологических упорядочений.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- Неэффективна для графов с большим количеством вершин и ребер.</a:t>
            </a:r>
            <a:endParaRPr sz="1800" dirty="0">
              <a:solidFill>
                <a:schemeClr val="accent4"/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3754438" y="-9103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761722" y="403596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8042893" y="43308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106788" y="158713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5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614962" y="18017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rgbClr val="242852"/>
                </a:solidFill>
              </a:rPr>
              <a:t>Применимость</a:t>
            </a:r>
            <a:endParaRPr sz="3600" b="1" dirty="0">
              <a:solidFill>
                <a:srgbClr val="242852"/>
              </a:solidFill>
            </a:endParaRPr>
          </a:p>
        </p:txBody>
      </p:sp>
      <p:grpSp>
        <p:nvGrpSpPr>
          <p:cNvPr id="316" name="Google Shape;316;p33"/>
          <p:cNvGrpSpPr/>
          <p:nvPr/>
        </p:nvGrpSpPr>
        <p:grpSpPr>
          <a:xfrm flipH="1">
            <a:off x="5988570" y="2148213"/>
            <a:ext cx="2734865" cy="2727787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46989EC-E38C-4719-9F36-F9D3B2FF2812}"/>
              </a:ext>
            </a:extLst>
          </p:cNvPr>
          <p:cNvSpPr/>
          <p:nvPr/>
        </p:nvSpPr>
        <p:spPr>
          <a:xfrm>
            <a:off x="614962" y="2525312"/>
            <a:ext cx="532506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ource Code Pro" panose="020B0604020202020204" charset="0"/>
                <a:ea typeface="Source Code Pro" panose="020B0604020202020204" charset="0"/>
              </a:rPr>
              <a:t>Также топологическая сортировка применяется при распараллеливании алгоритмов, когда по некоторому описанию алгоритма можно составить граф зависимостей его операций и, отсортировав его топологически, определить, какие из операций являются независимыми и могут выполняться параллельно (одновременно).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831DFF-085C-4ABD-86AA-A85D5BB2710A}"/>
              </a:ext>
            </a:extLst>
          </p:cNvPr>
          <p:cNvSpPr/>
          <p:nvPr/>
        </p:nvSpPr>
        <p:spPr>
          <a:xfrm>
            <a:off x="614962" y="1633541"/>
            <a:ext cx="6408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ource Code Pro" panose="020B0604020202020204" charset="0"/>
                <a:ea typeface="Source Code Pro" panose="020B0604020202020204" charset="0"/>
              </a:rPr>
              <a:t>Топологическая сортировка позволяет определить правильный порядок выполнения задач, учитывая их зависимости.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623036" y="1873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b="1" dirty="0">
                <a:solidFill>
                  <a:srgbClr val="242852"/>
                </a:solidFill>
              </a:rPr>
              <a:t>Применимость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ABD9F20-5438-4C5A-B216-F98CA6540B97}"/>
              </a:ext>
            </a:extLst>
          </p:cNvPr>
          <p:cNvSpPr/>
          <p:nvPr/>
        </p:nvSpPr>
        <p:spPr>
          <a:xfrm>
            <a:off x="623035" y="1468937"/>
            <a:ext cx="792885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>
                <a:solidFill>
                  <a:srgbClr val="273239"/>
                </a:solidFill>
                <a:latin typeface="Source Code Pro" panose="020B0604020202020204" charset="0"/>
                <a:ea typeface="Source Code Pro" panose="020B0604020202020204" charset="0"/>
              </a:rPr>
              <a:t>- Планирование задач и управление проектами.</a:t>
            </a:r>
          </a:p>
          <a:p>
            <a:pPr fontAlgn="base"/>
            <a:endParaRPr lang="ru-RU" dirty="0">
              <a:solidFill>
                <a:srgbClr val="273239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fontAlgn="base"/>
            <a:r>
              <a:rPr lang="ru-RU" dirty="0">
                <a:solidFill>
                  <a:srgbClr val="273239"/>
                </a:solidFill>
                <a:latin typeface="Source Code Pro" panose="020B0604020202020204" charset="0"/>
                <a:ea typeface="Source Code Pro" panose="020B0604020202020204" charset="0"/>
              </a:rPr>
              <a:t>- Определение порядка компиляции в системах сборки программного обеспечения - топологическая сортировка позволяет определить правильный порядок компиляции файлов, учитывая их зависимости.</a:t>
            </a:r>
          </a:p>
          <a:p>
            <a:pPr fontAlgn="base"/>
            <a:endParaRPr lang="ru-RU" dirty="0">
              <a:solidFill>
                <a:srgbClr val="273239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fontAlgn="base"/>
            <a:r>
              <a:rPr lang="ru-RU" dirty="0">
                <a:solidFill>
                  <a:srgbClr val="273239"/>
                </a:solidFill>
                <a:latin typeface="Source Code Pro" panose="020B0604020202020204" charset="0"/>
                <a:ea typeface="Source Code Pro" panose="020B0604020202020204" charset="0"/>
              </a:rPr>
              <a:t>- Обнаружение взаимоблокировок в операционных системах.</a:t>
            </a:r>
          </a:p>
          <a:p>
            <a:pPr fontAlgn="base"/>
            <a:endParaRPr lang="ru-RU" dirty="0">
              <a:solidFill>
                <a:srgbClr val="273239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fontAlgn="base"/>
            <a:r>
              <a:rPr lang="ru-RU" dirty="0">
                <a:solidFill>
                  <a:srgbClr val="273239"/>
                </a:solidFill>
                <a:latin typeface="Source Code Pro" panose="020B0604020202020204" charset="0"/>
                <a:ea typeface="Source Code Pro" panose="020B0604020202020204" charset="0"/>
              </a:rPr>
              <a:t>- Планирование курсов в университетах.</a:t>
            </a:r>
          </a:p>
          <a:p>
            <a:pPr fontAlgn="base"/>
            <a:endParaRPr lang="ru-RU" dirty="0">
              <a:solidFill>
                <a:srgbClr val="273239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fontAlgn="base"/>
            <a:r>
              <a:rPr lang="ru-RU" dirty="0">
                <a:solidFill>
                  <a:srgbClr val="273239"/>
                </a:solidFill>
                <a:latin typeface="Source Code Pro" panose="020B0604020202020204" charset="0"/>
                <a:ea typeface="Source Code Pro" panose="020B0604020202020204" charset="0"/>
              </a:rPr>
              <a:t>- Анализ зависимостей - в программной инженерии топологическая сортировка используется для анализа зависимостей между модулями или компонентами. Это помогает понять взаимосвязи между различными частями программной системы</a:t>
            </a:r>
          </a:p>
          <a:p>
            <a:pPr fontAlgn="base"/>
            <a:endParaRPr lang="ru-RU" dirty="0">
              <a:solidFill>
                <a:srgbClr val="273239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>
            <a:spLocks noGrp="1"/>
          </p:cNvSpPr>
          <p:nvPr>
            <p:ph type="title"/>
          </p:nvPr>
        </p:nvSpPr>
        <p:spPr>
          <a:xfrm>
            <a:off x="358917" y="-589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42852"/>
                </a:solidFill>
              </a:rPr>
              <a:t>Что такое топологическая сортировка</a:t>
            </a:r>
            <a:r>
              <a:rPr lang="en" sz="3600" b="1" dirty="0">
                <a:solidFill>
                  <a:srgbClr val="242852"/>
                </a:solidFill>
              </a:rPr>
              <a:t>?</a:t>
            </a:r>
            <a:endParaRPr b="1" dirty="0">
              <a:solidFill>
                <a:srgbClr val="242852"/>
              </a:solidFill>
            </a:endParaRPr>
          </a:p>
        </p:txBody>
      </p:sp>
      <p:grpSp>
        <p:nvGrpSpPr>
          <p:cNvPr id="597" name="Google Shape;597;p41"/>
          <p:cNvGrpSpPr/>
          <p:nvPr/>
        </p:nvGrpSpPr>
        <p:grpSpPr>
          <a:xfrm flipH="1">
            <a:off x="6549656" y="1346792"/>
            <a:ext cx="2321290" cy="3565450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9DDBA70-2644-417E-B442-ABD33CE2EAEB}"/>
              </a:ext>
            </a:extLst>
          </p:cNvPr>
          <p:cNvSpPr/>
          <p:nvPr/>
        </p:nvSpPr>
        <p:spPr>
          <a:xfrm>
            <a:off x="584942" y="1808460"/>
            <a:ext cx="5184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Source Code Pro" panose="020B0604020202020204" charset="0"/>
                <a:ea typeface="Source Code Pro" panose="020B0604020202020204" charset="0"/>
              </a:rPr>
              <a:t>Топологическая сортировка - это упорядочивание вершин таким образом, что если есть ребро между (u, v), то u должно стоять перед v в топологической сортировке. </a:t>
            </a:r>
          </a:p>
        </p:txBody>
      </p:sp>
    </p:spTree>
    <p:extLst>
      <p:ext uri="{BB962C8B-B14F-4D97-AF65-F5344CB8AC3E}">
        <p14:creationId xmlns:p14="http://schemas.microsoft.com/office/powerpoint/2010/main" val="316867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260456" y="1352027"/>
            <a:ext cx="7581332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2060"/>
                </a:solidFill>
              </a:rPr>
              <a:t>Реализация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Topological Sort </a:t>
            </a:r>
            <a:r>
              <a:rPr lang="ru-RU" b="1" dirty="0">
                <a:solidFill>
                  <a:srgbClr val="002060"/>
                </a:solidFill>
              </a:rPr>
              <a:t>на </a:t>
            </a:r>
            <a:r>
              <a:rPr lang="en-US" b="1" dirty="0">
                <a:solidFill>
                  <a:srgbClr val="002060"/>
                </a:solidFill>
              </a:rPr>
              <a:t>Java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1814661" y="2863863"/>
            <a:ext cx="6942019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https://github.com/AlsuFav/Topological-Sort/blob/main/topological_sort/TopologicalSort.java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194676" y="1126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7356344" y="406996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8045969" y="4282962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454778" y="1355916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>
            <a:spLocks noGrp="1"/>
          </p:cNvSpPr>
          <p:nvPr>
            <p:ph type="title"/>
          </p:nvPr>
        </p:nvSpPr>
        <p:spPr>
          <a:xfrm>
            <a:off x="576434" y="2600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>
                <a:solidFill>
                  <a:srgbClr val="242852"/>
                </a:solidFill>
              </a:rPr>
              <a:t>Историческая справка</a:t>
            </a:r>
            <a:endParaRPr b="1" dirty="0">
              <a:solidFill>
                <a:srgbClr val="242852"/>
              </a:solidFill>
            </a:endParaRPr>
          </a:p>
        </p:txBody>
      </p:sp>
      <p:grpSp>
        <p:nvGrpSpPr>
          <p:cNvPr id="597" name="Google Shape;597;p41"/>
          <p:cNvGrpSpPr/>
          <p:nvPr/>
        </p:nvGrpSpPr>
        <p:grpSpPr>
          <a:xfrm flipH="1">
            <a:off x="7127824" y="1656685"/>
            <a:ext cx="1743122" cy="2884728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9DDBA70-2644-417E-B442-ABD33CE2EAEB}"/>
              </a:ext>
            </a:extLst>
          </p:cNvPr>
          <p:cNvSpPr/>
          <p:nvPr/>
        </p:nvSpPr>
        <p:spPr>
          <a:xfrm>
            <a:off x="574149" y="1680009"/>
            <a:ext cx="574904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Source Code Pro" panose="020B0604020202020204" charset="0"/>
                <a:ea typeface="Source Code Pro" panose="020B0604020202020204" charset="0"/>
              </a:rPr>
              <a:t>Один из первых алгоритмов топологической сортировки, и наиболее приспособленный к исполнению вручную разработан Артуром Каном в 1962 году.</a:t>
            </a:r>
          </a:p>
          <a:p>
            <a:endParaRPr lang="ru-RU" sz="1600" dirty="0">
              <a:latin typeface="Source Code Pro" panose="020B0604020202020204" charset="0"/>
              <a:ea typeface="Source Code Pro" panose="020B0604020202020204" charset="0"/>
            </a:endParaRPr>
          </a:p>
          <a:p>
            <a:r>
              <a:rPr lang="ru-RU" sz="1600" dirty="0">
                <a:latin typeface="Source Code Pro" panose="020B0604020202020204" charset="0"/>
                <a:ea typeface="Source Code Pro" panose="020B0604020202020204" charset="0"/>
              </a:rPr>
              <a:t>С использованием вычислительной техники топологическую сортировку можно выполнить за </a:t>
            </a:r>
            <a:r>
              <a:rPr lang="en-US" sz="1600" dirty="0">
                <a:latin typeface="Source Code Pro" panose="020B0604020202020204" charset="0"/>
                <a:ea typeface="Source Code Pro" panose="020B0604020202020204" charset="0"/>
              </a:rPr>
              <a:t>O</a:t>
            </a:r>
            <a:r>
              <a:rPr lang="ru-RU" sz="1600" dirty="0">
                <a:latin typeface="Source Code Pro" panose="020B0604020202020204" charset="0"/>
                <a:ea typeface="Source Code Pro" panose="020B0604020202020204" charset="0"/>
              </a:rPr>
              <a:t>(</a:t>
            </a:r>
            <a:r>
              <a:rPr lang="en-US" sz="1600" dirty="0">
                <a:latin typeface="Source Code Pro" panose="020B0604020202020204" charset="0"/>
                <a:ea typeface="Source Code Pro" panose="020B0604020202020204" charset="0"/>
              </a:rPr>
              <a:t>V+E</a:t>
            </a:r>
            <a:r>
              <a:rPr lang="ru-RU" sz="1600" dirty="0">
                <a:latin typeface="Source Code Pro" panose="020B0604020202020204" charset="0"/>
                <a:ea typeface="Source Code Pro" panose="020B0604020202020204" charset="0"/>
              </a:rPr>
              <a:t>)</a:t>
            </a:r>
            <a:r>
              <a:rPr lang="en-US" sz="1600" dirty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1600" dirty="0">
                <a:latin typeface="Source Code Pro" panose="020B0604020202020204" charset="0"/>
                <a:ea typeface="Source Code Pro" panose="020B0604020202020204" charset="0"/>
              </a:rPr>
              <a:t>времени, если обойти все вершины, используя поиск в глубину, и выводить вершины в момент выхода из неё — алгоритм разработан Робертом </a:t>
            </a:r>
            <a:r>
              <a:rPr lang="ru-RU" sz="1600" dirty="0" err="1">
                <a:latin typeface="Source Code Pro" panose="020B0604020202020204" charset="0"/>
                <a:ea typeface="Source Code Pro" panose="020B0604020202020204" charset="0"/>
              </a:rPr>
              <a:t>Тарьяном</a:t>
            </a:r>
            <a:r>
              <a:rPr lang="ru-RU" sz="1600" dirty="0">
                <a:latin typeface="Source Code Pro" panose="020B0604020202020204" charset="0"/>
                <a:ea typeface="Source Code Pro" panose="020B0604020202020204" charset="0"/>
              </a:rPr>
              <a:t> в 1976 году.</a:t>
            </a:r>
          </a:p>
        </p:txBody>
      </p:sp>
    </p:spTree>
    <p:extLst>
      <p:ext uri="{BB962C8B-B14F-4D97-AF65-F5344CB8AC3E}">
        <p14:creationId xmlns:p14="http://schemas.microsoft.com/office/powerpoint/2010/main" val="195242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419725" y="0"/>
            <a:ext cx="8079226" cy="1086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rgbClr val="242852"/>
                </a:solidFill>
              </a:rPr>
              <a:t>Особенности топологической сортировки</a:t>
            </a:r>
            <a:endParaRPr sz="3200" b="1" dirty="0">
              <a:solidFill>
                <a:srgbClr val="242852"/>
              </a:solidFill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1"/>
          </p:nvPr>
        </p:nvSpPr>
        <p:spPr>
          <a:xfrm>
            <a:off x="412230" y="1416122"/>
            <a:ext cx="5503062" cy="2251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800" dirty="0"/>
              <a:t>1. Топологическая сортировка возможна только для ориентированного ациклического графа (DAG).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CBCB40-8311-4FBF-AC6A-AD1375FEC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3676" y="1474713"/>
            <a:ext cx="2235254" cy="180402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3A9B42-4BE0-4402-B40F-921B5FA05184}"/>
              </a:ext>
            </a:extLst>
          </p:cNvPr>
          <p:cNvSpPr/>
          <p:nvPr/>
        </p:nvSpPr>
        <p:spPr>
          <a:xfrm>
            <a:off x="419725" y="2476034"/>
            <a:ext cx="52151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800" dirty="0">
              <a:latin typeface="Source Code Pro" panose="020B0604020202020204" charset="0"/>
              <a:ea typeface="Source Code Pro" panose="020B0604020202020204" charset="0"/>
            </a:endParaRPr>
          </a:p>
          <a:p>
            <a:r>
              <a:rPr lang="ru-RU" sz="1800" dirty="0">
                <a:latin typeface="Source Code Pro" panose="020B0604020202020204" charset="0"/>
                <a:ea typeface="Source Code Pro" panose="020B0604020202020204" charset="0"/>
              </a:rPr>
              <a:t>2. Для графа может быть более одной топологической сортировки. Например, топологическая сортировка графа, представленного на слайде – как </a:t>
            </a:r>
          </a:p>
          <a:p>
            <a:r>
              <a:rPr lang="ru-RU" sz="1800" dirty="0">
                <a:latin typeface="Source Code Pro" panose="020B0604020202020204" charset="0"/>
                <a:ea typeface="Source Code Pro" panose="020B0604020202020204" charset="0"/>
              </a:rPr>
              <a:t>“4 5 2 3 1 0”, так и “5 4 2 3 1 0”.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199002-995E-4AC5-92EF-1AE7FC6CC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915292" y="3667417"/>
            <a:ext cx="2893638" cy="11258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35E81F-91C4-456A-9907-252BDF1C6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511" y="-39482"/>
            <a:ext cx="1569918" cy="5182982"/>
          </a:xfrm>
          <a:prstGeom prst="rect">
            <a:avLst/>
          </a:prstGeom>
        </p:spPr>
      </p:pic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3133190" y="316044"/>
            <a:ext cx="5991991" cy="4471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242852"/>
                </a:solidFill>
              </a:rPr>
              <a:t>Почему топологическая сортировка невозможна для графов с неориентированными ребрами?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0" lvl="0" indent="0"/>
            <a:r>
              <a:rPr lang="ru-RU" sz="1200" dirty="0"/>
              <a:t>Это связано с тем, что неориентированное ребро между двумя вершинами u и v означает, что существует дуга от u до v, а также от v до u. Из-за этого оба узла u и v зависят друг от друга, и ни один из них не может появиться раньше другого в топологическом порядке, не создавая противоречия.</a:t>
            </a:r>
          </a:p>
          <a:p>
            <a:pPr marL="0" lvl="0" indent="0"/>
            <a:endParaRPr lang="ru-RU" sz="1400" dirty="0">
              <a:solidFill>
                <a:srgbClr val="24285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242852"/>
                </a:solidFill>
              </a:rPr>
              <a:t>Почему топологическая сортировка невозможна для графов, имеющих циклы?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0" lvl="0" indent="0"/>
            <a:r>
              <a:rPr lang="ru-RU" sz="1200" dirty="0"/>
              <a:t>Представим граф с 3 вершинами </a:t>
            </a:r>
            <a:r>
              <a:rPr lang="ru-RU" sz="1200"/>
              <a:t>и дугами </a:t>
            </a:r>
            <a:r>
              <a:rPr lang="ru-RU" sz="1200" dirty="0"/>
              <a:t>= {от 1 до 2, от 2 до 3, от 3 до 1}, образующими цикл. Теперь, если мы попытаемся топологически отсортировать этот граф, начиная с любой вершины, это всегда будет противоречить нашему определению. Все вершины в цикле косвенно зависят друг от друга, следовательно, топологическая сортировка завершается неудачей.</a:t>
            </a:r>
            <a:endParaRPr lang="ru-RU" sz="1400"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412443" y="4206088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332607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9"/>
          <p:cNvSpPr txBox="1">
            <a:spLocks noGrp="1"/>
          </p:cNvSpPr>
          <p:nvPr>
            <p:ph type="title"/>
          </p:nvPr>
        </p:nvSpPr>
        <p:spPr>
          <a:xfrm>
            <a:off x="278464" y="86881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2800" b="1" dirty="0">
                <a:solidFill>
                  <a:srgbClr val="242852"/>
                </a:solidFill>
              </a:rPr>
              <a:t>Алгоритм топологической сортировки с использованием поиска в глубину (DFS):</a:t>
            </a:r>
            <a:endParaRPr sz="2800" b="1" dirty="0">
              <a:solidFill>
                <a:srgbClr val="242852"/>
              </a:solidFill>
            </a:endParaRPr>
          </a:p>
        </p:txBody>
      </p:sp>
      <p:sp>
        <p:nvSpPr>
          <p:cNvPr id="895" name="Google Shape;895;p49"/>
          <p:cNvSpPr txBox="1">
            <a:spLocks noGrp="1"/>
          </p:cNvSpPr>
          <p:nvPr>
            <p:ph type="subTitle" idx="1"/>
          </p:nvPr>
        </p:nvSpPr>
        <p:spPr>
          <a:xfrm>
            <a:off x="299803" y="1136674"/>
            <a:ext cx="7150710" cy="356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ru-RU" sz="1300" dirty="0"/>
          </a:p>
          <a:p>
            <a:pPr marL="0" lvl="0" indent="0">
              <a:spcAft>
                <a:spcPts val="600"/>
              </a:spcAft>
              <a:buNone/>
            </a:pPr>
            <a:r>
              <a:rPr lang="ru-RU" sz="1300" dirty="0"/>
              <a:t>1. Создать граф с n вершинами и m направленными ребрами.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ru-RU" sz="1300" dirty="0"/>
              <a:t>2. Инициализировать стек и массив посещенных вершин размером n.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ru-RU" sz="1300" dirty="0"/>
              <a:t>3. Для каждой </a:t>
            </a:r>
            <a:r>
              <a:rPr lang="ru-RU" sz="1300" dirty="0" err="1"/>
              <a:t>непосещенной</a:t>
            </a:r>
            <a:r>
              <a:rPr lang="ru-RU" sz="1300" dirty="0"/>
              <a:t> вершины в графе выполнить следующее: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300" dirty="0"/>
              <a:t>Вызвать функцию DFS с данной вершиной в качестве параметра.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300" dirty="0"/>
              <a:t>В функции DFS отметить вершину как посещенную и рекурсивно</a:t>
            </a:r>
            <a:r>
              <a:rPr lang="en-US" sz="1300" dirty="0"/>
              <a:t> </a:t>
            </a:r>
            <a:r>
              <a:rPr lang="ru-RU" sz="1300" dirty="0"/>
              <a:t>вызвать функцию DFS для всех </a:t>
            </a:r>
            <a:r>
              <a:rPr lang="ru-RU" sz="1300" dirty="0" err="1"/>
              <a:t>непосещенных</a:t>
            </a:r>
            <a:r>
              <a:rPr lang="ru-RU" sz="1300" dirty="0"/>
              <a:t> соседей данной вершины.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300" dirty="0"/>
              <a:t>После посещения всех соседей, поместить вершину в стек.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sz="1300" dirty="0"/>
              <a:t>4</a:t>
            </a:r>
            <a:r>
              <a:rPr lang="ru-RU" sz="1300" dirty="0"/>
              <a:t>. После посещения всех вершин, извлечь элементы из стека и добавить их в выходной список до тех пор, пока стек не опустеет.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sz="1300" dirty="0"/>
              <a:t>5</a:t>
            </a:r>
            <a:r>
              <a:rPr lang="ru-RU" sz="1300" dirty="0"/>
              <a:t>. Полученный список представляет собой топологически упорядоченный порядок графа.</a:t>
            </a:r>
            <a:endParaRPr sz="13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0AAC197-7D40-4FB5-A749-C2AD973435A4}"/>
              </a:ext>
            </a:extLst>
          </p:cNvPr>
          <p:cNvGrpSpPr/>
          <p:nvPr/>
        </p:nvGrpSpPr>
        <p:grpSpPr>
          <a:xfrm flipH="1">
            <a:off x="7517566" y="1394223"/>
            <a:ext cx="1524528" cy="3379203"/>
            <a:chOff x="263512" y="1319272"/>
            <a:chExt cx="1723291" cy="3379203"/>
          </a:xfrm>
        </p:grpSpPr>
        <p:sp>
          <p:nvSpPr>
            <p:cNvPr id="861" name="Google Shape;861;p49"/>
            <p:cNvSpPr/>
            <p:nvPr/>
          </p:nvSpPr>
          <p:spPr>
            <a:xfrm>
              <a:off x="281743" y="1319272"/>
              <a:ext cx="302854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296740" y="2284688"/>
              <a:ext cx="387848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752755" y="2284688"/>
              <a:ext cx="302854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296740" y="2595263"/>
              <a:ext cx="279558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263512" y="2938113"/>
              <a:ext cx="279558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296740" y="3247038"/>
              <a:ext cx="279558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296740" y="3572925"/>
              <a:ext cx="279558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296740" y="3898813"/>
              <a:ext cx="279558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641230" y="2595263"/>
              <a:ext cx="540428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641230" y="2938113"/>
              <a:ext cx="75496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667823" y="3247038"/>
              <a:ext cx="87886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667823" y="3591538"/>
              <a:ext cx="87886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667823" y="3898813"/>
              <a:ext cx="87886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1246760" y="2595263"/>
              <a:ext cx="492298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1494505" y="2921150"/>
              <a:ext cx="492298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1638426" y="3247063"/>
              <a:ext cx="302854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1638426" y="3898863"/>
              <a:ext cx="302854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647421" y="1331172"/>
              <a:ext cx="540428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281759" y="1640097"/>
              <a:ext cx="540428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907522" y="1635972"/>
              <a:ext cx="540428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281753" y="1966822"/>
              <a:ext cx="343815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1123837" y="2282625"/>
              <a:ext cx="343815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1638429" y="3591538"/>
              <a:ext cx="343815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296753" y="4550575"/>
              <a:ext cx="540428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296753" y="4320475"/>
              <a:ext cx="540428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49"/>
          <p:cNvSpPr txBox="1"/>
          <p:nvPr/>
        </p:nvSpPr>
        <p:spPr>
          <a:xfrm>
            <a:off x="7825150" y="41320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7" name="Google Shape;897;p49"/>
          <p:cNvSpPr txBox="1"/>
          <p:nvPr/>
        </p:nvSpPr>
        <p:spPr>
          <a:xfrm>
            <a:off x="8167800" y="43450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D9A7751-FC3C-46CD-B5CB-B764C915C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241"/>
            <a:ext cx="9144000" cy="61386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6D8D163-BEC8-42CF-8D4E-77B8BCC19B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3000"/>
                    </a14:imgEffect>
                  </a14:imgLayer>
                </a14:imgProps>
              </a:ext>
            </a:extLst>
          </a:blip>
          <a:srcRect t="3491" r="-1184" b="55766"/>
          <a:stretch/>
        </p:blipFill>
        <p:spPr>
          <a:xfrm>
            <a:off x="2936749" y="1953567"/>
            <a:ext cx="2652818" cy="1241788"/>
          </a:xfrm>
          <a:prstGeom prst="rect">
            <a:avLst/>
          </a:prstGeom>
        </p:spPr>
      </p:pic>
      <p:sp>
        <p:nvSpPr>
          <p:cNvPr id="637" name="Google Shape;637;p42"/>
          <p:cNvSpPr/>
          <p:nvPr/>
        </p:nvSpPr>
        <p:spPr>
          <a:xfrm>
            <a:off x="0" y="-1801"/>
            <a:ext cx="9136225" cy="10567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1455228" y="110884"/>
            <a:ext cx="77860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2800" b="1" dirty="0">
                <a:solidFill>
                  <a:srgbClr val="242852"/>
                </a:solidFill>
              </a:rPr>
              <a:t>Иллюстрация алгоритма топологической сортировки:</a:t>
            </a:r>
            <a:endParaRPr sz="2800" b="1" dirty="0">
              <a:solidFill>
                <a:srgbClr val="242852"/>
              </a:solidFill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49815" y="9156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344636" y="4365900"/>
            <a:ext cx="1325614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413691" y="528237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FBA12B3-5202-468B-B55F-3BC360DF9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275" y="1569922"/>
            <a:ext cx="2082171" cy="3293356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42F6408-0018-4A4A-AF8E-538D41F1E057}"/>
              </a:ext>
            </a:extLst>
          </p:cNvPr>
          <p:cNvSpPr/>
          <p:nvPr/>
        </p:nvSpPr>
        <p:spPr>
          <a:xfrm>
            <a:off x="2648646" y="1630028"/>
            <a:ext cx="2427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Входные данные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: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1EBDD284-467C-4C13-A0A3-3417F8181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603" y="3486106"/>
            <a:ext cx="2829184" cy="76284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17AB231-CAFB-4A61-97BD-D4FB6E684E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428" y="3335309"/>
            <a:ext cx="1377504" cy="1064435"/>
          </a:xfrm>
          <a:prstGeom prst="rect">
            <a:avLst/>
          </a:prstGeom>
        </p:spPr>
      </p:pic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B0E6244-0834-441F-A8FA-B9AC26EF5BFB}"/>
              </a:ext>
            </a:extLst>
          </p:cNvPr>
          <p:cNvSpPr/>
          <p:nvPr/>
        </p:nvSpPr>
        <p:spPr>
          <a:xfrm>
            <a:off x="2739194" y="3486106"/>
            <a:ext cx="24854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ource Code Pro" panose="020B0604020202020204" charset="0"/>
                <a:ea typeface="Source Code Pro" panose="020B0604020202020204" charset="0"/>
              </a:rPr>
              <a:t>Инициализируем стек и массив посещенных вершин размером </a:t>
            </a:r>
            <a:r>
              <a:rPr lang="en-US" dirty="0">
                <a:latin typeface="Source Code Pro" panose="020B0604020202020204" charset="0"/>
                <a:ea typeface="Source Code Pro" panose="020B0604020202020204" charset="0"/>
              </a:rPr>
              <a:t>V (</a:t>
            </a:r>
            <a:r>
              <a:rPr lang="ru-RU" dirty="0">
                <a:latin typeface="Source Code Pro" panose="020B0604020202020204" charset="0"/>
                <a:ea typeface="Source Code Pro" panose="020B0604020202020204" charset="0"/>
              </a:rPr>
              <a:t>количество вершин</a:t>
            </a:r>
            <a:r>
              <a:rPr lang="en-US" dirty="0">
                <a:latin typeface="Source Code Pro" panose="020B0604020202020204" charset="0"/>
                <a:ea typeface="Source Code Pro" panose="020B0604020202020204" charset="0"/>
              </a:rPr>
              <a:t>):</a:t>
            </a:r>
            <a:endParaRPr lang="ru-RU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8C3AB2F7-6AAC-4B83-A080-0C28796F1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4679" y="1934987"/>
            <a:ext cx="1972313" cy="12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1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7775" y="-1800"/>
            <a:ext cx="9136225" cy="10567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1378659" y="825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2400" b="1" dirty="0">
                <a:solidFill>
                  <a:srgbClr val="242852"/>
                </a:solidFill>
              </a:rPr>
              <a:t>Иллюстрация алгоритма топологической сортировки:</a:t>
            </a:r>
            <a:endParaRPr sz="2400" b="1" dirty="0">
              <a:solidFill>
                <a:srgbClr val="242852"/>
              </a:solidFill>
            </a:endParaRP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1"/>
          </p:nvPr>
        </p:nvSpPr>
        <p:spPr>
          <a:xfrm>
            <a:off x="2073711" y="1788364"/>
            <a:ext cx="2144021" cy="1274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DFS(0),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Visited[0] = True</a:t>
            </a: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Список смежности пуст</a:t>
            </a:r>
            <a:r>
              <a:rPr lang="en-US" sz="1200" dirty="0"/>
              <a:t>.</a:t>
            </a:r>
          </a:p>
          <a:p>
            <a:pPr marL="0" lvl="0" indent="0"/>
            <a:r>
              <a:rPr lang="ru-RU" sz="1200" dirty="0"/>
              <a:t>Вызова рекурсии больше нет.</a:t>
            </a:r>
            <a:endParaRPr sz="1200" dirty="0"/>
          </a:p>
        </p:txBody>
      </p:sp>
      <p:sp>
        <p:nvSpPr>
          <p:cNvPr id="638" name="Google Shape;638;p42"/>
          <p:cNvSpPr txBox="1">
            <a:spLocks noGrp="1"/>
          </p:cNvSpPr>
          <p:nvPr>
            <p:ph type="subTitle" idx="2"/>
          </p:nvPr>
        </p:nvSpPr>
        <p:spPr>
          <a:xfrm>
            <a:off x="4380383" y="1785943"/>
            <a:ext cx="2166573" cy="1274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050" dirty="0"/>
              <a:t>DFS(</a:t>
            </a:r>
            <a:r>
              <a:rPr lang="en-US" sz="1050" dirty="0"/>
              <a:t>1</a:t>
            </a:r>
            <a:r>
              <a:rPr lang="ru-RU" sz="1050" dirty="0"/>
              <a:t>), </a:t>
            </a:r>
            <a:endParaRPr lang="en-US" sz="1050" dirty="0"/>
          </a:p>
          <a:p>
            <a:pPr marL="0" lvl="0" indent="0"/>
            <a:r>
              <a:rPr lang="ru-RU" sz="1050" dirty="0" err="1"/>
              <a:t>Visited</a:t>
            </a:r>
            <a:r>
              <a:rPr lang="ru-RU" sz="1050" dirty="0"/>
              <a:t>[</a:t>
            </a:r>
            <a:r>
              <a:rPr lang="en-US" sz="1050" dirty="0"/>
              <a:t>1</a:t>
            </a:r>
            <a:r>
              <a:rPr lang="ru-RU" sz="1050" dirty="0"/>
              <a:t>] = </a:t>
            </a:r>
            <a:r>
              <a:rPr lang="ru-RU" sz="1050" dirty="0" err="1"/>
              <a:t>True</a:t>
            </a:r>
            <a:endParaRPr lang="ru-RU" sz="1050" dirty="0"/>
          </a:p>
          <a:p>
            <a:pPr marL="0" lvl="0" indent="0"/>
            <a:endParaRPr lang="ru-RU" sz="1200" dirty="0"/>
          </a:p>
          <a:p>
            <a:pPr marL="0" lvl="0" indent="0"/>
            <a:endParaRPr lang="ru-RU" sz="1200" dirty="0"/>
          </a:p>
          <a:p>
            <a:pPr marL="0" lvl="0" indent="0"/>
            <a:r>
              <a:rPr lang="ru-RU" sz="1200" dirty="0"/>
              <a:t>Список смежности пуст.</a:t>
            </a:r>
          </a:p>
          <a:p>
            <a:pPr marL="0" lvl="0" indent="0"/>
            <a:r>
              <a:rPr lang="ru-RU" sz="1200" dirty="0"/>
              <a:t>Вызова рекурсии больше нет.</a:t>
            </a:r>
          </a:p>
        </p:txBody>
      </p:sp>
      <p:sp>
        <p:nvSpPr>
          <p:cNvPr id="639" name="Google Shape;639;p42"/>
          <p:cNvSpPr txBox="1">
            <a:spLocks noGrp="1"/>
          </p:cNvSpPr>
          <p:nvPr>
            <p:ph type="subTitle" idx="5"/>
          </p:nvPr>
        </p:nvSpPr>
        <p:spPr>
          <a:xfrm>
            <a:off x="6709607" y="1706609"/>
            <a:ext cx="2166573" cy="2659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050" dirty="0"/>
              <a:t>DFS(</a:t>
            </a:r>
            <a:r>
              <a:rPr lang="en-US" sz="1050" dirty="0"/>
              <a:t>2</a:t>
            </a:r>
            <a:r>
              <a:rPr lang="ru-RU" sz="1050" dirty="0"/>
              <a:t>), </a:t>
            </a:r>
            <a:endParaRPr lang="en-US" sz="1050" dirty="0"/>
          </a:p>
          <a:p>
            <a:pPr marL="0" lvl="0" indent="0"/>
            <a:r>
              <a:rPr lang="ru-RU" sz="1050" dirty="0" err="1"/>
              <a:t>Visited</a:t>
            </a:r>
            <a:r>
              <a:rPr lang="ru-RU" sz="1050" dirty="0"/>
              <a:t>[</a:t>
            </a:r>
            <a:r>
              <a:rPr lang="en-US" sz="1050" dirty="0"/>
              <a:t>2</a:t>
            </a:r>
            <a:r>
              <a:rPr lang="ru-RU" sz="1050" dirty="0"/>
              <a:t>] = </a:t>
            </a:r>
            <a:r>
              <a:rPr lang="ru-RU" sz="1050" dirty="0" err="1"/>
              <a:t>True</a:t>
            </a:r>
            <a:endParaRPr lang="ru-RU" sz="1050" dirty="0"/>
          </a:p>
          <a:p>
            <a:pPr marL="0" lvl="0" indent="0"/>
            <a:endParaRPr lang="ru-RU" sz="1200" dirty="0"/>
          </a:p>
          <a:p>
            <a:pPr marL="0" lvl="0" indent="0"/>
            <a:endParaRPr lang="en-US" sz="1200" dirty="0"/>
          </a:p>
          <a:p>
            <a:pPr marL="0" lvl="0" indent="0"/>
            <a:r>
              <a:rPr lang="ru-RU" sz="1200" dirty="0"/>
              <a:t>DFS(</a:t>
            </a:r>
            <a:r>
              <a:rPr lang="en-US" sz="1200" dirty="0"/>
              <a:t>3</a:t>
            </a:r>
            <a:r>
              <a:rPr lang="ru-RU" sz="1200" dirty="0"/>
              <a:t>), </a:t>
            </a:r>
            <a:endParaRPr lang="en-US" sz="1200" dirty="0"/>
          </a:p>
          <a:p>
            <a:pPr marL="0" lvl="0" indent="0"/>
            <a:r>
              <a:rPr lang="ru-RU" sz="1200" dirty="0" err="1"/>
              <a:t>Visited</a:t>
            </a:r>
            <a:r>
              <a:rPr lang="ru-RU" sz="1200" dirty="0"/>
              <a:t>[</a:t>
            </a:r>
            <a:r>
              <a:rPr lang="en-US" sz="1200" dirty="0"/>
              <a:t>3</a:t>
            </a:r>
            <a:r>
              <a:rPr lang="ru-RU" sz="1200" dirty="0"/>
              <a:t>] = </a:t>
            </a:r>
            <a:r>
              <a:rPr lang="ru-RU" sz="1200" dirty="0" err="1"/>
              <a:t>True</a:t>
            </a:r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ru-RU" sz="1200" dirty="0"/>
          </a:p>
          <a:p>
            <a:pPr marL="0" lvl="0" indent="0"/>
            <a:r>
              <a:rPr lang="ru-RU" sz="1200" dirty="0"/>
              <a:t>Вершина 1 уже посещена.</a:t>
            </a:r>
          </a:p>
          <a:p>
            <a:pPr marL="0" lvl="0" indent="0"/>
            <a:r>
              <a:rPr lang="ru-RU" sz="1200" dirty="0"/>
              <a:t>Вызова рекурсии больше нет.</a:t>
            </a:r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2079960" y="1257396"/>
            <a:ext cx="1721084" cy="528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Шаг 1</a:t>
            </a:r>
            <a:r>
              <a:rPr lang="en-US" sz="2000" dirty="0"/>
              <a:t>:</a:t>
            </a:r>
            <a:endParaRPr sz="2000"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8"/>
          </p:nvPr>
        </p:nvSpPr>
        <p:spPr>
          <a:xfrm>
            <a:off x="4381201" y="1259885"/>
            <a:ext cx="1721084" cy="528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Шаг 2</a:t>
            </a:r>
            <a:r>
              <a:rPr lang="en-US" sz="2000" dirty="0"/>
              <a:t>:</a:t>
            </a:r>
            <a:endParaRPr sz="2000" dirty="0"/>
          </a:p>
        </p:txBody>
      </p:sp>
      <p:sp>
        <p:nvSpPr>
          <p:cNvPr id="647" name="Google Shape;647;p42"/>
          <p:cNvSpPr txBox="1">
            <a:spLocks noGrp="1"/>
          </p:cNvSpPr>
          <p:nvPr>
            <p:ph type="subTitle" idx="9"/>
          </p:nvPr>
        </p:nvSpPr>
        <p:spPr>
          <a:xfrm>
            <a:off x="6642639" y="1259885"/>
            <a:ext cx="1721084" cy="528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Шаг 3</a:t>
            </a:r>
            <a:r>
              <a:rPr lang="en-US" sz="2000" dirty="0"/>
              <a:t>:</a:t>
            </a:r>
            <a:endParaRPr sz="2000"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61341" y="862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285774" y="4365900"/>
            <a:ext cx="1325614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413691" y="366002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2FDA1C-BAD0-4355-B215-10CBCB504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1" y="1338431"/>
            <a:ext cx="1640104" cy="214864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97C8734-1C6F-4B3B-989A-2BD0F7027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711" y="3638730"/>
            <a:ext cx="1895740" cy="33342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33C139A-CCAD-4847-A670-3EB2B2310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383" y="3657372"/>
            <a:ext cx="1905266" cy="32389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2420311-87A9-4DC9-B1F1-996D5B0EF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21" y="2480404"/>
            <a:ext cx="907528" cy="44192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91D4E2F-BEE2-414D-B705-3A8FE63ED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9607" y="4402347"/>
            <a:ext cx="1781424" cy="323895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995D857F-69DE-431A-BBD1-FFFA40F43572}"/>
              </a:ext>
            </a:extLst>
          </p:cNvPr>
          <p:cNvCxnSpPr/>
          <p:nvPr/>
        </p:nvCxnSpPr>
        <p:spPr>
          <a:xfrm>
            <a:off x="2940502" y="2289991"/>
            <a:ext cx="0" cy="2932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B3664D5-6195-4BFD-85A8-F1E0F7B76070}"/>
              </a:ext>
            </a:extLst>
          </p:cNvPr>
          <p:cNvCxnSpPr/>
          <p:nvPr/>
        </p:nvCxnSpPr>
        <p:spPr>
          <a:xfrm>
            <a:off x="5241743" y="2289991"/>
            <a:ext cx="0" cy="293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39DFBAA-CE4C-4941-9F6F-5A5725E4A679}"/>
              </a:ext>
            </a:extLst>
          </p:cNvPr>
          <p:cNvCxnSpPr/>
          <p:nvPr/>
        </p:nvCxnSpPr>
        <p:spPr>
          <a:xfrm>
            <a:off x="7503181" y="2226039"/>
            <a:ext cx="0" cy="34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4D1052B-D27E-4A78-B4E3-AD690B59736B}"/>
              </a:ext>
            </a:extLst>
          </p:cNvPr>
          <p:cNvCxnSpPr/>
          <p:nvPr/>
        </p:nvCxnSpPr>
        <p:spPr>
          <a:xfrm>
            <a:off x="7509599" y="3120452"/>
            <a:ext cx="0" cy="293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69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7775" y="-1800"/>
            <a:ext cx="9136225" cy="10567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1378659" y="825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2400" b="1" dirty="0">
                <a:solidFill>
                  <a:srgbClr val="242852"/>
                </a:solidFill>
              </a:rPr>
              <a:t>Иллюстрация алгоритма топологической сортировки:</a:t>
            </a:r>
            <a:endParaRPr sz="2400" b="1" dirty="0">
              <a:solidFill>
                <a:srgbClr val="242852"/>
              </a:solidFill>
            </a:endParaRP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1"/>
          </p:nvPr>
        </p:nvSpPr>
        <p:spPr>
          <a:xfrm>
            <a:off x="2347080" y="1790853"/>
            <a:ext cx="2107306" cy="1901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200" dirty="0"/>
              <a:t>DFS(4), </a:t>
            </a:r>
          </a:p>
          <a:p>
            <a:pPr marL="0" lvl="0" indent="0"/>
            <a:r>
              <a:rPr lang="ru-RU" sz="1200" dirty="0" err="1"/>
              <a:t>Visited</a:t>
            </a:r>
            <a:r>
              <a:rPr lang="ru-RU" sz="1200" dirty="0"/>
              <a:t>[4] = </a:t>
            </a:r>
            <a:r>
              <a:rPr lang="ru-RU" sz="1200" dirty="0" err="1"/>
              <a:t>True</a:t>
            </a:r>
            <a:endParaRPr lang="ru-RU" sz="1200" dirty="0"/>
          </a:p>
          <a:p>
            <a:pPr marL="0" lvl="0" indent="0"/>
            <a:endParaRPr lang="ru-RU" sz="1200" dirty="0"/>
          </a:p>
          <a:p>
            <a:pPr marL="0" lvl="0" indent="0"/>
            <a:endParaRPr lang="ru-RU" sz="1200" dirty="0"/>
          </a:p>
          <a:p>
            <a:pPr marL="0" lvl="0" indent="0"/>
            <a:r>
              <a:rPr lang="ru-RU" sz="1200" dirty="0"/>
              <a:t>Вершины 0, 1 уже посещены.</a:t>
            </a:r>
          </a:p>
          <a:p>
            <a:pPr marL="0" lvl="0" indent="0"/>
            <a:r>
              <a:rPr lang="ru-RU" sz="1200" dirty="0"/>
              <a:t>Вызова рекурсии больше нет.</a:t>
            </a:r>
          </a:p>
        </p:txBody>
      </p:sp>
      <p:sp>
        <p:nvSpPr>
          <p:cNvPr id="638" name="Google Shape;638;p42"/>
          <p:cNvSpPr txBox="1">
            <a:spLocks noGrp="1"/>
          </p:cNvSpPr>
          <p:nvPr>
            <p:ph type="subTitle" idx="2"/>
          </p:nvPr>
        </p:nvSpPr>
        <p:spPr>
          <a:xfrm>
            <a:off x="4535333" y="1799550"/>
            <a:ext cx="2107306" cy="1274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200" dirty="0"/>
              <a:t>DFS(5), </a:t>
            </a:r>
          </a:p>
          <a:p>
            <a:pPr marL="0" lvl="0" indent="0"/>
            <a:r>
              <a:rPr lang="ru-RU" sz="1200" dirty="0" err="1"/>
              <a:t>Visited</a:t>
            </a:r>
            <a:r>
              <a:rPr lang="ru-RU" sz="1200" dirty="0"/>
              <a:t>[5] = </a:t>
            </a:r>
            <a:r>
              <a:rPr lang="ru-RU" sz="1200" dirty="0" err="1"/>
              <a:t>True</a:t>
            </a:r>
            <a:endParaRPr lang="ru-RU" sz="1200" dirty="0"/>
          </a:p>
          <a:p>
            <a:pPr marL="0" lvl="0" indent="0"/>
            <a:endParaRPr lang="ru-RU" sz="1200" dirty="0"/>
          </a:p>
          <a:p>
            <a:pPr marL="0" lvl="0" indent="0"/>
            <a:endParaRPr lang="ru-RU" sz="1200" dirty="0"/>
          </a:p>
          <a:p>
            <a:pPr marL="0" lvl="0" indent="0"/>
            <a:r>
              <a:rPr lang="ru-RU" sz="1200" dirty="0"/>
              <a:t>Вершины 0, 2 уже посещены.</a:t>
            </a:r>
          </a:p>
          <a:p>
            <a:pPr marL="0" lvl="0" indent="0"/>
            <a:r>
              <a:rPr lang="ru-RU" sz="1200" dirty="0"/>
              <a:t>Вызова рекурсии больше нет.</a:t>
            </a:r>
          </a:p>
        </p:txBody>
      </p:sp>
      <p:sp>
        <p:nvSpPr>
          <p:cNvPr id="639" name="Google Shape;639;p42"/>
          <p:cNvSpPr txBox="1">
            <a:spLocks noGrp="1"/>
          </p:cNvSpPr>
          <p:nvPr>
            <p:ph type="subTitle" idx="5"/>
          </p:nvPr>
        </p:nvSpPr>
        <p:spPr>
          <a:xfrm>
            <a:off x="6717337" y="1744027"/>
            <a:ext cx="2107306" cy="2659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200" dirty="0"/>
              <a:t>Возвращаем все элементы стека начиная с конца</a:t>
            </a:r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2353329" y="1259885"/>
            <a:ext cx="1721084" cy="528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Шаг 4</a:t>
            </a:r>
            <a:r>
              <a:rPr lang="en-US" sz="2000" dirty="0"/>
              <a:t>:</a:t>
            </a:r>
            <a:endParaRPr sz="2000"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8"/>
          </p:nvPr>
        </p:nvSpPr>
        <p:spPr>
          <a:xfrm>
            <a:off x="4535333" y="1259884"/>
            <a:ext cx="1721084" cy="528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Шаг 5</a:t>
            </a:r>
            <a:r>
              <a:rPr lang="en-US" sz="2000" dirty="0"/>
              <a:t>:</a:t>
            </a:r>
            <a:endParaRPr sz="2000" dirty="0"/>
          </a:p>
        </p:txBody>
      </p:sp>
      <p:sp>
        <p:nvSpPr>
          <p:cNvPr id="647" name="Google Shape;647;p42"/>
          <p:cNvSpPr txBox="1">
            <a:spLocks noGrp="1"/>
          </p:cNvSpPr>
          <p:nvPr>
            <p:ph type="subTitle" idx="9"/>
          </p:nvPr>
        </p:nvSpPr>
        <p:spPr>
          <a:xfrm>
            <a:off x="6717337" y="1271003"/>
            <a:ext cx="1721084" cy="528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Шаг 6</a:t>
            </a:r>
            <a:r>
              <a:rPr lang="en-US" sz="2000" dirty="0"/>
              <a:t>:</a:t>
            </a:r>
            <a:endParaRPr sz="2000"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61341" y="862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413691" y="366002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2FDA1C-BAD0-4355-B215-10CBCB504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1" y="1338431"/>
            <a:ext cx="1640104" cy="214864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2420311-87A9-4DC9-B1F1-996D5B0EF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1" y="2480404"/>
            <a:ext cx="907528" cy="441926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995D857F-69DE-431A-BBD1-FFFA40F43572}"/>
              </a:ext>
            </a:extLst>
          </p:cNvPr>
          <p:cNvCxnSpPr/>
          <p:nvPr/>
        </p:nvCxnSpPr>
        <p:spPr>
          <a:xfrm>
            <a:off x="3213871" y="2347756"/>
            <a:ext cx="0" cy="2932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B3664D5-6195-4BFD-85A8-F1E0F7B76070}"/>
              </a:ext>
            </a:extLst>
          </p:cNvPr>
          <p:cNvCxnSpPr/>
          <p:nvPr/>
        </p:nvCxnSpPr>
        <p:spPr>
          <a:xfrm>
            <a:off x="5395875" y="2350888"/>
            <a:ext cx="0" cy="293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67CC35F-EE6C-4016-BFCC-293CBCE2D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740" y="3674573"/>
            <a:ext cx="1914792" cy="36200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5BFBCE-2D8A-47AB-A32D-0A3ABE597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354" y="3693626"/>
            <a:ext cx="1924319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0955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Другая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40CBC8"/>
      </a:accent5>
      <a:accent6>
        <a:srgbClr val="D8CBDB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1185</Words>
  <Application>Microsoft Office PowerPoint</Application>
  <PresentationFormat>Экран (16:9)</PresentationFormat>
  <Paragraphs>188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Bebas Neue</vt:lpstr>
      <vt:lpstr>Anaheim</vt:lpstr>
      <vt:lpstr>Comfortaa</vt:lpstr>
      <vt:lpstr>PT Sans</vt:lpstr>
      <vt:lpstr>Source Code Pro Medium</vt:lpstr>
      <vt:lpstr>Source Code Pro</vt:lpstr>
      <vt:lpstr>Arial</vt:lpstr>
      <vt:lpstr>Nunito Light</vt:lpstr>
      <vt:lpstr>Fira Code</vt:lpstr>
      <vt:lpstr>Introduction to Java Programming for High School by Slidesgo</vt:lpstr>
      <vt:lpstr>Topological Sort</vt:lpstr>
      <vt:lpstr>Что такое топологическая сортировка?</vt:lpstr>
      <vt:lpstr>Историческая справка</vt:lpstr>
      <vt:lpstr>Особенности топологической сортировки</vt:lpstr>
      <vt:lpstr>Презентация PowerPoint</vt:lpstr>
      <vt:lpstr>Алгоритм топологической сортировки с использованием поиска в глубину (DFS):</vt:lpstr>
      <vt:lpstr>Иллюстрация алгоритма топологической сортировки:</vt:lpstr>
      <vt:lpstr>Иллюстрация алгоритма топологической сортировки:</vt:lpstr>
      <vt:lpstr>Иллюстрация алгоритма топологической сортировки:</vt:lpstr>
      <vt:lpstr>Сложность по времени</vt:lpstr>
      <vt:lpstr>Сложность по памяти</vt:lpstr>
      <vt:lpstr>Презентация PowerPoint</vt:lpstr>
      <vt:lpstr>Анализ графиков</vt:lpstr>
      <vt:lpstr>Анализ графиков</vt:lpstr>
      <vt:lpstr>Анализ графиков</vt:lpstr>
      <vt:lpstr>Преимущества топологической сортировки сортировки в Java:  - Эффективность для решения задач с ограничениями приоритета.  - Простая реализация с использованием списков смежности.  - Широкий спектр применения.  - Низкая временная и пространственная сложность.</vt:lpstr>
      <vt:lpstr>Недостатки топологической сортировки в Java:  - Применима только к ориентированным ациклическим графам (DAG), не подходит для циклических графов.  - Может быть не уникальной, возможно существование нескольких допустимых топологических упорядочений.  - Неэффективна для графов с большим количеством вершин и ребер.</vt:lpstr>
      <vt:lpstr>Применимость</vt:lpstr>
      <vt:lpstr>Применимость</vt:lpstr>
      <vt:lpstr>Реализация  Topological Sort на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Sort</dc:title>
  <dc:creator>Alsu</dc:creator>
  <cp:lastModifiedBy>182</cp:lastModifiedBy>
  <cp:revision>38</cp:revision>
  <dcterms:modified xsi:type="dcterms:W3CDTF">2024-04-07T09:05:17Z</dcterms:modified>
</cp:coreProperties>
</file>