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7" r:id="rId3"/>
    <p:sldId id="258" r:id="rId4"/>
    <p:sldId id="260" r:id="rId5"/>
    <p:sldId id="262" r:id="rId6"/>
    <p:sldId id="264" r:id="rId7"/>
    <p:sldId id="265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9"/>
    <p:restoredTop sz="96035"/>
  </p:normalViewPr>
  <p:slideViewPr>
    <p:cSldViewPr snapToGrid="0" snapToObjects="1">
      <p:cViewPr>
        <p:scale>
          <a:sx n="67" d="100"/>
          <a:sy n="67" d="100"/>
        </p:scale>
        <p:origin x="32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59DD-E438-B045-9A80-B7B2F43D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3662-629E-884E-83CE-759E9C5DE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8E22-7A4C-6340-A3AF-B96E0DCB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82DA-D0A2-E24A-B837-B8E409BD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CA92-C1FC-324F-8831-E5C8A82A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8EA-31D8-1B49-A9FF-295AE94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80D4A-FF48-A543-814A-5B05872B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BA5F-A2B1-5F41-B11C-AA0C44CE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D5AA-7B86-ED48-BB9E-737E75A1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77C8-DF85-9E4C-B872-830C6284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BC5A6-E2E3-2641-A36A-55804CF00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44B07-872E-7143-B26E-9379D874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7F34-C5F5-9940-BBBB-E07047F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CCD8-EDB7-1540-A211-F64FDB25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6478-9F95-1743-86FA-6D30A24F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D265-9E35-E14D-9060-3DA226F8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F2FF-A7B8-BB40-AF5D-CA9B21D7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C8EE-DFB6-8043-B82C-F754C235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59D4-D19F-D94E-9BFE-7FA68968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51B4-8FF1-F645-9AB8-C7F2ECAE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30AC-FB0E-4748-8691-97ADE321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104B1-2A07-9B4C-A814-7E891943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7011-3466-9D42-9C1C-CEF8C2D7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ABBC-D0A1-4743-9430-D1E2182A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D73F-AAA7-2A45-AB59-259462F2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D7E9-B4E9-7147-876C-B282C3F3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848C-56AC-C547-885F-2A80B38D1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CA013-4B03-0449-A90F-57B3B1616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DC8DA-66D4-4147-ABF5-32FEAEB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1CCE-B904-2841-887E-114FF6D3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0A83D-A9AF-5D42-B40F-128EC3AD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6111-4DF0-5448-9CE0-B7276103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0806-BE5E-7F4D-84E7-1015DF97E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D48A-E9B4-5046-9337-8B073EB4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F7D4-7B04-7B42-B5C6-86F46F30B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761C8-B93C-E347-802E-EEC5642C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9316A-49E9-974F-A5B0-B837F0E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96301-99A6-FF45-A7FE-9BF3CE77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986C-1DC6-4E49-A9AF-06BB4CEC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5404-2BAB-5347-B641-838FC2FF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EA370-D260-8641-ABA5-608ABB77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C0E1E-29B2-C247-9213-BAE05700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91EA-AA74-8942-A7F0-C5FC6598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AE0A2-7EF6-934D-A1F6-2CC8B04B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55D20-E097-334C-B3C1-A098DEED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CE45-26F6-254D-8389-7E5D5D52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E806-2F52-F143-97A7-FCA7E92B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3BE7-F49C-FE47-8A86-5DCCF490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8CE92-0D7C-894D-943C-D8AEA588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EFCED-F937-D348-A895-327CE0D5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3393-82CC-EC4E-B0D9-2C9613A4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8FCE-2813-FD4A-818C-631A949E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78CE-C1FE-9F42-A005-0BAFFFDF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2041F-C00B-794B-995A-9E62BD455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C809-E372-BB4E-A227-01F08D38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8239-430A-B149-8EDA-0C1560C6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5116-FD5D-A44E-A10E-BF3FF53E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9CE1-3184-2A40-9327-226F1FD7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435B-49C2-264C-9E96-03492173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F458-03F4-5A48-B108-02C0C64A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B43D-9C3E-6043-BF9E-C8AF6636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CD32-8E8C-314A-B77E-C554B1931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04C6-61C4-A94F-9767-406CBAA73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h/hr-solution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t/thank-you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A818-F658-B648-BA1D-3D468170B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8579" y="3965284"/>
            <a:ext cx="7412736" cy="21566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IBM HR Analytics Employee Attrition &amp; performance </a:t>
            </a: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(EDA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24B80-4D86-6E45-A3E3-8FBA675A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2" y="5354492"/>
            <a:ext cx="3243943" cy="1273629"/>
          </a:xfrm>
        </p:spPr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Hussain Al-Sultan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3AB1C-CC1D-8A4D-B6FF-EE5D9AED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261"/>
            <a:ext cx="12192000" cy="30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CACE-CAC1-DF49-9330-D03D3ACF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422275"/>
            <a:ext cx="10515600" cy="1325563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3CBDA2-C2C4-DF4C-A6D2-33B9A32DB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V="1">
            <a:off x="666751" y="5086349"/>
            <a:ext cx="133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CD6F0-6DA7-CC4A-AF06-4FC6277F3CEF}"/>
              </a:ext>
            </a:extLst>
          </p:cNvPr>
          <p:cNvSpPr txBox="1"/>
          <p:nvPr/>
        </p:nvSpPr>
        <p:spPr>
          <a:xfrm>
            <a:off x="2819664" y="1747838"/>
            <a:ext cx="687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09C74F-1F3A-F947-A080-D8B0C6FA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360836"/>
            <a:ext cx="105156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many factors that affect employee’s decision. Data scientists at IBM created a fictional data to uncover the most relevant factors that lead to employee attrition.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fictional data included factors such as education level, job involvement, job satisfaction, performance rating, relationship satisfaction and work life balance. The data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1470 entries and data 35 columns.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questions that will be examined are: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53ED45-F938-4D4F-B9EA-B3A6BBDD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132832"/>
            <a:ext cx="697210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Q1) What is the most impacted field of education by attrition?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Q2) What is the consequence of last promotion on the number of attritions?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Q3) What is the relationship between the age and attrition?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Q4) What is the relationship between gender and attrition?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Q5) How job role in the company effect attrition?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Q6) How distance from home effect attrition?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2572-7D93-6849-9BC6-9279A472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28612532-B27C-7141-AFBE-FF9045660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3578" y="67014"/>
            <a:ext cx="5788422" cy="3805888"/>
          </a:xfrm>
        </p:spPr>
      </p:pic>
      <p:sp>
        <p:nvSpPr>
          <p:cNvPr id="4" name="AutoShape 5">
            <a:extLst>
              <a:ext uri="{FF2B5EF4-FFF2-40B4-BE49-F238E27FC236}">
                <a16:creationId xmlns:a16="http://schemas.microsoft.com/office/drawing/2014/main" id="{A646ED56-BE1B-4749-8964-2EA8674E0841}"/>
              </a:ext>
            </a:extLst>
          </p:cNvPr>
          <p:cNvSpPr/>
          <p:nvPr/>
        </p:nvSpPr>
        <p:spPr>
          <a:xfrm>
            <a:off x="3388496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FFB82BA-B0DB-B045-854A-B99301297E72}"/>
              </a:ext>
            </a:extLst>
          </p:cNvPr>
          <p:cNvGrpSpPr/>
          <p:nvPr/>
        </p:nvGrpSpPr>
        <p:grpSpPr>
          <a:xfrm>
            <a:off x="15094459" y="7166190"/>
            <a:ext cx="2164841" cy="1288203"/>
            <a:chOff x="0" y="0"/>
            <a:chExt cx="2886454" cy="1717605"/>
          </a:xfrm>
        </p:grpSpPr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1BF103BC-22DD-A142-90C7-A299E2453A94}"/>
                </a:ext>
              </a:extLst>
            </p:cNvPr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131114"/>
                  </a:solidFill>
                  <a:latin typeface="HK Grotesk Light"/>
                </a:rPr>
                <a:t>Find top/bottom five stations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778272D3-29DC-5042-A48D-0869D6878B01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5</a:t>
              </a: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4FA3E54D-4A99-2E45-B392-2B19EC5CF729}"/>
              </a:ext>
            </a:extLst>
          </p:cNvPr>
          <p:cNvGrpSpPr/>
          <p:nvPr/>
        </p:nvGrpSpPr>
        <p:grpSpPr>
          <a:xfrm>
            <a:off x="838200" y="2456401"/>
            <a:ext cx="1959399" cy="1180608"/>
            <a:chOff x="0" y="-28575"/>
            <a:chExt cx="2886454" cy="1746180"/>
          </a:xfrm>
        </p:grpSpPr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A4474593-762D-4A40-BB5E-0CF457D77CE0}"/>
                </a:ext>
              </a:extLst>
            </p:cNvPr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 Data Exploring and cleaning</a:t>
              </a: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4AC598D6-7026-214B-9675-DBA3E57F067F}"/>
                </a:ext>
              </a:extLst>
            </p:cNvPr>
            <p:cNvSpPr txBox="1"/>
            <p:nvPr/>
          </p:nvSpPr>
          <p:spPr>
            <a:xfrm>
              <a:off x="0" y="-28575"/>
              <a:ext cx="2886454" cy="613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1</a:t>
              </a:r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9B4DB5A-5D2B-DE45-B5E0-DED791B14682}"/>
              </a:ext>
            </a:extLst>
          </p:cNvPr>
          <p:cNvGrpSpPr/>
          <p:nvPr/>
        </p:nvGrpSpPr>
        <p:grpSpPr>
          <a:xfrm>
            <a:off x="2354261" y="3400862"/>
            <a:ext cx="2164841" cy="1288203"/>
            <a:chOff x="0" y="0"/>
            <a:chExt cx="2886454" cy="1717605"/>
          </a:xfrm>
        </p:grpSpPr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22841CF6-EEE1-434F-BF66-E34540B5D106}"/>
                </a:ext>
              </a:extLst>
            </p:cNvPr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Fix and remove any noisy rows</a:t>
              </a: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58C9DD0E-327D-2547-B3E3-124D7B162B33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2</a:t>
              </a: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C77E513E-4726-844B-9431-B3D34B0D61A7}"/>
              </a:ext>
            </a:extLst>
          </p:cNvPr>
          <p:cNvGrpSpPr/>
          <p:nvPr/>
        </p:nvGrpSpPr>
        <p:grpSpPr>
          <a:xfrm>
            <a:off x="4238737" y="4171013"/>
            <a:ext cx="2164841" cy="1302822"/>
            <a:chOff x="0" y="-28575"/>
            <a:chExt cx="2886454" cy="1737097"/>
          </a:xfrm>
        </p:grpSpPr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7E57D982-89E6-6740-9E0C-D01820BF615D}"/>
                </a:ext>
              </a:extLst>
            </p:cNvPr>
            <p:cNvSpPr txBox="1"/>
            <p:nvPr/>
          </p:nvSpPr>
          <p:spPr>
            <a:xfrm>
              <a:off x="0" y="805795"/>
              <a:ext cx="2886454" cy="902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Answering  the questions</a:t>
              </a:r>
              <a:endParaRPr lang="en-US" sz="889" dirty="0">
                <a:solidFill>
                  <a:srgbClr val="131114"/>
                </a:solidFill>
                <a:latin typeface="Arimo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4084E762-B47A-B342-BBD8-6A1F9B205BBF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3</a:t>
              </a: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536068F-87EF-3E41-9194-7046D510CA74}"/>
              </a:ext>
            </a:extLst>
          </p:cNvPr>
          <p:cNvGrpSpPr/>
          <p:nvPr/>
        </p:nvGrpSpPr>
        <p:grpSpPr>
          <a:xfrm>
            <a:off x="6545218" y="4497556"/>
            <a:ext cx="2164841" cy="1995319"/>
            <a:chOff x="0" y="-28575"/>
            <a:chExt cx="2886454" cy="2660427"/>
          </a:xfrm>
        </p:grpSpPr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9999CFA2-8FF8-6340-97BF-891726CA7672}"/>
                </a:ext>
              </a:extLst>
            </p:cNvPr>
            <p:cNvSpPr txBox="1"/>
            <p:nvPr/>
          </p:nvSpPr>
          <p:spPr>
            <a:xfrm>
              <a:off x="0" y="805795"/>
              <a:ext cx="2886454" cy="182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Problem solution and recommendation</a:t>
              </a:r>
            </a:p>
            <a:p>
              <a:pPr algn="ctr">
                <a:lnSpc>
                  <a:spcPts val="2730"/>
                </a:lnSpc>
              </a:pPr>
              <a:endParaRPr lang="en-US" sz="21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0AC90D06-44C9-2D49-B10D-93F26FD1214E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4</a:t>
              </a:r>
            </a:p>
          </p:txBody>
        </p:sp>
      </p:grpSp>
      <p:sp>
        <p:nvSpPr>
          <p:cNvPr id="21" name="AutoShape 24">
            <a:extLst>
              <a:ext uri="{FF2B5EF4-FFF2-40B4-BE49-F238E27FC236}">
                <a16:creationId xmlns:a16="http://schemas.microsoft.com/office/drawing/2014/main" id="{170BFA56-5250-D241-918C-7786FBA27D23}"/>
              </a:ext>
            </a:extLst>
          </p:cNvPr>
          <p:cNvSpPr/>
          <p:nvPr/>
        </p:nvSpPr>
        <p:spPr>
          <a:xfrm>
            <a:off x="6583065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2" name="AutoShape 26">
            <a:extLst>
              <a:ext uri="{FF2B5EF4-FFF2-40B4-BE49-F238E27FC236}">
                <a16:creationId xmlns:a16="http://schemas.microsoft.com/office/drawing/2014/main" id="{494FCB51-12FF-9C46-BAFF-7E76E1DF65BA}"/>
              </a:ext>
            </a:extLst>
          </p:cNvPr>
          <p:cNvSpPr/>
          <p:nvPr/>
        </p:nvSpPr>
        <p:spPr>
          <a:xfrm>
            <a:off x="12982311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3" name="AutoShape 27">
            <a:extLst>
              <a:ext uri="{FF2B5EF4-FFF2-40B4-BE49-F238E27FC236}">
                <a16:creationId xmlns:a16="http://schemas.microsoft.com/office/drawing/2014/main" id="{E2B07286-CC26-B548-AF29-59EBF3EC19C0}"/>
              </a:ext>
            </a:extLst>
          </p:cNvPr>
          <p:cNvSpPr/>
          <p:nvPr/>
        </p:nvSpPr>
        <p:spPr>
          <a:xfrm>
            <a:off x="16176880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1A3637-7B2E-CE43-831B-7793B0048DD8}"/>
              </a:ext>
            </a:extLst>
          </p:cNvPr>
          <p:cNvSpPr txBox="1"/>
          <p:nvPr/>
        </p:nvSpPr>
        <p:spPr>
          <a:xfrm>
            <a:off x="8160215" y="3872902"/>
            <a:ext cx="2977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picpedia.org/chalkboard/h/hr-solutions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113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F512118-B1A5-A04B-AB12-3DB15E897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89143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Q1)What is the most impacted field of education by attrition?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23AEA1-4901-B441-9845-1B5C45A40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43350"/>
            <a:ext cx="5812973" cy="5444372"/>
          </a:xfrm>
        </p:spPr>
      </p:pic>
    </p:spTree>
    <p:extLst>
      <p:ext uri="{BB962C8B-B14F-4D97-AF65-F5344CB8AC3E}">
        <p14:creationId xmlns:p14="http://schemas.microsoft.com/office/powerpoint/2010/main" val="8446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BC3202C-92B6-1F4D-8EDF-5C97FD3C7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94991"/>
            <a:ext cx="56007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Q2) What is the consequence of last promotion on the number of attritions?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201EF1-48B9-7246-B467-63A605BC6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4" y="1556765"/>
            <a:ext cx="6398436" cy="42928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61867-9913-AE4B-AD26-5506DE24826C}"/>
              </a:ext>
            </a:extLst>
          </p:cNvPr>
          <p:cNvSpPr txBox="1"/>
          <p:nvPr/>
        </p:nvSpPr>
        <p:spPr>
          <a:xfrm>
            <a:off x="6860364" y="1556765"/>
            <a:ext cx="4493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Q3)What is the relationship between the age and attrition?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EC449E-F7AF-7C40-8FF5-C0C0FDA4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87" y="2500521"/>
            <a:ext cx="2833213" cy="41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72F0-1E90-3B4C-A95F-867A9877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Q4) What is the relationship between gender and attrition?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F9752-0D0F-5E4D-9549-8BF78DE7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54" y="1352890"/>
            <a:ext cx="4329855" cy="4152220"/>
          </a:xfrm>
        </p:spPr>
      </p:pic>
    </p:spTree>
    <p:extLst>
      <p:ext uri="{BB962C8B-B14F-4D97-AF65-F5344CB8AC3E}">
        <p14:creationId xmlns:p14="http://schemas.microsoft.com/office/powerpoint/2010/main" val="18847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587-95A1-2743-9212-6A019AE2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Q5) How job role in the company effect attrition?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8CA0F-84E8-E345-9B63-38B518192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3" r="27042" b="5224"/>
          <a:stretch/>
        </p:blipFill>
        <p:spPr>
          <a:xfrm>
            <a:off x="3641595" y="1433814"/>
            <a:ext cx="2968755" cy="369282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448A0-A7E9-D242-8D70-27806A04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38" y="1543049"/>
            <a:ext cx="3170157" cy="2008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B18E32-6DC3-A140-BBFB-9070EA41D978}"/>
              </a:ext>
            </a:extLst>
          </p:cNvPr>
          <p:cNvSpPr txBox="1"/>
          <p:nvPr/>
        </p:nvSpPr>
        <p:spPr>
          <a:xfrm>
            <a:off x="7030615" y="1321356"/>
            <a:ext cx="446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Q6) How distance from home effect attrition?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969B1C-6F28-2F47-89AF-B20B15AD0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549" y="1839913"/>
            <a:ext cx="2385391" cy="48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B4D-9CF6-C747-8D32-3237F8F0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BD7B-62E6-CE43-8BB5-1DB5972F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Providing the IBM HR with accurate analysis of the most relevant variables which have a direct effect on the number employees leaving</a:t>
            </a:r>
            <a:endParaRPr lang="en-US" sz="3600" dirty="0"/>
          </a:p>
          <a:p>
            <a:pPr lvl="0"/>
            <a:r>
              <a:rPr lang="en-US" dirty="0"/>
              <a:t>Using the tools and libraries that we have learned in previous weeks</a:t>
            </a:r>
            <a:endParaRPr lang="en-US" sz="3600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(Python, Pandas, NumPy, Matplotlib, Seaborn) 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99E6-5594-454D-8B19-4365BE1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4DEC5-0B9C-564C-B92C-3748719B7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14432-7853-4145-855D-F54EE4625810}"/>
              </a:ext>
            </a:extLst>
          </p:cNvPr>
          <p:cNvSpPr txBox="1"/>
          <p:nvPr/>
        </p:nvSpPr>
        <p:spPr>
          <a:xfrm>
            <a:off x="2832496" y="6176963"/>
            <a:ext cx="6527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thebluediamondgallery.com/wooden-tile/t/thank-you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0770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{79B9398E-E540-FE4E-B32A-B21FB91F0C52}tf16401378</Template>
  <TotalTime>143</TotalTime>
  <Words>338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Angsana New</vt:lpstr>
      <vt:lpstr>Arial</vt:lpstr>
      <vt:lpstr>Arimo</vt:lpstr>
      <vt:lpstr>Calibri</vt:lpstr>
      <vt:lpstr>Calibri Light</vt:lpstr>
      <vt:lpstr>HK Grotesk Light</vt:lpstr>
      <vt:lpstr>HK Grotesk Medium</vt:lpstr>
      <vt:lpstr>Times New Roman</vt:lpstr>
      <vt:lpstr>Office Theme</vt:lpstr>
      <vt:lpstr>IBM HR Analytics Employee Attrition &amp; performance  (EDA Project)</vt:lpstr>
      <vt:lpstr>Overview </vt:lpstr>
      <vt:lpstr>Work Progress</vt:lpstr>
      <vt:lpstr>Q1)What is the most impacted field of education by attrition? </vt:lpstr>
      <vt:lpstr>Q2) What is the consequence of last promotion on the number of attritions? </vt:lpstr>
      <vt:lpstr>Q4) What is the relationship between gender and attrition?  </vt:lpstr>
      <vt:lpstr>Q5) How job role in the company effect attrition? </vt:lpstr>
      <vt:lpstr>Solution and Recommendation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 Employee Attrition &amp; performance  (EDA Project)</dc:title>
  <dc:creator>Microsoft Office User</dc:creator>
  <cp:lastModifiedBy>Microsoft Office User</cp:lastModifiedBy>
  <cp:revision>2</cp:revision>
  <dcterms:created xsi:type="dcterms:W3CDTF">2021-11-18T03:08:41Z</dcterms:created>
  <dcterms:modified xsi:type="dcterms:W3CDTF">2021-11-18T05:32:35Z</dcterms:modified>
</cp:coreProperties>
</file>