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9"/>
    <p:restoredTop sz="96035"/>
  </p:normalViewPr>
  <p:slideViewPr>
    <p:cSldViewPr snapToGrid="0" snapToObjects="1">
      <p:cViewPr varScale="1">
        <p:scale>
          <a:sx n="39" d="100"/>
          <a:sy n="39" d="100"/>
        </p:scale>
        <p:origin x="192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DCDC-2D40-9D4B-88D7-936A07BF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DA8DC-E0EC-BD4F-AEE6-353C3EC6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70AF-1EAA-C34A-9342-09AD894F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2DD2-B0B7-6245-87CB-C4B521B4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E520-C25C-CB4C-8946-23FA4D35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C17-0137-C148-9954-1302CFC2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DD28C-7DEC-314B-A779-D54EC5FF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65DC-F944-FE4F-A978-34D4433C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DBE0-4E15-DE46-ABD0-178C5933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AEFB-3F38-4C44-B5D9-62C2924D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0AC1-6869-2840-BDB2-1D23EB833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FB32-07A4-214B-9516-F6E1C3A0D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A692-1AC9-824B-9B8C-57925E40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84E8-3B9F-0C41-9519-D09D522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C4A5-EB68-8B4F-9ABA-861E0CA6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4094-6C4F-634C-A7B4-CEA0ADCC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2008-4AAA-EE48-99A1-C686A08C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16BA-B00B-D94C-8896-F87AE4E2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2AB3-77BB-8246-B254-3974C32B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1B7E-DAC1-8947-A966-46C406B4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9820-35F5-F440-B676-68BF2569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CD54-68B6-7448-AED9-5D31CDD7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EC80-B378-D742-933B-0688AE1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30FD-78C5-894C-9825-94DBCEA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C3B2-3D5F-6F4D-8337-679B3BE2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8185-E1B2-F44E-8785-0582D7AC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AB05-013C-CA44-A769-9F9D3D788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5718E-FA67-F141-B604-82CB26E1A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9E97-EA77-1249-8230-D40C2D49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72CB4-4227-0E40-924C-A825776D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852E1-B0CF-EF42-8DC4-3BB4239D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3272-8CA8-9A41-8F10-BFCAB980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98283-99E5-9B40-9CB2-A3D71E12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5356-A9B3-A84A-98FD-55C95D227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B3165-8E51-6043-BE16-DD9A76FB9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21036-91F5-D847-8196-09936A1C7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BB9AD-690F-EB48-A1D0-9E67584A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BEA4E-2F3B-D84E-97ED-41D286FC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4DB67-ADA1-624A-80A6-4669EA36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EC96-2CA8-3444-B5E4-95C9C69F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BACE6-605F-8940-AE21-35C6CEAB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22DB0-F509-C046-8559-AF9CC2D7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622FB-E7C0-0B41-A273-ABA38F5A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AB3FE-0071-514A-A22E-1B280041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14CAD-6C3A-6149-808B-9994070C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F2CAE-001D-4F4D-A9B1-080B616E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714-FD6F-154A-89C7-120E5211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1315-DF44-254C-963C-17218548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CC961-A860-2249-A707-37DAB2BF7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7BB44-139D-9F4D-BFDE-9109B867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6706A-CBB7-8447-92A3-3BA5EDE7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EB28E-43A5-EA45-ACC6-140C40DC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6BEB-62EF-9A4C-98DE-8512C970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3A1C1-259B-1441-A130-959A14A1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3CEDF-96F7-F44F-BA76-A4187FA88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D8585-D596-2547-B17B-65BA637A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8813-39B4-6743-8E5D-B88D133F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1D6EC-317E-5C4E-A00C-33FF3CF0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5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463E2-D87F-F947-ABED-30B4E018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E672-0DD0-964A-8FC9-E4F12D5F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785B-CEC4-AF4C-9E36-8A4BBFD3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0119-92F6-8843-B9FF-8739AF66D039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C0BE-826F-514E-9EEC-0D3A357E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FF85-1386-974C-8C75-1B538494A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C13-38C1-314A-9741-D3783216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h/hr-solution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A818-F658-B648-BA1D-3D468170B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8579" y="3965284"/>
            <a:ext cx="7412736" cy="21566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IBM HR Analytics Employee Attrition &amp; performance </a:t>
            </a:r>
            <a:b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(EDA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24B80-4D86-6E45-A3E3-8FBA675A8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2" y="5354492"/>
            <a:ext cx="3243943" cy="1273629"/>
          </a:xfrm>
        </p:spPr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Hussain Al-Sultan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3AB1C-CC1D-8A4D-B6FF-EE5D9AED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261"/>
            <a:ext cx="12192000" cy="30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2572-7D93-6849-9BC6-9279A472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A646ED56-BE1B-4749-8964-2EA8674E0841}"/>
              </a:ext>
            </a:extLst>
          </p:cNvPr>
          <p:cNvSpPr/>
          <p:nvPr/>
        </p:nvSpPr>
        <p:spPr>
          <a:xfrm>
            <a:off x="3388496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FFB82BA-B0DB-B045-854A-B99301297E72}"/>
              </a:ext>
            </a:extLst>
          </p:cNvPr>
          <p:cNvGrpSpPr/>
          <p:nvPr/>
        </p:nvGrpSpPr>
        <p:grpSpPr>
          <a:xfrm>
            <a:off x="15094459" y="7166190"/>
            <a:ext cx="2164841" cy="1288203"/>
            <a:chOff x="0" y="0"/>
            <a:chExt cx="2886454" cy="1717605"/>
          </a:xfrm>
        </p:grpSpPr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1BF103BC-22DD-A142-90C7-A299E2453A94}"/>
                </a:ext>
              </a:extLst>
            </p:cNvPr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131114"/>
                  </a:solidFill>
                  <a:latin typeface="HK Grotesk Light"/>
                </a:rPr>
                <a:t>Find top/bottom five stations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778272D3-29DC-5042-A48D-0869D6878B01}"/>
                </a:ext>
              </a:extLst>
            </p:cNvPr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5</a:t>
              </a: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4FA3E54D-4A99-2E45-B392-2B19EC5CF729}"/>
              </a:ext>
            </a:extLst>
          </p:cNvPr>
          <p:cNvGrpSpPr/>
          <p:nvPr/>
        </p:nvGrpSpPr>
        <p:grpSpPr>
          <a:xfrm>
            <a:off x="838200" y="2456401"/>
            <a:ext cx="1959399" cy="1180608"/>
            <a:chOff x="0" y="-28575"/>
            <a:chExt cx="2886454" cy="1746180"/>
          </a:xfrm>
        </p:grpSpPr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A4474593-762D-4A40-BB5E-0CF457D77CE0}"/>
                </a:ext>
              </a:extLst>
            </p:cNvPr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 Data Exploring and cleaning</a:t>
              </a:r>
            </a:p>
          </p:txBody>
        </p: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4AC598D6-7026-214B-9675-DBA3E57F067F}"/>
                </a:ext>
              </a:extLst>
            </p:cNvPr>
            <p:cNvSpPr txBox="1"/>
            <p:nvPr/>
          </p:nvSpPr>
          <p:spPr>
            <a:xfrm>
              <a:off x="0" y="-28575"/>
              <a:ext cx="2886454" cy="613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Step 1</a:t>
              </a:r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29B4DB5A-5D2B-DE45-B5E0-DED791B14682}"/>
              </a:ext>
            </a:extLst>
          </p:cNvPr>
          <p:cNvGrpSpPr/>
          <p:nvPr/>
        </p:nvGrpSpPr>
        <p:grpSpPr>
          <a:xfrm>
            <a:off x="2354261" y="3400862"/>
            <a:ext cx="2164841" cy="1288203"/>
            <a:chOff x="0" y="0"/>
            <a:chExt cx="2886454" cy="1717605"/>
          </a:xfrm>
        </p:grpSpPr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22841CF6-EEE1-434F-BF66-E34540B5D106}"/>
                </a:ext>
              </a:extLst>
            </p:cNvPr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Fix and remove any noisy rows</a:t>
              </a:r>
            </a:p>
          </p:txBody>
        </p: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58C9DD0E-327D-2547-B3E3-124D7B162B33}"/>
                </a:ext>
              </a:extLst>
            </p:cNvPr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Step 2</a:t>
              </a: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C77E513E-4726-844B-9431-B3D34B0D61A7}"/>
              </a:ext>
            </a:extLst>
          </p:cNvPr>
          <p:cNvGrpSpPr/>
          <p:nvPr/>
        </p:nvGrpSpPr>
        <p:grpSpPr>
          <a:xfrm>
            <a:off x="4238737" y="4171013"/>
            <a:ext cx="2164841" cy="1302822"/>
            <a:chOff x="0" y="-28575"/>
            <a:chExt cx="2886454" cy="1737097"/>
          </a:xfrm>
        </p:grpSpPr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7E57D982-89E6-6740-9E0C-D01820BF615D}"/>
                </a:ext>
              </a:extLst>
            </p:cNvPr>
            <p:cNvSpPr txBox="1"/>
            <p:nvPr/>
          </p:nvSpPr>
          <p:spPr>
            <a:xfrm>
              <a:off x="0" y="805795"/>
              <a:ext cx="2886454" cy="902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Answering  the questions</a:t>
              </a:r>
              <a:endParaRPr lang="en-US" sz="889" dirty="0">
                <a:solidFill>
                  <a:srgbClr val="131114"/>
                </a:solidFill>
                <a:latin typeface="Arimo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4084E762-B47A-B342-BBD8-6A1F9B205BBF}"/>
                </a:ext>
              </a:extLst>
            </p:cNvPr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Step 3</a:t>
              </a:r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0536068F-87EF-3E41-9194-7046D510CA74}"/>
              </a:ext>
            </a:extLst>
          </p:cNvPr>
          <p:cNvGrpSpPr/>
          <p:nvPr/>
        </p:nvGrpSpPr>
        <p:grpSpPr>
          <a:xfrm>
            <a:off x="6545218" y="4497556"/>
            <a:ext cx="2164841" cy="1995319"/>
            <a:chOff x="0" y="-28575"/>
            <a:chExt cx="2886454" cy="2660427"/>
          </a:xfrm>
        </p:grpSpPr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9999CFA2-8FF8-6340-97BF-891726CA7672}"/>
                </a:ext>
              </a:extLst>
            </p:cNvPr>
            <p:cNvSpPr txBox="1"/>
            <p:nvPr/>
          </p:nvSpPr>
          <p:spPr>
            <a:xfrm>
              <a:off x="0" y="805795"/>
              <a:ext cx="2886454" cy="182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Problem solution and recommendation</a:t>
              </a:r>
            </a:p>
            <a:p>
              <a:pPr algn="ctr">
                <a:lnSpc>
                  <a:spcPts val="2730"/>
                </a:lnSpc>
              </a:pPr>
              <a:endParaRPr lang="en-US" sz="2100" dirty="0">
                <a:solidFill>
                  <a:srgbClr val="131114"/>
                </a:solidFill>
                <a:latin typeface="HK Grotesk Light"/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0AC90D06-44C9-2D49-B10D-93F26FD1214E}"/>
                </a:ext>
              </a:extLst>
            </p:cNvPr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Step 4</a:t>
              </a:r>
            </a:p>
          </p:txBody>
        </p:sp>
      </p:grpSp>
      <p:sp>
        <p:nvSpPr>
          <p:cNvPr id="21" name="AutoShape 24">
            <a:extLst>
              <a:ext uri="{FF2B5EF4-FFF2-40B4-BE49-F238E27FC236}">
                <a16:creationId xmlns:a16="http://schemas.microsoft.com/office/drawing/2014/main" id="{170BFA56-5250-D241-918C-7786FBA27D23}"/>
              </a:ext>
            </a:extLst>
          </p:cNvPr>
          <p:cNvSpPr/>
          <p:nvPr/>
        </p:nvSpPr>
        <p:spPr>
          <a:xfrm>
            <a:off x="6583065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2" name="AutoShape 26">
            <a:extLst>
              <a:ext uri="{FF2B5EF4-FFF2-40B4-BE49-F238E27FC236}">
                <a16:creationId xmlns:a16="http://schemas.microsoft.com/office/drawing/2014/main" id="{494FCB51-12FF-9C46-BAFF-7E76E1DF65BA}"/>
              </a:ext>
            </a:extLst>
          </p:cNvPr>
          <p:cNvSpPr/>
          <p:nvPr/>
        </p:nvSpPr>
        <p:spPr>
          <a:xfrm>
            <a:off x="12982311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3" name="AutoShape 27">
            <a:extLst>
              <a:ext uri="{FF2B5EF4-FFF2-40B4-BE49-F238E27FC236}">
                <a16:creationId xmlns:a16="http://schemas.microsoft.com/office/drawing/2014/main" id="{E2B07286-CC26-B548-AF29-59EBF3EC19C0}"/>
              </a:ext>
            </a:extLst>
          </p:cNvPr>
          <p:cNvSpPr/>
          <p:nvPr/>
        </p:nvSpPr>
        <p:spPr>
          <a:xfrm>
            <a:off x="16176880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28612532-B27C-7141-AFBE-FF9045660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3578" y="67014"/>
            <a:ext cx="5788422" cy="3805888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1A3637-7B2E-CE43-831B-7793B0048DD8}"/>
              </a:ext>
            </a:extLst>
          </p:cNvPr>
          <p:cNvSpPr txBox="1"/>
          <p:nvPr/>
        </p:nvSpPr>
        <p:spPr>
          <a:xfrm>
            <a:off x="8160215" y="3872902"/>
            <a:ext cx="2977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picpedia.org/chalkboard/h/hr-solutions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11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23AEA1-4901-B441-9845-1B5C45A40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43350"/>
            <a:ext cx="5812973" cy="5444372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F512118-B1A5-A04B-AB12-3DB15E897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89143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Q1)What is the most impacted field of education by attrition?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201EF1-48B9-7246-B467-63A605BC6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0986"/>
            <a:ext cx="6168571" cy="413860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BC3202C-92B6-1F4D-8EDF-5C97FD3C7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109131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C38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Q2) What is the consequence of last promotion on the number of attritions?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8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C75-FC10-FD4C-AE2B-A3E977F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Q3)What is the relationship between the age and attrition?</a:t>
            </a:r>
            <a:r>
              <a:rPr lang="en-US" sz="2800" dirty="0">
                <a:effectLst/>
              </a:rPr>
              <a:t> 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EB57D-39C3-DD49-819D-D6AABB88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336" y="1690688"/>
            <a:ext cx="2961327" cy="4351338"/>
          </a:xfrm>
        </p:spPr>
      </p:pic>
    </p:spTree>
    <p:extLst>
      <p:ext uri="{BB962C8B-B14F-4D97-AF65-F5344CB8AC3E}">
        <p14:creationId xmlns:p14="http://schemas.microsoft.com/office/powerpoint/2010/main" val="132711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72F0-1E90-3B4C-A95F-867A9877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Q4) What is the relationship between gender and attrition?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F9752-0D0F-5E4D-9549-8BF78DE7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54" y="1352890"/>
            <a:ext cx="4329855" cy="4152220"/>
          </a:xfrm>
        </p:spPr>
      </p:pic>
    </p:spTree>
    <p:extLst>
      <p:ext uri="{BB962C8B-B14F-4D97-AF65-F5344CB8AC3E}">
        <p14:creationId xmlns:p14="http://schemas.microsoft.com/office/powerpoint/2010/main" val="188476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587-95A1-2743-9212-6A019AE2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Q5) How job role in the company effect attrition?</a:t>
            </a:r>
            <a:r>
              <a:rPr lang="en-US" sz="2800" dirty="0">
                <a:effectLst/>
              </a:rPr>
              <a:t> 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8CA0F-84E8-E345-9B63-38B518192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3" y="1690688"/>
            <a:ext cx="4345214" cy="4211925"/>
          </a:xfrm>
        </p:spPr>
      </p:pic>
    </p:spTree>
    <p:extLst>
      <p:ext uri="{BB962C8B-B14F-4D97-AF65-F5344CB8AC3E}">
        <p14:creationId xmlns:p14="http://schemas.microsoft.com/office/powerpoint/2010/main" val="400151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47CE-F5C7-3647-A382-75C507EC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Q6) How distance from home effect attrition?</a:t>
            </a:r>
            <a:r>
              <a:rPr lang="en-US" sz="2800" dirty="0">
                <a:effectLst/>
              </a:rPr>
              <a:t> 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919EB-A56F-4647-ABF0-3655D0808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29" y="1690688"/>
            <a:ext cx="2503714" cy="4351338"/>
          </a:xfrm>
        </p:spPr>
      </p:pic>
    </p:spTree>
    <p:extLst>
      <p:ext uri="{BB962C8B-B14F-4D97-AF65-F5344CB8AC3E}">
        <p14:creationId xmlns:p14="http://schemas.microsoft.com/office/powerpoint/2010/main" val="18552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99E6-5594-454D-8B19-4365BE1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33FC-B59F-C54E-9629-65EEE10C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0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134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Angsana New</vt:lpstr>
      <vt:lpstr>Arial</vt:lpstr>
      <vt:lpstr>Arimo</vt:lpstr>
      <vt:lpstr>Calibri</vt:lpstr>
      <vt:lpstr>Calibri Light</vt:lpstr>
      <vt:lpstr>HK Grotesk Light</vt:lpstr>
      <vt:lpstr>HK Grotesk Medium</vt:lpstr>
      <vt:lpstr>Times New Roman</vt:lpstr>
      <vt:lpstr>Office Theme</vt:lpstr>
      <vt:lpstr>IBM HR Analytics Employee Attrition &amp; performance  (EDA Project)</vt:lpstr>
      <vt:lpstr>Work Progress</vt:lpstr>
      <vt:lpstr>Q1)What is the most impacted field of education by attrition? </vt:lpstr>
      <vt:lpstr>Q2) What is the consequence of last promotion on the number of attritions? </vt:lpstr>
      <vt:lpstr>Q3)What is the relationship between the age and attrition? </vt:lpstr>
      <vt:lpstr>Q4) What is the relationship between gender and attrition?  </vt:lpstr>
      <vt:lpstr>Q5) How job role in the company effect attrition? </vt:lpstr>
      <vt:lpstr>Q6) How distance from home effect attrition?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HR Analytics Employee Attrition &amp; performance  (EDA Project)</dc:title>
  <dc:creator>Microsoft Office User</dc:creator>
  <cp:lastModifiedBy>Microsoft Office User</cp:lastModifiedBy>
  <cp:revision>1</cp:revision>
  <dcterms:created xsi:type="dcterms:W3CDTF">2021-11-18T03:08:41Z</dcterms:created>
  <dcterms:modified xsi:type="dcterms:W3CDTF">2021-11-18T04:01:51Z</dcterms:modified>
</cp:coreProperties>
</file>