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aven Pro" pitchFamily="2" charset="77"/>
      <p:regular r:id="rId28"/>
      <p:bold r:id="rId29"/>
    </p:embeddedFont>
    <p:embeddedFont>
      <p:font typeface="Maven Pro Medium" pitchFamily="2" charset="77"/>
      <p:regular r:id="rId30"/>
      <p:bold r:id="rId31"/>
    </p:embeddedFont>
    <p:embeddedFont>
      <p:font typeface="Nunito" pitchFamily="2" charset="77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62BCC-0F24-4F7B-AFD9-5D70D5AA0D58}">
  <a:tblStyle styleId="{BB362BCC-0F24-4F7B-AFD9-5D70D5AA0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1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615a9d063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615a9d063_0_1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615a9d063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615a9d063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615a9d063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615a9d063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615a9d063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615a9d063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615a9d063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615a9d063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615a9d063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615a9d063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615a9d063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615a9d063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615a9d063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615a9d063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615a9d063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615a9d063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615a9d063_0_1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615a9d063_0_1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615a9cf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615a9cf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615a9d063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615a9d063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615a9d063_0_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615a9d063_0_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615a9d063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615a9d063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15a9d063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15a9d063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15a9d063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15a9d063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615a9d063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615a9d063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615a9d09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615a9d09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15a9d063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615a9d063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615a9d063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615a9d063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3523880_Recovery_of_Useful_Energy_from_Lost_Human_Power_in_Gymnasiu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800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rgbClr val="FFFFFF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Predicting Burned Calories on Workout</a:t>
            </a:r>
            <a:endParaRPr b="0" dirty="0">
              <a:solidFill>
                <a:srgbClr val="FFFFFF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952950"/>
            <a:ext cx="4255500" cy="15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T5 Data Science Bootcamp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BY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Aishah Alanazi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Rahaf Almayouf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Munira Alshahrani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Hussain Al-Sultan</a:t>
            </a:r>
            <a:endParaRPr sz="1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72775" y="261250"/>
            <a:ext cx="95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75" y="261250"/>
            <a:ext cx="2094350" cy="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EDA-Analysis</a:t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50" y="1817525"/>
            <a:ext cx="4546599" cy="33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Q4) What is the difference between male and female in the duration of workout and burned calories?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EDA-Analysis</a:t>
            </a:r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Q5) What is the relationship between weight and burned calories?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838" y="1728275"/>
            <a:ext cx="4486424" cy="32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EDA-Analysis</a:t>
            </a:r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Q6) What are the oldest ages that achieve high calorie burn?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175" y="1702875"/>
            <a:ext cx="7161741" cy="32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body" idx="1"/>
          </p:nvPr>
        </p:nvSpPr>
        <p:spPr>
          <a:xfrm>
            <a:off x="1141600" y="1525175"/>
            <a:ext cx="4757100" cy="22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Pre-processing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One feature regression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Char char="○"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Feature selection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Char char="○"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Comparison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Three features regression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Char char="○"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Feature selection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Char char="○"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Comparison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1316500" y="433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Models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6457575" y="525875"/>
            <a:ext cx="1016100" cy="999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</a:rPr>
              <a:t>Linear Regression</a:t>
            </a:r>
            <a:endParaRPr sz="800"/>
          </a:p>
        </p:txBody>
      </p:sp>
      <p:sp>
        <p:nvSpPr>
          <p:cNvPr id="365" name="Google Shape;365;p25"/>
          <p:cNvSpPr/>
          <p:nvPr/>
        </p:nvSpPr>
        <p:spPr>
          <a:xfrm>
            <a:off x="7546900" y="1432775"/>
            <a:ext cx="1016100" cy="999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</a:rPr>
              <a:t>Polynomial Regression</a:t>
            </a:r>
            <a:endParaRPr sz="800">
              <a:solidFill>
                <a:srgbClr val="45818E"/>
              </a:solidFill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6214750" y="2072100"/>
            <a:ext cx="1016100" cy="999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</a:rPr>
              <a:t>Decision Tree Regression</a:t>
            </a:r>
            <a:endParaRPr sz="800">
              <a:solidFill>
                <a:srgbClr val="45818E"/>
              </a:solidFill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7473675" y="2901950"/>
            <a:ext cx="1016100" cy="9993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5818E"/>
                </a:solidFill>
              </a:rPr>
              <a:t>Random Forest Regression</a:t>
            </a:r>
            <a:endParaRPr sz="8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2568100" y="2105875"/>
            <a:ext cx="1559400" cy="1578300"/>
          </a:xfrm>
          <a:prstGeom prst="ellipse">
            <a:avLst/>
          </a:prstGeom>
          <a:solidFill>
            <a:srgbClr val="76A5A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6F2"/>
                </a:solidFill>
              </a:rPr>
              <a:t>Dummies variable 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5349400" y="2105875"/>
            <a:ext cx="1559400" cy="1578300"/>
          </a:xfrm>
          <a:prstGeom prst="ellipse">
            <a:avLst/>
          </a:prstGeom>
          <a:solidFill>
            <a:srgbClr val="76A5AF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6F2"/>
                </a:solidFill>
              </a:rPr>
              <a:t>Scaling</a:t>
            </a:r>
            <a:endParaRPr>
              <a:solidFill>
                <a:srgbClr val="F9F6F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Feature Regression</a:t>
            </a:r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 Selection</a:t>
            </a:r>
            <a:endParaRPr sz="1400"/>
          </a:p>
        </p:txBody>
      </p:sp>
      <p:pic>
        <p:nvPicPr>
          <p:cNvPr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100" y="1432950"/>
            <a:ext cx="4261174" cy="35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7"/>
          <p:cNvSpPr/>
          <p:nvPr/>
        </p:nvSpPr>
        <p:spPr>
          <a:xfrm>
            <a:off x="1625150" y="2418550"/>
            <a:ext cx="1559400" cy="1578300"/>
          </a:xfrm>
          <a:prstGeom prst="ellipse">
            <a:avLst/>
          </a:prstGeom>
          <a:noFill/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endParaRPr sz="18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Feature Regression</a:t>
            </a:r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Comparison</a:t>
            </a:r>
            <a:endParaRPr sz="1400"/>
          </a:p>
        </p:txBody>
      </p:sp>
      <p:pic>
        <p:nvPicPr>
          <p:cNvPr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00" y="1563175"/>
            <a:ext cx="3946127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175" y="2101276"/>
            <a:ext cx="3946124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 txBox="1">
            <a:spLocks noGrp="1"/>
          </p:cNvSpPr>
          <p:nvPr>
            <p:ph type="title"/>
          </p:nvPr>
        </p:nvSpPr>
        <p:spPr>
          <a:xfrm>
            <a:off x="1303800" y="1715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models</a:t>
            </a:r>
            <a:endParaRPr sz="1200"/>
          </a:p>
        </p:txBody>
      </p:sp>
      <p:sp>
        <p:nvSpPr>
          <p:cNvPr id="392" name="Google Shape;392;p28"/>
          <p:cNvSpPr txBox="1">
            <a:spLocks noGrp="1"/>
          </p:cNvSpPr>
          <p:nvPr>
            <p:ph type="title"/>
          </p:nvPr>
        </p:nvSpPr>
        <p:spPr>
          <a:xfrm>
            <a:off x="1303800" y="34300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models</a:t>
            </a:r>
            <a:endParaRPr sz="1200"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175" y="3823675"/>
            <a:ext cx="3946124" cy="61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Feature Regression</a:t>
            </a:r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 Selection</a:t>
            </a:r>
            <a:endParaRPr sz="1400"/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100" y="1432950"/>
            <a:ext cx="4261174" cy="35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9"/>
          <p:cNvSpPr/>
          <p:nvPr/>
        </p:nvSpPr>
        <p:spPr>
          <a:xfrm>
            <a:off x="2022525" y="2072100"/>
            <a:ext cx="1016100" cy="999300"/>
          </a:xfrm>
          <a:prstGeom prst="ellipse">
            <a:avLst/>
          </a:prstGeom>
          <a:noFill/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</a:rPr>
              <a:t>Duration</a:t>
            </a:r>
            <a:endParaRPr sz="1000">
              <a:solidFill>
                <a:srgbClr val="45818E"/>
              </a:solidFill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2627725" y="3071400"/>
            <a:ext cx="1016100" cy="999300"/>
          </a:xfrm>
          <a:prstGeom prst="ellipse">
            <a:avLst/>
          </a:prstGeom>
          <a:noFill/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Heart</a:t>
            </a:r>
            <a:endParaRPr sz="1000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Rate</a:t>
            </a:r>
            <a:endParaRPr sz="1000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1377875" y="3071400"/>
            <a:ext cx="1016100" cy="999300"/>
          </a:xfrm>
          <a:prstGeom prst="ellipse">
            <a:avLst/>
          </a:prstGeom>
          <a:noFill/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</a:rPr>
              <a:t>Body_Temp</a:t>
            </a:r>
            <a:endParaRPr sz="10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Feature Regression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Comparison</a:t>
            </a:r>
            <a:endParaRPr sz="1400"/>
          </a:p>
        </p:txBody>
      </p:sp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1303800" y="1715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models</a:t>
            </a:r>
            <a:endParaRPr sz="1200"/>
          </a:p>
        </p:txBody>
      </p:sp>
      <p:sp>
        <p:nvSpPr>
          <p:cNvPr id="411" name="Google Shape;411;p30"/>
          <p:cNvSpPr txBox="1">
            <a:spLocks noGrp="1"/>
          </p:cNvSpPr>
          <p:nvPr>
            <p:ph type="title"/>
          </p:nvPr>
        </p:nvSpPr>
        <p:spPr>
          <a:xfrm>
            <a:off x="1303800" y="34300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models</a:t>
            </a:r>
            <a:endParaRPr sz="1200"/>
          </a:p>
        </p:txBody>
      </p:sp>
      <p:pic>
        <p:nvPicPr>
          <p:cNvPr id="412" name="Google Shape;4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675" y="2110176"/>
            <a:ext cx="5830650" cy="109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675" y="3866175"/>
            <a:ext cx="5830651" cy="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/>
          <p:nvPr/>
        </p:nvSpPr>
        <p:spPr>
          <a:xfrm>
            <a:off x="1706750" y="2000400"/>
            <a:ext cx="1590000" cy="15090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</a:rPr>
              <a:t>Hard to Visualize 3 features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3885513" y="2637725"/>
            <a:ext cx="1373100" cy="1361400"/>
          </a:xfrm>
          <a:prstGeom prst="ellipse">
            <a:avLst/>
          </a:prstGeom>
          <a:solidFill>
            <a:srgbClr val="D0E0E3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</a:rPr>
              <a:t>illogical Results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5847400" y="1880500"/>
            <a:ext cx="1180500" cy="1127100"/>
          </a:xfrm>
          <a:prstGeom prst="ellipse">
            <a:avLst/>
          </a:prstGeom>
          <a:solidFill>
            <a:srgbClr val="A2C4C9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2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overview/Description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Exploring Data Analysis (EDA)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Challenges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Tools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</a:t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6670125" y="2771775"/>
            <a:ext cx="2823900" cy="26565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6320100" y="2487000"/>
            <a:ext cx="2823900" cy="2656500"/>
          </a:xfrm>
          <a:prstGeom prst="ellipse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427" name="Google Shape;427;p32"/>
          <p:cNvSpPr txBox="1">
            <a:spLocks noGrp="1"/>
          </p:cNvSpPr>
          <p:nvPr>
            <p:ph type="title"/>
          </p:nvPr>
        </p:nvSpPr>
        <p:spPr>
          <a:xfrm>
            <a:off x="1303800" y="30096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Softwares</a:t>
            </a:r>
            <a:endParaRPr sz="1200"/>
          </a:p>
        </p:txBody>
      </p:sp>
      <p:sp>
        <p:nvSpPr>
          <p:cNvPr id="428" name="Google Shape;428;p32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Libraries</a:t>
            </a:r>
            <a:endParaRPr sz="1400"/>
          </a:p>
        </p:txBody>
      </p:sp>
      <p:sp>
        <p:nvSpPr>
          <p:cNvPr id="429" name="Google Shape;429;p32"/>
          <p:cNvSpPr/>
          <p:nvPr/>
        </p:nvSpPr>
        <p:spPr>
          <a:xfrm>
            <a:off x="2411250" y="1643050"/>
            <a:ext cx="1013700" cy="999300"/>
          </a:xfrm>
          <a:prstGeom prst="ellipse">
            <a:avLst/>
          </a:prstGeom>
          <a:solidFill>
            <a:srgbClr val="D0E0E3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Matplotlib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3513850" y="1625700"/>
            <a:ext cx="1013700" cy="999300"/>
          </a:xfrm>
          <a:prstGeom prst="ellipse">
            <a:avLst/>
          </a:prstGeom>
          <a:solidFill>
            <a:srgbClr val="A2C4C9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Seaborn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4616450" y="1625700"/>
            <a:ext cx="1013700" cy="999300"/>
          </a:xfrm>
          <a:prstGeom prst="ellipse">
            <a:avLst/>
          </a:prstGeom>
          <a:solidFill>
            <a:srgbClr val="76A5AF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Plotly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5719050" y="1625700"/>
            <a:ext cx="1013700" cy="999300"/>
          </a:xfrm>
          <a:prstGeom prst="ellipse">
            <a:avLst/>
          </a:prstGeom>
          <a:solidFill>
            <a:srgbClr val="45818E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Sklearn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6821650" y="1625700"/>
            <a:ext cx="1013700" cy="999300"/>
          </a:xfrm>
          <a:prstGeom prst="ellipse">
            <a:avLst/>
          </a:prstGeom>
          <a:solidFill>
            <a:srgbClr val="134F5C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Pandas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1308650" y="1643050"/>
            <a:ext cx="1013700" cy="999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</a:rPr>
              <a:t>NumPy</a:t>
            </a:r>
            <a:endParaRPr sz="1000">
              <a:solidFill>
                <a:srgbClr val="45818E"/>
              </a:solidFill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2374950" y="3537975"/>
            <a:ext cx="1013700" cy="999300"/>
          </a:xfrm>
          <a:prstGeom prst="ellipse">
            <a:avLst/>
          </a:prstGeom>
          <a:solidFill>
            <a:srgbClr val="D0E0E3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GitHub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3477550" y="3520625"/>
            <a:ext cx="1013700" cy="999300"/>
          </a:xfrm>
          <a:prstGeom prst="ellipse">
            <a:avLst/>
          </a:prstGeom>
          <a:solidFill>
            <a:srgbClr val="A2C4C9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Jupyter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4580150" y="3520625"/>
            <a:ext cx="1013700" cy="999300"/>
          </a:xfrm>
          <a:prstGeom prst="ellipse">
            <a:avLst/>
          </a:prstGeom>
          <a:solidFill>
            <a:srgbClr val="76A5AF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VSCode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5682750" y="3520625"/>
            <a:ext cx="1013700" cy="999300"/>
          </a:xfrm>
          <a:prstGeom prst="ellipse">
            <a:avLst/>
          </a:prstGeom>
          <a:solidFill>
            <a:srgbClr val="45818E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</a:rPr>
              <a:t>Zoom &amp; Google </a:t>
            </a:r>
            <a:r>
              <a:rPr lang="en" sz="1000" dirty="0" err="1">
                <a:solidFill>
                  <a:srgbClr val="FFFFFF"/>
                </a:solidFill>
              </a:rPr>
              <a:t>duc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6785350" y="3520625"/>
            <a:ext cx="1086300" cy="999300"/>
          </a:xfrm>
          <a:prstGeom prst="ellipse">
            <a:avLst/>
          </a:prstGeom>
          <a:solidFill>
            <a:srgbClr val="134F5C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</a:rPr>
              <a:t>PowerPoint &amp; Word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1272350" y="3537975"/>
            <a:ext cx="1013700" cy="999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</a:rPr>
              <a:t>Trello</a:t>
            </a:r>
            <a:endParaRPr sz="10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1316500" y="433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Conclusion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446" name="Google Shape;446;p33"/>
          <p:cNvSpPr txBox="1">
            <a:spLocks noGrp="1"/>
          </p:cNvSpPr>
          <p:nvPr>
            <p:ph type="body" idx="1"/>
          </p:nvPr>
        </p:nvSpPr>
        <p:spPr>
          <a:xfrm>
            <a:off x="1167000" y="1432775"/>
            <a:ext cx="73548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Recommendations</a:t>
            </a:r>
            <a:endParaRPr sz="12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 group 20-30 have high potential to join Gym membership, therefore our team conclude that we should give them some offers.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Future Recommendations</a:t>
            </a:r>
            <a:endParaRPr sz="12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we have had more information about the date and time of workout in the dataset that we got, we would have worked on the electrical equipment usage during the 24/7 period that will help in more efficient usage of the electrical equipment.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would decrease the usage of electrical 20-30% </a:t>
            </a:r>
            <a:r>
              <a:rPr lang="en" sz="1200" u="sng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" sz="1200">
                <a:solidFill>
                  <a:srgbClr val="D0E0E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rgbClr val="D0E0E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1243900" y="2382100"/>
            <a:ext cx="7090500" cy="22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22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 dirty="0"/>
              <a:t>-Uncovering the most effective way to burn calories by analyzing the contributing factors</a:t>
            </a:r>
            <a:endParaRPr sz="122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 dirty="0"/>
              <a:t>-Exploring the factors that affect how high or low the heart rate during workout session</a:t>
            </a:r>
            <a:endParaRPr sz="122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 dirty="0"/>
              <a:t>-Comparing the duration that males and females spend at workout session</a:t>
            </a:r>
            <a:endParaRPr sz="122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 dirty="0"/>
              <a:t>-Comparing the calorie burn rate to workout time. </a:t>
            </a:r>
            <a:endParaRPr sz="122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 dirty="0"/>
              <a:t>-Comparing the time spent at working out to different age groups. </a:t>
            </a:r>
            <a:endParaRPr sz="1225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sz="1225" dirty="0"/>
          </a:p>
        </p:txBody>
      </p:sp>
      <p:sp>
        <p:nvSpPr>
          <p:cNvPr id="295" name="Google Shape;295;p15"/>
          <p:cNvSpPr txBox="1">
            <a:spLocks noGrp="1"/>
          </p:cNvSpPr>
          <p:nvPr>
            <p:ph type="title"/>
          </p:nvPr>
        </p:nvSpPr>
        <p:spPr>
          <a:xfrm>
            <a:off x="1303800" y="1888600"/>
            <a:ext cx="7030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body" idx="1"/>
          </p:nvPr>
        </p:nvSpPr>
        <p:spPr>
          <a:xfrm>
            <a:off x="1273900" y="11181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Calories are measure of energy. Since calories are, effectively, energy, any time energy is used or transformed in our body we consume calories.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150" y="1402400"/>
            <a:ext cx="565771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Overview/Description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303800" y="1876050"/>
            <a:ext cx="7030500" cy="10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Size: 15,000 observations and 9 features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Source : from Kaggle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Features:</a:t>
            </a:r>
            <a:endParaRPr sz="1400"/>
          </a:p>
        </p:txBody>
      </p:sp>
      <p:graphicFrame>
        <p:nvGraphicFramePr>
          <p:cNvPr id="309" name="Google Shape;309;p17"/>
          <p:cNvGraphicFramePr/>
          <p:nvPr/>
        </p:nvGraphicFramePr>
        <p:xfrm>
          <a:off x="643263" y="3322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{BB362BCC-0F24-4F7B-AFD9-5D70D5AA0D58}</a:tableStyleId>
              </a:tblPr>
              <a:tblGrid>
                <a:gridCol w="8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9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6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5818E"/>
                          </a:solidFill>
                        </a:rPr>
                        <a:t>User_ID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</a:rPr>
                        <a:t>Gender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</a:rPr>
                        <a:t>Age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</a:rPr>
                        <a:t>Height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</a:rPr>
                        <a:t>Weight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</a:rPr>
                        <a:t>Duration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</a:rPr>
                        <a:t>Heart_rate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</a:rPr>
                        <a:t>Body_Temp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</a:rPr>
                        <a:t>Calories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0E0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body" idx="1"/>
          </p:nvPr>
        </p:nvSpPr>
        <p:spPr>
          <a:xfrm>
            <a:off x="1141600" y="1525175"/>
            <a:ext cx="7868700" cy="22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AutoNum type="arabicPeriod"/>
            </a:pPr>
            <a:r>
              <a:rPr lang="en" sz="1200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How can age affect performance time during a workout?</a:t>
            </a:r>
            <a:endParaRPr sz="1200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AutoNum type="arabicPeriod"/>
            </a:pPr>
            <a:r>
              <a:rPr lang="en" sz="1200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are the factors that affect how high or low heart rate during a workout?</a:t>
            </a:r>
            <a:endParaRPr sz="1200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AutoNum type="arabicPeriod"/>
            </a:pPr>
            <a:r>
              <a:rPr lang="en" sz="1200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is the rate of burning calories compared to the time of workout?</a:t>
            </a:r>
            <a:endParaRPr sz="1200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AutoNum type="arabicPeriod"/>
            </a:pPr>
            <a:r>
              <a:rPr lang="en" sz="1200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is the difference between male and female in the duration of workout and burned calories?</a:t>
            </a:r>
            <a:endParaRPr sz="1200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AutoNum type="arabicPeriod"/>
            </a:pPr>
            <a:r>
              <a:rPr lang="en" sz="1200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is the relationship between weight and burned calories?</a:t>
            </a:r>
            <a:endParaRPr sz="1200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AutoNum type="arabicPeriod"/>
            </a:pPr>
            <a:r>
              <a:rPr lang="en" sz="1200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are the oldest ages that achieve high calorie burn?</a:t>
            </a:r>
            <a:endParaRPr sz="1200" dirty="0"/>
          </a:p>
        </p:txBody>
      </p:sp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16500" y="433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EDA-Analysis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EDA-Analysis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Q1) How can age affect performance time during a workout?</a:t>
            </a:r>
            <a:endParaRPr sz="1400"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087" y="1778675"/>
            <a:ext cx="6109926" cy="30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EDA-Analysis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001" y="1880275"/>
            <a:ext cx="4899999" cy="30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Q2) What are the factors that affect how high or low heart rate during a workout?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EDA-Analysis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50" y="1753275"/>
            <a:ext cx="6138699" cy="3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303800" y="1169575"/>
            <a:ext cx="7030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Q3) What is the rate of burning calories compared to the time of workout?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512</Words>
  <Application>Microsoft Macintosh PowerPoint</Application>
  <PresentationFormat>On-screen Show (16:9)</PresentationFormat>
  <Paragraphs>120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Maven Pro Medium</vt:lpstr>
      <vt:lpstr>Calibri</vt:lpstr>
      <vt:lpstr>Arial</vt:lpstr>
      <vt:lpstr>Maven Pro</vt:lpstr>
      <vt:lpstr>Nunito</vt:lpstr>
      <vt:lpstr>Roboto</vt:lpstr>
      <vt:lpstr>Momentum</vt:lpstr>
      <vt:lpstr>Predicting Burned Calories on Workout</vt:lpstr>
      <vt:lpstr>Overview</vt:lpstr>
      <vt:lpstr>Introduction</vt:lpstr>
      <vt:lpstr>Workflow</vt:lpstr>
      <vt:lpstr>Data Overview/Description</vt:lpstr>
      <vt:lpstr>EDA-Analysis</vt:lpstr>
      <vt:lpstr>EDA-Analysis</vt:lpstr>
      <vt:lpstr>EDA-Analysis</vt:lpstr>
      <vt:lpstr>EDA-Analysis</vt:lpstr>
      <vt:lpstr>EDA-Analysis</vt:lpstr>
      <vt:lpstr>EDA-Analysis</vt:lpstr>
      <vt:lpstr>EDA-Analysis</vt:lpstr>
      <vt:lpstr>Models</vt:lpstr>
      <vt:lpstr>Pre-processing</vt:lpstr>
      <vt:lpstr>One Feature Regression</vt:lpstr>
      <vt:lpstr>One Feature Regression</vt:lpstr>
      <vt:lpstr>Three Feature Regression</vt:lpstr>
      <vt:lpstr>Three Feature Regression</vt:lpstr>
      <vt:lpstr>Challenges</vt:lpstr>
      <vt:lpstr>Tools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Burned Calories on Workout</dc:title>
  <cp:lastModifiedBy>Microsoft Office User</cp:lastModifiedBy>
  <cp:revision>3</cp:revision>
  <dcterms:modified xsi:type="dcterms:W3CDTF">2021-12-04T19:53:02Z</dcterms:modified>
</cp:coreProperties>
</file>