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7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0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76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5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5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9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6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2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3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0E21-315D-4EBD-8380-379984980C05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4660-8F8C-4F71-8EE3-21840A3F4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88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705BB0-2B5E-43FD-8D3E-E43E54F4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8905" y="4475747"/>
            <a:ext cx="6237171" cy="1655762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Авторы:</a:t>
            </a:r>
          </a:p>
          <a:p>
            <a:pPr algn="l"/>
            <a:r>
              <a:rPr lang="ru-RU" sz="3200" dirty="0"/>
              <a:t>Онищенко Фёдор Станиславович</a:t>
            </a:r>
            <a:br>
              <a:rPr lang="ru-RU" sz="3200" dirty="0"/>
            </a:br>
            <a:r>
              <a:rPr lang="ru-RU" sz="3200" dirty="0" err="1"/>
              <a:t>Сыченко</a:t>
            </a:r>
            <a:r>
              <a:rPr lang="ru-RU" sz="3200" dirty="0"/>
              <a:t> Григорий Михайлович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2CFB4-B027-4DB0-8699-8C85EF896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601901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5D2D-D5F0-4563-942C-3E5D1534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1902" y="640405"/>
            <a:ext cx="6649453" cy="3835342"/>
          </a:xfrm>
        </p:spPr>
        <p:txBody>
          <a:bodyPr>
            <a:normAutofit fontScale="90000"/>
          </a:bodyPr>
          <a:lstStyle/>
          <a:p>
            <a:r>
              <a:rPr lang="en-US" sz="6000" dirty="0" err="1">
                <a:solidFill>
                  <a:schemeClr val="tx1">
                    <a:lumMod val="95000"/>
                  </a:schemeClr>
                </a:solidFill>
                <a:latin typeface="+mn-lt"/>
                <a:ea typeface="Instrument Sans Semi Bold" pitchFamily="34" charset="-122"/>
                <a:cs typeface="Instrument Sans Semi Bold" pitchFamily="34" charset="-120"/>
              </a:rPr>
              <a:t>Классификация</a:t>
            </a:r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+mn-lt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</a:schemeClr>
                </a:solidFill>
                <a:latin typeface="+mn-lt"/>
                <a:ea typeface="Instrument Sans Semi Bold" pitchFamily="34" charset="-122"/>
                <a:cs typeface="Instrument Sans Semi Bold" pitchFamily="34" charset="-120"/>
              </a:rPr>
              <a:t>спутниковых</a:t>
            </a:r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+mn-lt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</a:schemeClr>
                </a:solidFill>
                <a:latin typeface="+mn-lt"/>
                <a:ea typeface="Instrument Sans Semi Bold" pitchFamily="34" charset="-122"/>
                <a:cs typeface="Instrument Sans Semi Bold" pitchFamily="34" charset="-120"/>
              </a:rPr>
              <a:t>изображений</a:t>
            </a:r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+mn-lt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</a:schemeClr>
                </a:solidFill>
                <a:latin typeface="+mn-lt"/>
                <a:ea typeface="Instrument Sans Semi Bold" pitchFamily="34" charset="-122"/>
                <a:cs typeface="Instrument Sans Semi Bold" pitchFamily="34" charset="-120"/>
              </a:rPr>
              <a:t>EuroSAT</a:t>
            </a:r>
            <a:br>
              <a:rPr lang="en-US" sz="6000" dirty="0">
                <a:solidFill>
                  <a:schemeClr val="tx1">
                    <a:lumMod val="95000"/>
                  </a:schemeClr>
                </a:solidFill>
              </a:rPr>
            </a:b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8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BC67EBC-9B79-48A2-92BB-036F6630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Вывод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B310D84-94F7-454F-90EB-E220A4F9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Forest</a:t>
            </a:r>
            <a:r>
              <a:rPr lang="ru-RU" dirty="0"/>
              <a:t> показала средние результаты - 62% точности, CNN продемонстрировала лучший результат - 79.3% точности, благодаря своей способности извлекать сложные признаки из изображений. KNN оказался неэффективным - 33.4% точности, что связано с высокой размерностью данных и их сложностью. Итоги работы подчеркивают важность выбора подходящих методов и использования </a:t>
            </a:r>
            <a:r>
              <a:rPr lang="ru-RU" dirty="0" err="1"/>
              <a:t>нейросетевых</a:t>
            </a:r>
            <a:r>
              <a:rPr lang="ru-RU" dirty="0"/>
              <a:t> моделей для задач классификации изображений.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216818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2359-6B15-4230-B2BE-D81CDA2B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3708E-891F-44A6-ACDD-3565735D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Исследовать и подготовить набор данных </a:t>
            </a:r>
            <a:r>
              <a:rPr lang="en-US" sz="3200" dirty="0" err="1"/>
              <a:t>EuroSAT</a:t>
            </a:r>
            <a:endParaRPr lang="en-US" sz="3200" dirty="0"/>
          </a:p>
          <a:p>
            <a:r>
              <a:rPr lang="ru-RU" sz="3200" dirty="0"/>
              <a:t>Реализовать 3 модели классификации</a:t>
            </a:r>
            <a:endParaRPr lang="en-US" sz="3200" dirty="0"/>
          </a:p>
          <a:p>
            <a:r>
              <a:rPr lang="ru-RU" sz="3200" dirty="0"/>
              <a:t>Обучить модели и оценить их качество с помощью метрик</a:t>
            </a:r>
          </a:p>
        </p:txBody>
      </p:sp>
    </p:spTree>
    <p:extLst>
      <p:ext uri="{BB962C8B-B14F-4D97-AF65-F5344CB8AC3E}">
        <p14:creationId xmlns:p14="http://schemas.microsoft.com/office/powerpoint/2010/main" val="308874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496AF-25A8-40D6-A499-4C508436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Описание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0D15A-A95B-46DC-ADBF-1A7A28A2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Название – </a:t>
            </a:r>
            <a:r>
              <a:rPr lang="en-US" sz="3200" dirty="0" err="1"/>
              <a:t>EuroSAT</a:t>
            </a:r>
            <a:endParaRPr lang="en-US" sz="3200" dirty="0"/>
          </a:p>
          <a:p>
            <a:r>
              <a:rPr lang="ru-RU" sz="3200" dirty="0"/>
              <a:t>Тип данных – изображения</a:t>
            </a:r>
          </a:p>
          <a:p>
            <a:r>
              <a:rPr lang="ru-RU" sz="3200" dirty="0"/>
              <a:t>Размер изображений – 64</a:t>
            </a:r>
            <a:r>
              <a:rPr lang="en-US" sz="3200" dirty="0"/>
              <a:t>*</a:t>
            </a:r>
            <a:r>
              <a:rPr lang="ru-RU" sz="3200" dirty="0"/>
              <a:t>64 пикселя</a:t>
            </a:r>
          </a:p>
          <a:p>
            <a:r>
              <a:rPr lang="ru-RU" sz="3200" dirty="0"/>
              <a:t>Количество классов – 10</a:t>
            </a:r>
          </a:p>
          <a:p>
            <a:r>
              <a:rPr lang="ru-RU" sz="3200" dirty="0"/>
              <a:t>Состав данных:</a:t>
            </a:r>
          </a:p>
          <a:p>
            <a:pPr lvl="1"/>
            <a:r>
              <a:rPr lang="ru-RU" sz="2800" dirty="0"/>
              <a:t>Тренировочная выборка – 18900 изображений</a:t>
            </a:r>
          </a:p>
          <a:p>
            <a:pPr lvl="1"/>
            <a:r>
              <a:rPr lang="ru-RU" sz="2800" dirty="0"/>
              <a:t>Тестовая выборка – 5670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31611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7F5C2-9D6E-48F7-9286-73BED009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Модели и метрики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F94F2-70E8-4BF7-AE06-C5AF66F0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Модели:</a:t>
            </a:r>
          </a:p>
          <a:p>
            <a:pPr lvl="1"/>
            <a:r>
              <a:rPr lang="ru-RU" sz="3200" dirty="0"/>
              <a:t>Классический подход </a:t>
            </a:r>
            <a:r>
              <a:rPr lang="en-US" sz="3200" dirty="0"/>
              <a:t>– Random Forest</a:t>
            </a:r>
          </a:p>
          <a:p>
            <a:pPr lvl="1"/>
            <a:r>
              <a:rPr lang="ru-RU" sz="3200" dirty="0"/>
              <a:t>Глубокое обучение – </a:t>
            </a:r>
            <a:r>
              <a:rPr lang="ru-RU" sz="3200" dirty="0" err="1"/>
              <a:t>Сверточная</a:t>
            </a:r>
            <a:r>
              <a:rPr lang="ru-RU" sz="3200" dirty="0"/>
              <a:t> нейросеть</a:t>
            </a:r>
          </a:p>
          <a:p>
            <a:pPr lvl="1"/>
            <a:r>
              <a:rPr lang="ru-RU" sz="3200" dirty="0"/>
              <a:t>Альтернативный метод – </a:t>
            </a:r>
            <a:r>
              <a:rPr lang="en-US" sz="3200" dirty="0"/>
              <a:t>KNN</a:t>
            </a:r>
          </a:p>
          <a:p>
            <a:endParaRPr lang="ru-RU" dirty="0"/>
          </a:p>
          <a:p>
            <a:r>
              <a:rPr lang="ru-RU" sz="3200" dirty="0"/>
              <a:t>Метрики:</a:t>
            </a:r>
          </a:p>
          <a:p>
            <a:pPr lvl="1"/>
            <a:r>
              <a:rPr lang="en-US" sz="3200" dirty="0"/>
              <a:t>Precision</a:t>
            </a:r>
          </a:p>
          <a:p>
            <a:pPr lvl="1"/>
            <a:r>
              <a:rPr lang="en-US" sz="3200" dirty="0"/>
              <a:t>Recall</a:t>
            </a:r>
          </a:p>
          <a:p>
            <a:pPr lvl="1"/>
            <a:r>
              <a:rPr lang="en-US" sz="3200" dirty="0"/>
              <a:t>F1-score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33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09D0-5798-4221-A642-56E97D7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Результат модели </a:t>
            </a:r>
            <a:r>
              <a:rPr lang="en-US" sz="5400" dirty="0"/>
              <a:t>Random Forest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CD0C8-5841-4A80-9417-AEEA686D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76799"/>
          </a:xfrm>
        </p:spPr>
        <p:txBody>
          <a:bodyPr>
            <a:noAutofit/>
          </a:bodyPr>
          <a:lstStyle/>
          <a:p>
            <a:r>
              <a:rPr lang="ru-RU" sz="2600" b="1" dirty="0"/>
              <a:t>Точность модели </a:t>
            </a:r>
            <a:r>
              <a:rPr lang="ru-RU" sz="2600" dirty="0"/>
              <a:t>- 0.62. Модель правильно классифицирует 62% изображений, что означает обоснованные предсказания, но с возможными ошибками.</a:t>
            </a:r>
          </a:p>
          <a:p>
            <a:endParaRPr lang="ru-RU" sz="28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E38D480-B052-483A-A01B-DEDB63C79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0284"/>
              </p:ext>
            </p:extLst>
          </p:nvPr>
        </p:nvGraphicFramePr>
        <p:xfrm>
          <a:off x="838200" y="2940728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412296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76290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925865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685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0,62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0,62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0,60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50486"/>
                  </a:ext>
                </a:extLst>
              </a:tr>
            </a:tbl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D1A5CA8E-BE55-4E97-ACA2-83499E0938ED}"/>
              </a:ext>
            </a:extLst>
          </p:cNvPr>
          <p:cNvSpPr txBox="1">
            <a:spLocks/>
          </p:cNvSpPr>
          <p:nvPr/>
        </p:nvSpPr>
        <p:spPr>
          <a:xfrm>
            <a:off x="838200" y="3755649"/>
            <a:ext cx="10515600" cy="2609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Precision</a:t>
            </a:r>
            <a:r>
              <a:rPr lang="ru-RU" dirty="0"/>
              <a:t>: 0.62 — средняя точность, модель иногда ошибается, но достаточно стабильна</a:t>
            </a:r>
          </a:p>
          <a:p>
            <a:r>
              <a:rPr lang="ru-RU" b="1" dirty="0" err="1"/>
              <a:t>Recall</a:t>
            </a:r>
            <a:r>
              <a:rPr lang="ru-RU" dirty="0"/>
              <a:t>: 0.62 — средний охват, модель пропускает часть верных примеров</a:t>
            </a:r>
          </a:p>
          <a:p>
            <a:r>
              <a:rPr lang="ru-RU" b="1" dirty="0"/>
              <a:t>F1-score</a:t>
            </a:r>
            <a:r>
              <a:rPr lang="ru-RU" dirty="0"/>
              <a:t>: 0.60 — снижение F1-score говорит о недостаточной сбалансированности между точностью и полнотой</a:t>
            </a:r>
          </a:p>
        </p:txBody>
      </p:sp>
    </p:spTree>
    <p:extLst>
      <p:ext uri="{BB962C8B-B14F-4D97-AF65-F5344CB8AC3E}">
        <p14:creationId xmlns:p14="http://schemas.microsoft.com/office/powerpoint/2010/main" val="243716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09D0-5798-4221-A642-56E97D7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Результат модели </a:t>
            </a:r>
            <a:r>
              <a:rPr lang="en-US" sz="5400" dirty="0"/>
              <a:t>CNN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CD0C8-5841-4A80-9417-AEEA686D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59370"/>
          </a:xfrm>
        </p:spPr>
        <p:txBody>
          <a:bodyPr>
            <a:noAutofit/>
          </a:bodyPr>
          <a:lstStyle/>
          <a:p>
            <a:r>
              <a:rPr lang="ru-RU" dirty="0"/>
              <a:t>Результаты обучения показали значительный прогресс: начальная точность составляла </a:t>
            </a:r>
            <a:r>
              <a:rPr lang="ru-RU" b="1" dirty="0"/>
              <a:t>36.48%</a:t>
            </a:r>
            <a:r>
              <a:rPr lang="ru-RU" dirty="0"/>
              <a:t>, но к десятой эпохе она выросла до </a:t>
            </a:r>
            <a:r>
              <a:rPr lang="ru-RU" b="1" dirty="0"/>
              <a:t>91.46%</a:t>
            </a:r>
            <a:r>
              <a:rPr lang="ru-RU" dirty="0"/>
              <a:t>, что демонстрирует успешное усвоение данных моделью. Однако в последних эпохах наблюдается небольшой спад точности на </a:t>
            </a:r>
            <a:r>
              <a:rPr lang="ru-RU" dirty="0" err="1"/>
              <a:t>валидационной</a:t>
            </a:r>
            <a:r>
              <a:rPr lang="ru-RU" dirty="0"/>
              <a:t> выборке. На тестовой выборке модель достигла точности </a:t>
            </a:r>
            <a:r>
              <a:rPr lang="ru-RU" b="1" dirty="0"/>
              <a:t>79.34%</a:t>
            </a:r>
            <a:r>
              <a:rPr lang="ru-RU" dirty="0"/>
              <a:t>, что подтверждает её способность к обобщению и хорошую работу с новыми, ранее невиданными данными.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149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09D0-5798-4221-A642-56E97D7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Результат модели </a:t>
            </a:r>
            <a:r>
              <a:rPr lang="en-US" sz="5400" dirty="0"/>
              <a:t>CNN</a:t>
            </a:r>
            <a:endParaRPr lang="ru-RU" sz="54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E38D480-B052-483A-A01B-DEDB63C79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295"/>
              </p:ext>
            </p:extLst>
          </p:nvPr>
        </p:nvGraphicFramePr>
        <p:xfrm>
          <a:off x="838200" y="1690688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412296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76290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925865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685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0,79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0,78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0,78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50486"/>
                  </a:ext>
                </a:extLst>
              </a:tr>
            </a:tbl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D1A5CA8E-BE55-4E97-ACA2-83499E0938ED}"/>
              </a:ext>
            </a:extLst>
          </p:cNvPr>
          <p:cNvSpPr txBox="1">
            <a:spLocks/>
          </p:cNvSpPr>
          <p:nvPr/>
        </p:nvSpPr>
        <p:spPr>
          <a:xfrm>
            <a:off x="838200" y="2681451"/>
            <a:ext cx="10515600" cy="3577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Precision</a:t>
            </a:r>
            <a:r>
              <a:rPr lang="ru-RU" dirty="0"/>
              <a:t>: 0.79 — высокая точность, модель редко ошибается при классификации</a:t>
            </a:r>
            <a:endParaRPr lang="en-US" dirty="0"/>
          </a:p>
          <a:p>
            <a:r>
              <a:rPr lang="ru-RU" b="1" dirty="0" err="1"/>
              <a:t>Recall</a:t>
            </a:r>
            <a:r>
              <a:rPr lang="ru-RU" dirty="0"/>
              <a:t>: 0.78 — хорошее покрытие, модель находит большинство верных примеров</a:t>
            </a:r>
            <a:endParaRPr lang="en-US" dirty="0"/>
          </a:p>
          <a:p>
            <a:r>
              <a:rPr lang="ru-RU" b="1" dirty="0"/>
              <a:t>F1-score</a:t>
            </a:r>
            <a:r>
              <a:rPr lang="ru-RU" dirty="0"/>
              <a:t>: 0.78 — баланс между точностью и полнотой, что указывает на хорошую общую эффективность модели</a:t>
            </a:r>
          </a:p>
        </p:txBody>
      </p:sp>
    </p:spTree>
    <p:extLst>
      <p:ext uri="{BB962C8B-B14F-4D97-AF65-F5344CB8AC3E}">
        <p14:creationId xmlns:p14="http://schemas.microsoft.com/office/powerpoint/2010/main" val="20414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09D0-5798-4221-A642-56E97D7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Результат модели </a:t>
            </a:r>
            <a:r>
              <a:rPr lang="en-US" sz="5400" dirty="0"/>
              <a:t>KNN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CD0C8-5841-4A80-9417-AEEA686D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59370"/>
          </a:xfrm>
        </p:spPr>
        <p:txBody>
          <a:bodyPr>
            <a:noAutofit/>
          </a:bodyPr>
          <a:lstStyle/>
          <a:p>
            <a:r>
              <a:rPr lang="ru-RU" dirty="0"/>
              <a:t>Модель KNN показала низкую точность 33.4% и слабую производительность, особенно при классификации сложных и схожих классов. Высокая размерность данных и дисбаланс классов также негативно сказались на результатах. В связи с этим KNN не является оптимальной моделью для данной задачи, и рекомендуется использовать более мощные методы для улучшения качества классификации.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3855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309D0-5798-4221-A642-56E97D7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Результат модели </a:t>
            </a:r>
            <a:r>
              <a:rPr lang="en-US" sz="5400" dirty="0"/>
              <a:t>KNN</a:t>
            </a:r>
            <a:endParaRPr lang="ru-RU" sz="54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E38D480-B052-483A-A01B-DEDB63C79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03038"/>
              </p:ext>
            </p:extLst>
          </p:nvPr>
        </p:nvGraphicFramePr>
        <p:xfrm>
          <a:off x="838200" y="1690688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412296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76290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925865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6859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</a:rPr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F1-score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lang="ru-RU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0,33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0,31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0,24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50486"/>
                  </a:ext>
                </a:extLst>
              </a:tr>
            </a:tbl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D1A5CA8E-BE55-4E97-ACA2-83499E0938ED}"/>
              </a:ext>
            </a:extLst>
          </p:cNvPr>
          <p:cNvSpPr txBox="1">
            <a:spLocks/>
          </p:cNvSpPr>
          <p:nvPr/>
        </p:nvSpPr>
        <p:spPr>
          <a:xfrm>
            <a:off x="838200" y="2681451"/>
            <a:ext cx="10515600" cy="2698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Precision</a:t>
            </a:r>
            <a:r>
              <a:rPr lang="ru-RU" dirty="0"/>
              <a:t>: 0.33 — низкая точность, модель часто ошибается, классифицируя объекты неверно</a:t>
            </a:r>
            <a:endParaRPr lang="en-US" dirty="0"/>
          </a:p>
          <a:p>
            <a:r>
              <a:rPr lang="ru-RU" b="1" dirty="0" err="1"/>
              <a:t>Recall</a:t>
            </a:r>
            <a:r>
              <a:rPr lang="ru-RU" dirty="0"/>
              <a:t>: 0.31 — очень низкое покрытие, модель не находит большую часть верных примеров</a:t>
            </a:r>
            <a:endParaRPr lang="en-US" dirty="0"/>
          </a:p>
          <a:p>
            <a:r>
              <a:rPr lang="ru-RU" b="1" dirty="0"/>
              <a:t>F1-score</a:t>
            </a:r>
            <a:r>
              <a:rPr lang="ru-RU" dirty="0"/>
              <a:t>: 0.24 — очень низкий показатель, что свидетельствует о плохой общей производительности модели</a:t>
            </a:r>
          </a:p>
        </p:txBody>
      </p:sp>
    </p:spTree>
    <p:extLst>
      <p:ext uri="{BB962C8B-B14F-4D97-AF65-F5344CB8AC3E}">
        <p14:creationId xmlns:p14="http://schemas.microsoft.com/office/powerpoint/2010/main" val="183552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462</Words>
  <Application>Microsoft Office PowerPoint</Application>
  <PresentationFormat>Широкоэкранный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Классификация спутниковых изображений EuroSAT </vt:lpstr>
      <vt:lpstr>Задачи проекта</vt:lpstr>
      <vt:lpstr>Описание набора данных</vt:lpstr>
      <vt:lpstr>Модели и метрики</vt:lpstr>
      <vt:lpstr>Результат модели Random Forest</vt:lpstr>
      <vt:lpstr>Результат модели CNN</vt:lpstr>
      <vt:lpstr>Результат модели CNN</vt:lpstr>
      <vt:lpstr>Результат модели KNN</vt:lpstr>
      <vt:lpstr>Результат модели KNN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спутниковых изображений EuroSAT </dc:title>
  <dc:creator>Altez</dc:creator>
  <cp:lastModifiedBy>Altez</cp:lastModifiedBy>
  <cp:revision>11</cp:revision>
  <dcterms:created xsi:type="dcterms:W3CDTF">2024-12-18T13:32:18Z</dcterms:created>
  <dcterms:modified xsi:type="dcterms:W3CDTF">2024-12-18T16:11:47Z</dcterms:modified>
</cp:coreProperties>
</file>